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1"/>
  </p:notesMasterIdLst>
  <p:sldIdLst>
    <p:sldId id="256" r:id="rId6"/>
    <p:sldId id="259" r:id="rId7"/>
    <p:sldId id="258" r:id="rId8"/>
    <p:sldId id="262" r:id="rId9"/>
    <p:sldId id="269" r:id="rId10"/>
    <p:sldId id="270" r:id="rId11"/>
    <p:sldId id="263" r:id="rId12"/>
    <p:sldId id="264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5" r:id="rId21"/>
    <p:sldId id="266" r:id="rId22"/>
    <p:sldId id="290" r:id="rId23"/>
    <p:sldId id="291" r:id="rId24"/>
    <p:sldId id="292" r:id="rId25"/>
    <p:sldId id="293" r:id="rId26"/>
    <p:sldId id="294" r:id="rId27"/>
    <p:sldId id="267" r:id="rId28"/>
    <p:sldId id="268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73CEC332-04E3-4B82-8814-4B59A0791F9D}"/>
    <pc:docChg chg="custSel modSld">
      <pc:chgData name="Max Thrilling" userId="1a0901c82f0d6655" providerId="LiveId" clId="{73CEC332-04E3-4B82-8814-4B59A0791F9D}" dt="2024-04-16T13:57:04.840" v="0" actId="478"/>
      <pc:docMkLst>
        <pc:docMk/>
      </pc:docMkLst>
      <pc:sldChg chg="delSp mod">
        <pc:chgData name="Max Thrilling" userId="1a0901c82f0d6655" providerId="LiveId" clId="{73CEC332-04E3-4B82-8814-4B59A0791F9D}" dt="2024-04-16T13:57:04.840" v="0" actId="478"/>
        <pc:sldMkLst>
          <pc:docMk/>
          <pc:sldMk cId="2291763235" sldId="256"/>
        </pc:sldMkLst>
        <pc:spChg chg="del">
          <ac:chgData name="Max Thrilling" userId="1a0901c82f0d6655" providerId="LiveId" clId="{73CEC332-04E3-4B82-8814-4B59A0791F9D}" dt="2024-04-16T13:57:04.840" v="0" actId="478"/>
          <ac:spMkLst>
            <pc:docMk/>
            <pc:sldMk cId="2291763235" sldId="256"/>
            <ac:spMk id="3" creationId="{CD70DD23-DBB1-48AE-BCF2-1500DD51E9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4CF22-B03A-4BF8-86A0-874E0F79B588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75191-4E6E-4634-8896-3C15755A6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6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A4E2-BDB2-4053-8046-3C86B878E927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111-8669-4474-AF95-3EFE5319855B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6E0A-677E-47CC-9D3A-06308A43921F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D269-714E-4C5D-967F-FA4204FD21A4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6883-CE57-431B-AB75-BF4F13789903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46F8-D001-4E7E-86CC-72E9B1CA7566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E1D2-5C91-4794-800C-62E63161B4C6}" type="datetime1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8AB5-7876-4EE8-BC4C-703AADDDCFBF}" type="datetime1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22CD-1713-44D9-9144-0A5BEAE8BEDC}" type="datetime1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0D43-880E-428E-A95F-097C6B634B09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F46-E01D-4BDA-AA8C-88C96A3F194B}" type="datetime1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DE7A-5963-4AA0-8C32-B3F5568E93EE}" type="datetime1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23B3DE-6588-8052-86D0-CD13B5A3019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31" y="145413"/>
            <a:ext cx="1455938" cy="6852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43E88F-E343-DF61-6E6D-BCD05A8490A6}"/>
              </a:ext>
            </a:extLst>
          </p:cNvPr>
          <p:cNvSpPr/>
          <p:nvPr userDrawn="1"/>
        </p:nvSpPr>
        <p:spPr>
          <a:xfrm>
            <a:off x="2857500" y="2521257"/>
            <a:ext cx="3429000" cy="2015231"/>
          </a:xfrm>
          <a:prstGeom prst="rect">
            <a:avLst/>
          </a:prstGeom>
          <a:blipFill dpi="0" rotWithShape="1">
            <a:blip r:embed="rId13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9.wmf"/><Relationship Id="rId26" Type="http://schemas.openxmlformats.org/officeDocument/2006/relationships/image" Target="../media/image63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64.wmf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51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3.png"/><Relationship Id="rId1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9.png"/><Relationship Id="rId15" Type="http://schemas.openxmlformats.org/officeDocument/2006/relationships/image" Target="../media/image80.png"/><Relationship Id="rId14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5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04618" y="987622"/>
            <a:ext cx="4917051" cy="2316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u="sng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Probability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C45881-47AD-B89D-D704-1007148C3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420189" y="3067595"/>
            <a:ext cx="3581400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an ace and a diamond.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1 card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4 aces in total, one of which has already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cards extra in ‘A’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13 diamonds, one of which has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12 extra cards in ‘D’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52 cards in total, subtract the 16 that have been used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36 cards left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E55F-C8FD-B652-3E0F-FCA6E1AC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940548"/>
              </p:ext>
            </p:extLst>
          </p:nvPr>
        </p:nvGraphicFramePr>
        <p:xfrm>
          <a:off x="359137" y="29543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8975" imgH="203112" progId="Equation.DSMT4">
                  <p:embed/>
                </p:oleObj>
              </mc:Choice>
              <mc:Fallback>
                <p:oleObj name="Equation" r:id="rId2" imgW="748975" imgH="203112" progId="Equation.DSMT4">
                  <p:embed/>
                  <p:pic>
                    <p:nvPicPr>
                      <p:cNvPr id="2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29543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689462" y="28019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graphicFrame>
        <p:nvGraphicFramePr>
          <p:cNvPr id="2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11837"/>
              </p:ext>
            </p:extLst>
          </p:nvPr>
        </p:nvGraphicFramePr>
        <p:xfrm>
          <a:off x="359137" y="38687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203112" progId="Equation.DSMT4">
                  <p:embed/>
                </p:oleObj>
              </mc:Choice>
              <mc:Fallback>
                <p:oleObj name="Equation" r:id="rId4" imgW="748975" imgH="203112" progId="Equation.DSMT4">
                  <p:embed/>
                  <p:pic>
                    <p:nvPicPr>
                      <p:cNvPr id="2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38687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6894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16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6038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2222862" y="40211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173666"/>
              </p:ext>
            </p:extLst>
          </p:nvPr>
        </p:nvGraphicFramePr>
        <p:xfrm>
          <a:off x="394062" y="4783183"/>
          <a:ext cx="9017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4870" imgH="203024" progId="Equation.DSMT4">
                  <p:embed/>
                </p:oleObj>
              </mc:Choice>
              <mc:Fallback>
                <p:oleObj name="Equation" r:id="rId6" imgW="494870" imgH="203024" progId="Equation.DSMT4">
                  <p:embed/>
                  <p:pic>
                    <p:nvPicPr>
                      <p:cNvPr id="3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4783183"/>
                        <a:ext cx="9017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13084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48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2990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1841862" y="49355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19134"/>
              </p:ext>
            </p:extLst>
          </p:nvPr>
        </p:nvGraphicFramePr>
        <p:xfrm>
          <a:off x="394062" y="5697583"/>
          <a:ext cx="1387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669" imgH="203112" progId="Equation.DSMT4">
                  <p:embed/>
                </p:oleObj>
              </mc:Choice>
              <mc:Fallback>
                <p:oleObj name="Equation" r:id="rId8" imgW="761669" imgH="203112" progId="Equation.DSMT4">
                  <p:embed/>
                  <p:pic>
                    <p:nvPicPr>
                      <p:cNvPr id="3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5697583"/>
                        <a:ext cx="1387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17656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2299062" y="58499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7562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317862" y="3335383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17862" y="4249783"/>
            <a:ext cx="3379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317862" y="5164183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Ace’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317862" y="6078583"/>
            <a:ext cx="487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Ace,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 Diamond’</a:t>
            </a:r>
          </a:p>
        </p:txBody>
      </p:sp>
      <p:sp>
        <p:nvSpPr>
          <p:cNvPr id="57" name="Oval 34"/>
          <p:cNvSpPr>
            <a:spLocks noChangeArrowheads="1"/>
          </p:cNvSpPr>
          <p:nvPr/>
        </p:nvSpPr>
        <p:spPr bwMode="auto">
          <a:xfrm>
            <a:off x="6089922" y="4461465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35"/>
          <p:cNvSpPr>
            <a:spLocks noChangeArrowheads="1"/>
          </p:cNvSpPr>
          <p:nvPr/>
        </p:nvSpPr>
        <p:spPr bwMode="auto">
          <a:xfrm>
            <a:off x="5077187" y="4389983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36"/>
          <p:cNvSpPr>
            <a:spLocks noChangeArrowheads="1"/>
          </p:cNvSpPr>
          <p:nvPr/>
        </p:nvSpPr>
        <p:spPr bwMode="auto">
          <a:xfrm>
            <a:off x="7056709" y="4399507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37"/>
          <p:cNvSpPr>
            <a:spLocks noChangeArrowheads="1"/>
          </p:cNvSpPr>
          <p:nvPr/>
        </p:nvSpPr>
        <p:spPr bwMode="auto">
          <a:xfrm>
            <a:off x="8003178" y="5473384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9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F6D6-21EC-00E1-0584-E704881F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 animBg="1"/>
      <p:bldP spid="34" grpId="0"/>
      <p:bldP spid="35" grpId="0"/>
      <p:bldP spid="36" grpId="0" animBg="1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514350" y="2784475"/>
            <a:ext cx="358140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choir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band.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 students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5 students in the band, in total. 2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students extra in ‘B’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7 students in the choir, 2 of which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5 more students in ‘C’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30 students in total, 10 already filled in.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20 students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BF089-A029-F700-B0A7-85863322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7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81435"/>
              </p:ext>
            </p:extLst>
          </p:nvPr>
        </p:nvGraphicFramePr>
        <p:xfrm>
          <a:off x="533400" y="32766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391" imgH="203112" progId="Equation.DSMT4">
                  <p:embed/>
                </p:oleObj>
              </mc:Choice>
              <mc:Fallback>
                <p:oleObj name="Equation" r:id="rId2" imgW="482391" imgH="203112" progId="Equation.DSMT4">
                  <p:embed/>
                  <p:pic>
                    <p:nvPicPr>
                      <p:cNvPr id="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57200" y="2895600"/>
            <a:ext cx="381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‘Probability of not being in the band’</a:t>
            </a:r>
          </a:p>
        </p:txBody>
      </p:sp>
      <p:graphicFrame>
        <p:nvGraphicFramePr>
          <p:cNvPr id="3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2312"/>
              </p:ext>
            </p:extLst>
          </p:nvPr>
        </p:nvGraphicFramePr>
        <p:xfrm>
          <a:off x="1447800" y="3276600"/>
          <a:ext cx="9477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474" imgH="203112" progId="Equation.DSMT4">
                  <p:embed/>
                </p:oleObj>
              </mc:Choice>
              <mc:Fallback>
                <p:oleObj name="Equation" r:id="rId4" imgW="520474" imgH="203112" progId="Equation.DSMT4">
                  <p:embed/>
                  <p:pic>
                    <p:nvPicPr>
                      <p:cNvPr id="3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9477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57297"/>
              </p:ext>
            </p:extLst>
          </p:nvPr>
        </p:nvGraphicFramePr>
        <p:xfrm>
          <a:off x="533400" y="41148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391" imgH="203112" progId="Equation.DSMT4">
                  <p:embed/>
                </p:oleObj>
              </mc:Choice>
              <mc:Fallback>
                <p:oleObj name="Equation" r:id="rId6" imgW="482391" imgH="203112" progId="Equation.DSMT4">
                  <p:embed/>
                  <p:pic>
                    <p:nvPicPr>
                      <p:cNvPr id="3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962296"/>
              </p:ext>
            </p:extLst>
          </p:nvPr>
        </p:nvGraphicFramePr>
        <p:xfrm>
          <a:off x="1528763" y="3941763"/>
          <a:ext cx="7858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13" imgH="393529" progId="Equation.DSMT4">
                  <p:embed/>
                </p:oleObj>
              </mc:Choice>
              <mc:Fallback>
                <p:oleObj name="Equation" r:id="rId7" imgW="431613" imgH="393529" progId="Equation.DSMT4">
                  <p:embed/>
                  <p:pic>
                    <p:nvPicPr>
                      <p:cNvPr id="3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3941763"/>
                        <a:ext cx="7858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122363"/>
              </p:ext>
            </p:extLst>
          </p:nvPr>
        </p:nvGraphicFramePr>
        <p:xfrm>
          <a:off x="533400" y="50292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2391" imgH="203112" progId="Equation.DSMT4">
                  <p:embed/>
                </p:oleObj>
              </mc:Choice>
              <mc:Fallback>
                <p:oleObj name="Equation" r:id="rId9" imgW="482391" imgH="203112" progId="Equation.DSMT4">
                  <p:embed/>
                  <p:pic>
                    <p:nvPicPr>
                      <p:cNvPr id="3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700820"/>
              </p:ext>
            </p:extLst>
          </p:nvPr>
        </p:nvGraphicFramePr>
        <p:xfrm>
          <a:off x="1447800" y="4800600"/>
          <a:ext cx="393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713" imgH="393359" progId="Equation.DSMT4">
                  <p:embed/>
                </p:oleObj>
              </mc:Choice>
              <mc:Fallback>
                <p:oleObj name="Equation" r:id="rId10" imgW="215713" imgH="393359" progId="Equation.DSMT4">
                  <p:embed/>
                  <p:pic>
                    <p:nvPicPr>
                      <p:cNvPr id="3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3937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19812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06418"/>
              </p:ext>
            </p:extLst>
          </p:nvPr>
        </p:nvGraphicFramePr>
        <p:xfrm>
          <a:off x="2514600" y="4800600"/>
          <a:ext cx="254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39" imgH="393529" progId="Equation.DSMT4">
                  <p:embed/>
                </p:oleObj>
              </mc:Choice>
              <mc:Fallback>
                <p:oleObj name="Equation" r:id="rId12" imgW="139639" imgH="393529" progId="Equation.DSMT4">
                  <p:embed/>
                  <p:pic>
                    <p:nvPicPr>
                      <p:cNvPr id="3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254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41"/>
          <p:cNvSpPr>
            <a:spLocks noChangeArrowheads="1"/>
          </p:cNvSpPr>
          <p:nvPr/>
        </p:nvSpPr>
        <p:spPr bwMode="auto">
          <a:xfrm>
            <a:off x="7162800" y="42672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auto">
          <a:xfrm>
            <a:off x="8077200" y="53340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auto">
          <a:xfrm>
            <a:off x="2438400" y="4724400"/>
            <a:ext cx="457200" cy="838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57200" y="6019800"/>
            <a:ext cx="7010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could also have got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by counting the parts not in the ‘B’ circle.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5DAC-DEA7-67BE-ABBE-20184D31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43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335280" y="2871651"/>
            <a:ext cx="2743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57200" y="34290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all 3 pets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457200" y="40386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2)	Then fill in the parts where 2 circles overlap. Remember to take away the middle from each.</a:t>
            </a:r>
          </a:p>
        </p:txBody>
      </p:sp>
      <p:sp>
        <p:nvSpPr>
          <p:cNvPr id="61" name="Oval 28"/>
          <p:cNvSpPr>
            <a:spLocks noChangeArrowheads="1"/>
          </p:cNvSpPr>
          <p:nvPr/>
        </p:nvSpPr>
        <p:spPr bwMode="auto">
          <a:xfrm>
            <a:off x="2913017" y="2627812"/>
            <a:ext cx="2209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29"/>
          <p:cNvSpPr>
            <a:spLocks noChangeArrowheads="1"/>
          </p:cNvSpPr>
          <p:nvPr/>
        </p:nvSpPr>
        <p:spPr bwMode="auto">
          <a:xfrm>
            <a:off x="5614851" y="2592977"/>
            <a:ext cx="2286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0"/>
          <p:cNvSpPr>
            <a:spLocks noChangeArrowheads="1"/>
          </p:cNvSpPr>
          <p:nvPr/>
        </p:nvSpPr>
        <p:spPr bwMode="auto">
          <a:xfrm>
            <a:off x="404948" y="2619103"/>
            <a:ext cx="2362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31"/>
          <p:cNvSpPr>
            <a:spLocks noChangeArrowheads="1"/>
          </p:cNvSpPr>
          <p:nvPr/>
        </p:nvSpPr>
        <p:spPr bwMode="auto">
          <a:xfrm>
            <a:off x="474617" y="2340429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2913018" y="2314303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Oval 33"/>
          <p:cNvSpPr>
            <a:spLocks noChangeArrowheads="1"/>
          </p:cNvSpPr>
          <p:nvPr/>
        </p:nvSpPr>
        <p:spPr bwMode="auto">
          <a:xfrm>
            <a:off x="5564778" y="2331720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457200" y="48768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3)	After this you can fill in the rest, based on what you have already completed</a:t>
            </a: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457200" y="5715000"/>
            <a:ext cx="3581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4)	Remember to work out how many people have no pets (add up the numbers in the circle, and subtract from 100)</a:t>
            </a:r>
          </a:p>
        </p:txBody>
      </p:sp>
      <p:sp>
        <p:nvSpPr>
          <p:cNvPr id="69" name="Text Box 36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5528D-C9EE-87C6-E4AF-2447C575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6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12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graphicFrame>
        <p:nvGraphicFramePr>
          <p:cNvPr id="7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967532"/>
              </p:ext>
            </p:extLst>
          </p:nvPr>
        </p:nvGraphicFramePr>
        <p:xfrm>
          <a:off x="533400" y="3429000"/>
          <a:ext cx="1689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6698" imgH="203112" progId="Equation.DSMT4">
                  <p:embed/>
                </p:oleObj>
              </mc:Choice>
              <mc:Fallback>
                <p:oleObj name="Equation" r:id="rId2" imgW="926698" imgH="203112" progId="Equation.DSMT4">
                  <p:embed/>
                  <p:pic>
                    <p:nvPicPr>
                      <p:cNvPr id="7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1689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2057400" y="32766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graphicFrame>
        <p:nvGraphicFramePr>
          <p:cNvPr id="7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020144"/>
              </p:ext>
            </p:extLst>
          </p:nvPr>
        </p:nvGraphicFramePr>
        <p:xfrm>
          <a:off x="533400" y="4343400"/>
          <a:ext cx="25685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088" imgH="203112" progId="Equation.DSMT4">
                  <p:embed/>
                </p:oleObj>
              </mc:Choice>
              <mc:Fallback>
                <p:oleObj name="Equation" r:id="rId4" imgW="1409088" imgH="203112" progId="Equation.DSMT4">
                  <p:embed/>
                  <p:pic>
                    <p:nvPicPr>
                      <p:cNvPr id="7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25685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35"/>
          <p:cNvSpPr txBox="1">
            <a:spLocks noChangeArrowheads="1"/>
          </p:cNvSpPr>
          <p:nvPr/>
        </p:nvSpPr>
        <p:spPr bwMode="auto">
          <a:xfrm>
            <a:off x="3048000" y="4191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60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1" name="Text Box 36"/>
          <p:cNvSpPr txBox="1">
            <a:spLocks noChangeArrowheads="1"/>
          </p:cNvSpPr>
          <p:nvPr/>
        </p:nvSpPr>
        <p:spPr bwMode="auto">
          <a:xfrm>
            <a:off x="3962400" y="4191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</a:t>
            </a:r>
          </a:p>
        </p:txBody>
      </p:sp>
      <p:sp>
        <p:nvSpPr>
          <p:cNvPr id="82" name="Line 37"/>
          <p:cNvSpPr>
            <a:spLocks noChangeShapeType="1"/>
          </p:cNvSpPr>
          <p:nvPr/>
        </p:nvSpPr>
        <p:spPr bwMode="auto">
          <a:xfrm>
            <a:off x="35814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292725"/>
              </p:ext>
            </p:extLst>
          </p:nvPr>
        </p:nvGraphicFramePr>
        <p:xfrm>
          <a:off x="533400" y="5334000"/>
          <a:ext cx="2197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500" imgH="203200" progId="Equation.DSMT4">
                  <p:embed/>
                </p:oleObj>
              </mc:Choice>
              <mc:Fallback>
                <p:oleObj name="Equation" r:id="rId6" imgW="1206500" imgH="203200" progId="Equation.DSMT4">
                  <p:embed/>
                  <p:pic>
                    <p:nvPicPr>
                      <p:cNvPr id="83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2197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2743200" y="5181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11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5" name="Line 50"/>
          <p:cNvSpPr>
            <a:spLocks noChangeShapeType="1"/>
          </p:cNvSpPr>
          <p:nvPr/>
        </p:nvSpPr>
        <p:spPr bwMode="auto">
          <a:xfrm>
            <a:off x="2743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51"/>
          <p:cNvSpPr txBox="1">
            <a:spLocks noChangeArrowheads="1"/>
          </p:cNvSpPr>
          <p:nvPr/>
        </p:nvSpPr>
        <p:spPr bwMode="auto">
          <a:xfrm>
            <a:off x="3200400" y="3276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50</a:t>
            </a:r>
          </a:p>
        </p:txBody>
      </p:sp>
      <p:sp>
        <p:nvSpPr>
          <p:cNvPr id="87" name="Oval 52"/>
          <p:cNvSpPr>
            <a:spLocks noChangeArrowheads="1"/>
          </p:cNvSpPr>
          <p:nvPr/>
        </p:nvSpPr>
        <p:spPr bwMode="auto">
          <a:xfrm>
            <a:off x="54102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Oval 54"/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" name="Oval 55"/>
          <p:cNvSpPr>
            <a:spLocks noChangeArrowheads="1"/>
          </p:cNvSpPr>
          <p:nvPr/>
        </p:nvSpPr>
        <p:spPr bwMode="auto">
          <a:xfrm>
            <a:off x="7086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" name="Oval 56"/>
          <p:cNvSpPr>
            <a:spLocks noChangeArrowheads="1"/>
          </p:cNvSpPr>
          <p:nvPr/>
        </p:nvSpPr>
        <p:spPr bwMode="auto">
          <a:xfrm>
            <a:off x="8382000" y="5715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A10E-E529-9363-9591-28D9AB9C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4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  <p:bldP spid="81" grpId="0"/>
      <p:bldP spid="82" grpId="0" animBg="1"/>
      <p:bldP spid="84" grpId="0"/>
      <p:bldP spid="85" grpId="0" animBg="1"/>
      <p:bldP spid="86" grpId="0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0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A8D44D-9B2F-9FDF-CCCF-9FD7B9C4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87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5" y="2308194"/>
            <a:ext cx="4598633" cy="3817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2 events cannot happen at the same time, they are 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400" dirty="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Consider the Venn Diagram to the right – if the events are mutually exclusive, they cannot both happen at the same time.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You can also work backwards. </a:t>
            </a:r>
            <a:r>
              <a:rPr lang="en-GB" altLang="en-US" sz="1400" u="sng" dirty="0">
                <a:latin typeface="Comic Sans MS" pitchFamily="66" charset="0"/>
                <a:sym typeface="Wingdings" pitchFamily="2" charset="2"/>
              </a:rPr>
              <a:t>If the above is true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 then the events are Mutually Exclusive.	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4E49D1E3-14D8-4804-94A1-647AADE47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CE4EA06-AC24-45B0-AE3B-FC0E4589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E6788FC7-F979-4413-A16E-A4F8B318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B9E8AE1-5D7B-408D-AA6A-32717005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ECD323EB-40E8-4713-B655-0017AF62F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8D37D093-3A7F-4C8B-A782-DE0148B4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524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graphicFrame>
        <p:nvGraphicFramePr>
          <p:cNvPr id="33" name="Object 31">
            <a:extLst>
              <a:ext uri="{FF2B5EF4-FFF2-40B4-BE49-F238E27FC236}">
                <a16:creationId xmlns:a16="http://schemas.microsoft.com/office/drawing/2014/main" id="{69E53BF6-0197-4670-8ACD-1D812C817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6269"/>
              </p:ext>
            </p:extLst>
          </p:nvPr>
        </p:nvGraphicFramePr>
        <p:xfrm>
          <a:off x="695418" y="3124941"/>
          <a:ext cx="12954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531" imgH="203112" progId="Equation.DSMT4">
                  <p:embed/>
                </p:oleObj>
              </mc:Choice>
              <mc:Fallback>
                <p:oleObj name="Equation" r:id="rId2" imgW="850531" imgH="203112" progId="Equation.DSMT4">
                  <p:embed/>
                  <p:pic>
                    <p:nvPicPr>
                      <p:cNvPr id="33" name="Object 31">
                        <a:extLst>
                          <a:ext uri="{FF2B5EF4-FFF2-40B4-BE49-F238E27FC236}">
                            <a16:creationId xmlns:a16="http://schemas.microsoft.com/office/drawing/2014/main" id="{69E53BF6-0197-4670-8ACD-1D812C817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18" y="3124941"/>
                        <a:ext cx="12954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>
            <a:extLst>
              <a:ext uri="{FF2B5EF4-FFF2-40B4-BE49-F238E27FC236}">
                <a16:creationId xmlns:a16="http://schemas.microsoft.com/office/drawing/2014/main" id="{D9D061CA-E22F-467E-9E77-E663DCDD98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923932"/>
              </p:ext>
            </p:extLst>
          </p:nvPr>
        </p:nvGraphicFramePr>
        <p:xfrm>
          <a:off x="696157" y="4770269"/>
          <a:ext cx="1219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600" imgH="203200" progId="Equation.DSMT4">
                  <p:embed/>
                </p:oleObj>
              </mc:Choice>
              <mc:Fallback>
                <p:oleObj name="Equation" r:id="rId4" imgW="736600" imgH="203200" progId="Equation.DSMT4">
                  <p:embed/>
                  <p:pic>
                    <p:nvPicPr>
                      <p:cNvPr id="34" name="Object 32">
                        <a:extLst>
                          <a:ext uri="{FF2B5EF4-FFF2-40B4-BE49-F238E27FC236}">
                            <a16:creationId xmlns:a16="http://schemas.microsoft.com/office/drawing/2014/main" id="{D9D061CA-E22F-467E-9E77-E663DCDD98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57" y="4770269"/>
                        <a:ext cx="1219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3">
            <a:extLst>
              <a:ext uri="{FF2B5EF4-FFF2-40B4-BE49-F238E27FC236}">
                <a16:creationId xmlns:a16="http://schemas.microsoft.com/office/drawing/2014/main" id="{A26564A9-4F19-42E0-BDF4-C6A61AC52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78270"/>
              </p:ext>
            </p:extLst>
          </p:nvPr>
        </p:nvGraphicFramePr>
        <p:xfrm>
          <a:off x="1991557" y="4770269"/>
          <a:ext cx="5889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292" imgH="203024" progId="Equation.DSMT4">
                  <p:embed/>
                </p:oleObj>
              </mc:Choice>
              <mc:Fallback>
                <p:oleObj name="Equation" r:id="rId6" imgW="355292" imgH="203024" progId="Equation.DSMT4">
                  <p:embed/>
                  <p:pic>
                    <p:nvPicPr>
                      <p:cNvPr id="35" name="Object 33">
                        <a:extLst>
                          <a:ext uri="{FF2B5EF4-FFF2-40B4-BE49-F238E27FC236}">
                            <a16:creationId xmlns:a16="http://schemas.microsoft.com/office/drawing/2014/main" id="{A26564A9-4F19-42E0-BDF4-C6A61AC52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57" y="4770269"/>
                        <a:ext cx="5889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0FD64D42-46D0-4479-BA9B-5E1B1E0FDA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09398"/>
              </p:ext>
            </p:extLst>
          </p:nvPr>
        </p:nvGraphicFramePr>
        <p:xfrm>
          <a:off x="2524957" y="4770269"/>
          <a:ext cx="736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307" imgH="203112" progId="Equation.DSMT4">
                  <p:embed/>
                </p:oleObj>
              </mc:Choice>
              <mc:Fallback>
                <p:oleObj name="Equation" r:id="rId8" imgW="444307" imgH="203112" progId="Equation.DSMT4">
                  <p:embed/>
                  <p:pic>
                    <p:nvPicPr>
                      <p:cNvPr id="36" name="Object 34">
                        <a:extLst>
                          <a:ext uri="{FF2B5EF4-FFF2-40B4-BE49-F238E27FC236}">
                            <a16:creationId xmlns:a16="http://schemas.microsoft.com/office/drawing/2014/main" id="{0FD64D42-46D0-4479-BA9B-5E1B1E0FDA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57" y="4770269"/>
                        <a:ext cx="736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4689E-49F6-7DC0-8DB5-A7C6893D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6" y="2308194"/>
            <a:ext cx="4332302" cy="424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one event happening has no effect on another event happening, they are said to be independent.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 For example, the probability of event B happening is the same whether or not event A has already happened.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 Tossing a coin and rolling a dice are independent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For independent events: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The reverse is also true. If this rule works, then the events are independent.</a:t>
            </a: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174" r="-290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516C8-DBAA-5BCE-9A34-6F2FBEB5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84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4263386-AA29-400B-B01C-C6F2E9DF23C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48396"/>
            <a:ext cx="4876800" cy="44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A and B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600" dirty="0">
                <a:latin typeface="Comic Sans MS" pitchFamily="66" charset="0"/>
              </a:rPr>
              <a:t> and P(A) = 0.2 and P(B) = 0.4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11" name="Object 17">
            <a:extLst>
              <a:ext uri="{FF2B5EF4-FFF2-40B4-BE49-F238E27FC236}">
                <a16:creationId xmlns:a16="http://schemas.microsoft.com/office/drawing/2014/main" id="{80ADFE2E-3F5A-443B-8F8E-E7A97D5C2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346430"/>
              </p:ext>
            </p:extLst>
          </p:nvPr>
        </p:nvGraphicFramePr>
        <p:xfrm>
          <a:off x="594805" y="3065756"/>
          <a:ext cx="990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11" name="Object 17">
                        <a:extLst>
                          <a:ext uri="{FF2B5EF4-FFF2-40B4-BE49-F238E27FC236}">
                            <a16:creationId xmlns:a16="http://schemas.microsoft.com/office/drawing/2014/main" id="{80ADFE2E-3F5A-443B-8F8E-E7A97D5C26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05" y="3065756"/>
                        <a:ext cx="990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>
            <a:extLst>
              <a:ext uri="{FF2B5EF4-FFF2-40B4-BE49-F238E27FC236}">
                <a16:creationId xmlns:a16="http://schemas.microsoft.com/office/drawing/2014/main" id="{2A9D2FE8-ED91-4D26-883D-8B839BC1B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588038"/>
              </p:ext>
            </p:extLst>
          </p:nvPr>
        </p:nvGraphicFramePr>
        <p:xfrm>
          <a:off x="611619" y="4457685"/>
          <a:ext cx="10509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12" name="Object 18">
                        <a:extLst>
                          <a:ext uri="{FF2B5EF4-FFF2-40B4-BE49-F238E27FC236}">
                            <a16:creationId xmlns:a16="http://schemas.microsoft.com/office/drawing/2014/main" id="{2A9D2FE8-ED91-4D26-883D-8B839BC1B9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19" y="4457685"/>
                        <a:ext cx="10509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>
            <a:extLst>
              <a:ext uri="{FF2B5EF4-FFF2-40B4-BE49-F238E27FC236}">
                <a16:creationId xmlns:a16="http://schemas.microsoft.com/office/drawing/2014/main" id="{ECC98DE1-0929-4054-A363-CC0FFDF0B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15107"/>
              </p:ext>
            </p:extLst>
          </p:nvPr>
        </p:nvGraphicFramePr>
        <p:xfrm>
          <a:off x="568171" y="5534134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13" name="Object 19">
                        <a:extLst>
                          <a:ext uri="{FF2B5EF4-FFF2-40B4-BE49-F238E27FC236}">
                            <a16:creationId xmlns:a16="http://schemas.microsoft.com/office/drawing/2014/main" id="{ECC98DE1-0929-4054-A363-CC0FFDF0B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71" y="5534134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0">
            <a:extLst>
              <a:ext uri="{FF2B5EF4-FFF2-40B4-BE49-F238E27FC236}">
                <a16:creationId xmlns:a16="http://schemas.microsoft.com/office/drawing/2014/main" id="{74CFA71E-32CF-40B7-80E3-F0A696E7B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6E5F4E03-3D52-4A71-A8F3-29597D5C8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039198C1-2946-4CE5-AFEF-35241604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7D8DE322-B859-4DCA-ACA7-385596260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FFEEC1AE-CAEA-4B93-A7C1-57D8F4D7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A5D67096-0B0E-45E7-8346-3B121EDE0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87F8914C-A68F-4D26-BA70-F1F32771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27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0.2</a:t>
            </a: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FD184F20-1F19-49DB-864C-1A12DB22D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EA3A77CA-182E-46E9-ACF4-11E7ED57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163" y="4489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graphicFrame>
        <p:nvGraphicFramePr>
          <p:cNvPr id="23" name="Object 29">
            <a:extLst>
              <a:ext uri="{FF2B5EF4-FFF2-40B4-BE49-F238E27FC236}">
                <a16:creationId xmlns:a16="http://schemas.microsoft.com/office/drawing/2014/main" id="{790400A1-15E4-4822-B9A7-59D9A796C6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42888"/>
              </p:ext>
            </p:extLst>
          </p:nvPr>
        </p:nvGraphicFramePr>
        <p:xfrm>
          <a:off x="1737805" y="3065756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23" name="Object 29">
                        <a:extLst>
                          <a:ext uri="{FF2B5EF4-FFF2-40B4-BE49-F238E27FC236}">
                            <a16:creationId xmlns:a16="http://schemas.microsoft.com/office/drawing/2014/main" id="{790400A1-15E4-4822-B9A7-59D9A796C6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065756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0">
            <a:extLst>
              <a:ext uri="{FF2B5EF4-FFF2-40B4-BE49-F238E27FC236}">
                <a16:creationId xmlns:a16="http://schemas.microsoft.com/office/drawing/2014/main" id="{ABE5BB01-A02B-4B21-A52D-6F797BDE41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07094"/>
              </p:ext>
            </p:extLst>
          </p:nvPr>
        </p:nvGraphicFramePr>
        <p:xfrm>
          <a:off x="1737805" y="3370556"/>
          <a:ext cx="10715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72516" imgH="177646" progId="Equation.DSMT4">
                  <p:embed/>
                </p:oleObj>
              </mc:Choice>
              <mc:Fallback>
                <p:oleObj name="Equation" r:id="rId13" imgW="672516" imgH="177646" progId="Equation.DSMT4">
                  <p:embed/>
                  <p:pic>
                    <p:nvPicPr>
                      <p:cNvPr id="24" name="Object 30">
                        <a:extLst>
                          <a:ext uri="{FF2B5EF4-FFF2-40B4-BE49-F238E27FC236}">
                            <a16:creationId xmlns:a16="http://schemas.microsoft.com/office/drawing/2014/main" id="{ABE5BB01-A02B-4B21-A52D-6F797BDE41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370556"/>
                        <a:ext cx="10715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1">
            <a:extLst>
              <a:ext uri="{FF2B5EF4-FFF2-40B4-BE49-F238E27FC236}">
                <a16:creationId xmlns:a16="http://schemas.microsoft.com/office/drawing/2014/main" id="{18069998-B151-47A5-AA18-D8BB6AA84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11292"/>
              </p:ext>
            </p:extLst>
          </p:nvPr>
        </p:nvGraphicFramePr>
        <p:xfrm>
          <a:off x="1737805" y="3675356"/>
          <a:ext cx="565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25" name="Object 31">
                        <a:extLst>
                          <a:ext uri="{FF2B5EF4-FFF2-40B4-BE49-F238E27FC236}">
                            <a16:creationId xmlns:a16="http://schemas.microsoft.com/office/drawing/2014/main" id="{18069998-B151-47A5-AA18-D8BB6AA84C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675356"/>
                        <a:ext cx="5651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2">
            <a:extLst>
              <a:ext uri="{FF2B5EF4-FFF2-40B4-BE49-F238E27FC236}">
                <a16:creationId xmlns:a16="http://schemas.microsoft.com/office/drawing/2014/main" id="{A5D585EB-E239-47A0-B901-FAF39F071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66047"/>
              </p:ext>
            </p:extLst>
          </p:nvPr>
        </p:nvGraphicFramePr>
        <p:xfrm>
          <a:off x="1754619" y="4457685"/>
          <a:ext cx="768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82391" imgH="203112" progId="Equation.DSMT4">
                  <p:embed/>
                </p:oleObj>
              </mc:Choice>
              <mc:Fallback>
                <p:oleObj name="Equation" r:id="rId17" imgW="482391" imgH="203112" progId="Equation.DSMT4">
                  <p:embed/>
                  <p:pic>
                    <p:nvPicPr>
                      <p:cNvPr id="27" name="Object 32">
                        <a:extLst>
                          <a:ext uri="{FF2B5EF4-FFF2-40B4-BE49-F238E27FC236}">
                            <a16:creationId xmlns:a16="http://schemas.microsoft.com/office/drawing/2014/main" id="{A5D585EB-E239-47A0-B901-FAF39F071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457685"/>
                        <a:ext cx="7683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3">
            <a:extLst>
              <a:ext uri="{FF2B5EF4-FFF2-40B4-BE49-F238E27FC236}">
                <a16:creationId xmlns:a16="http://schemas.microsoft.com/office/drawing/2014/main" id="{A0F3FF3B-21A2-4293-A032-609E983DF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38029"/>
              </p:ext>
            </p:extLst>
          </p:nvPr>
        </p:nvGraphicFramePr>
        <p:xfrm>
          <a:off x="1711171" y="5534134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28" name="Object 33">
                        <a:extLst>
                          <a:ext uri="{FF2B5EF4-FFF2-40B4-BE49-F238E27FC236}">
                            <a16:creationId xmlns:a16="http://schemas.microsoft.com/office/drawing/2014/main" id="{A0F3FF3B-21A2-4293-A032-609E983DF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534134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4">
            <a:extLst>
              <a:ext uri="{FF2B5EF4-FFF2-40B4-BE49-F238E27FC236}">
                <a16:creationId xmlns:a16="http://schemas.microsoft.com/office/drawing/2014/main" id="{A7F5E02A-F2A7-4972-8768-FB75C974A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656096"/>
              </p:ext>
            </p:extLst>
          </p:nvPr>
        </p:nvGraphicFramePr>
        <p:xfrm>
          <a:off x="1754619" y="4762485"/>
          <a:ext cx="566737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55138" imgH="177569" progId="Equation.DSMT4">
                  <p:embed/>
                </p:oleObj>
              </mc:Choice>
              <mc:Fallback>
                <p:oleObj name="Equation" r:id="rId21" imgW="355138" imgH="177569" progId="Equation.DSMT4">
                  <p:embed/>
                  <p:pic>
                    <p:nvPicPr>
                      <p:cNvPr id="29" name="Object 34">
                        <a:extLst>
                          <a:ext uri="{FF2B5EF4-FFF2-40B4-BE49-F238E27FC236}">
                            <a16:creationId xmlns:a16="http://schemas.microsoft.com/office/drawing/2014/main" id="{A7F5E02A-F2A7-4972-8768-FB75C974A1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762485"/>
                        <a:ext cx="566737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5">
            <a:extLst>
              <a:ext uri="{FF2B5EF4-FFF2-40B4-BE49-F238E27FC236}">
                <a16:creationId xmlns:a16="http://schemas.microsoft.com/office/drawing/2014/main" id="{34200F1A-F321-4312-9B9F-D992A90C5C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56503"/>
              </p:ext>
            </p:extLst>
          </p:nvPr>
        </p:nvGraphicFramePr>
        <p:xfrm>
          <a:off x="1711171" y="5838934"/>
          <a:ext cx="849313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32937" imgH="177646" progId="Equation.DSMT4">
                  <p:embed/>
                </p:oleObj>
              </mc:Choice>
              <mc:Fallback>
                <p:oleObj name="Equation" r:id="rId23" imgW="532937" imgH="177646" progId="Equation.DSMT4">
                  <p:embed/>
                  <p:pic>
                    <p:nvPicPr>
                      <p:cNvPr id="30" name="Object 35">
                        <a:extLst>
                          <a:ext uri="{FF2B5EF4-FFF2-40B4-BE49-F238E27FC236}">
                            <a16:creationId xmlns:a16="http://schemas.microsoft.com/office/drawing/2014/main" id="{34200F1A-F321-4312-9B9F-D992A90C5C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838934"/>
                        <a:ext cx="849313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6">
            <a:extLst>
              <a:ext uri="{FF2B5EF4-FFF2-40B4-BE49-F238E27FC236}">
                <a16:creationId xmlns:a16="http://schemas.microsoft.com/office/drawing/2014/main" id="{BAB7A063-DFFA-4D8F-9575-0A5D8723B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963551"/>
              </p:ext>
            </p:extLst>
          </p:nvPr>
        </p:nvGraphicFramePr>
        <p:xfrm>
          <a:off x="1711171" y="6143734"/>
          <a:ext cx="5667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55138" imgH="177569" progId="Equation.DSMT4">
                  <p:embed/>
                </p:oleObj>
              </mc:Choice>
              <mc:Fallback>
                <p:oleObj name="Equation" r:id="rId25" imgW="355138" imgH="177569" progId="Equation.DSMT4">
                  <p:embed/>
                  <p:pic>
                    <p:nvPicPr>
                      <p:cNvPr id="31" name="Object 36">
                        <a:extLst>
                          <a:ext uri="{FF2B5EF4-FFF2-40B4-BE49-F238E27FC236}">
                            <a16:creationId xmlns:a16="http://schemas.microsoft.com/office/drawing/2014/main" id="{BAB7A063-DFFA-4D8F-9575-0A5D8723B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6143734"/>
                        <a:ext cx="566738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37">
            <a:extLst>
              <a:ext uri="{FF2B5EF4-FFF2-40B4-BE49-F238E27FC236}">
                <a16:creationId xmlns:a16="http://schemas.microsoft.com/office/drawing/2014/main" id="{5DDE8DAF-DE39-4F9D-AF8B-B1E98210B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6CFB0D61-7EE4-4EF5-A90E-2C379BF5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9E5EA7F0-7087-4961-918A-2009BBA0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B043D191-C15F-4839-895E-BD2696A23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720D9189-CEEA-456C-9206-4C78463B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95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id="{F020FE42-5FEF-4622-A518-D5BB0A3E7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7432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Mutually Exclusive, so the circles are separate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FE8DE-7DB5-34AC-1878-2FC05EBA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32" grpId="0" animBg="1"/>
      <p:bldP spid="33" grpId="0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67246"/>
            <a:ext cx="3788229" cy="480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1) A bag contains three red balls, four yellow balls and two blue balls. A ball is chosen at random from the bag. Write down the probability that the ball is: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Blue		b) Yellow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c) Not red	d) Green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2) Three coins are flipped. Write down all the possible outcomes.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776652" y="1345474"/>
            <a:ext cx="3788229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3) Poppy rolls a dice. She keeps rolling until she gets a 6. Work out the probability that she rolls the dice: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Exactly three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Less than 3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More than three times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𝑯𝑯𝑯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03DAADC-86C1-0014-DE29-B10B4A28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1561"/>
            <a:ext cx="5105400" cy="4394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C and D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Independent</a:t>
            </a:r>
            <a:r>
              <a:rPr lang="en-GB" altLang="en-US" sz="1600" dirty="0">
                <a:latin typeface="Comic Sans MS" pitchFamily="66" charset="0"/>
              </a:rPr>
              <a:t> and P(C)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3</a:t>
            </a:r>
            <a:r>
              <a:rPr lang="en-GB" altLang="en-US" sz="1600" dirty="0">
                <a:latin typeface="Comic Sans MS" pitchFamily="66" charset="0"/>
              </a:rPr>
              <a:t> and P(D)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5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39" name="Object 5">
            <a:extLst>
              <a:ext uri="{FF2B5EF4-FFF2-40B4-BE49-F238E27FC236}">
                <a16:creationId xmlns:a16="http://schemas.microsoft.com/office/drawing/2014/main" id="{1676C7E9-2B8C-4204-BC10-58732C12EE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432511"/>
              </p:ext>
            </p:extLst>
          </p:nvPr>
        </p:nvGraphicFramePr>
        <p:xfrm>
          <a:off x="620142" y="3181165"/>
          <a:ext cx="10302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7419" imgH="203112" progId="Equation.DSMT4">
                  <p:embed/>
                </p:oleObj>
              </mc:Choice>
              <mc:Fallback>
                <p:oleObj name="Equation" r:id="rId5" imgW="647419" imgH="203112" progId="Equation.DSMT4">
                  <p:embed/>
                  <p:pic>
                    <p:nvPicPr>
                      <p:cNvPr id="39" name="Object 5">
                        <a:extLst>
                          <a:ext uri="{FF2B5EF4-FFF2-40B4-BE49-F238E27FC236}">
                            <a16:creationId xmlns:a16="http://schemas.microsoft.com/office/drawing/2014/main" id="{1676C7E9-2B8C-4204-BC10-58732C12E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42" y="3181165"/>
                        <a:ext cx="10302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6">
            <a:extLst>
              <a:ext uri="{FF2B5EF4-FFF2-40B4-BE49-F238E27FC236}">
                <a16:creationId xmlns:a16="http://schemas.microsoft.com/office/drawing/2014/main" id="{DE65A58C-9486-42AF-85E6-5910F65402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24130"/>
              </p:ext>
            </p:extLst>
          </p:nvPr>
        </p:nvGraphicFramePr>
        <p:xfrm>
          <a:off x="639840" y="4575407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40" name="Object 6">
                        <a:extLst>
                          <a:ext uri="{FF2B5EF4-FFF2-40B4-BE49-F238E27FC236}">
                            <a16:creationId xmlns:a16="http://schemas.microsoft.com/office/drawing/2014/main" id="{DE65A58C-9486-42AF-85E6-5910F65402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40" y="4575407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>
            <a:extLst>
              <a:ext uri="{FF2B5EF4-FFF2-40B4-BE49-F238E27FC236}">
                <a16:creationId xmlns:a16="http://schemas.microsoft.com/office/drawing/2014/main" id="{1CAA8759-317C-40BA-90D7-C8F30EDD9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89098"/>
              </p:ext>
            </p:extLst>
          </p:nvPr>
        </p:nvGraphicFramePr>
        <p:xfrm>
          <a:off x="613500" y="5633374"/>
          <a:ext cx="1111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197" imgH="203112" progId="Equation.DSMT4">
                  <p:embed/>
                </p:oleObj>
              </mc:Choice>
              <mc:Fallback>
                <p:oleObj name="Equation" r:id="rId9" imgW="698197" imgH="203112" progId="Equation.DSMT4">
                  <p:embed/>
                  <p:pic>
                    <p:nvPicPr>
                      <p:cNvPr id="41" name="Object 7">
                        <a:extLst>
                          <a:ext uri="{FF2B5EF4-FFF2-40B4-BE49-F238E27FC236}">
                            <a16:creationId xmlns:a16="http://schemas.microsoft.com/office/drawing/2014/main" id="{1CAA8759-317C-40BA-90D7-C8F30EDD9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00" y="5633374"/>
                        <a:ext cx="1111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8">
            <a:extLst>
              <a:ext uri="{FF2B5EF4-FFF2-40B4-BE49-F238E27FC236}">
                <a16:creationId xmlns:a16="http://schemas.microsoft.com/office/drawing/2014/main" id="{7BDCB54F-6BD4-4374-9B36-16647FEBC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id="{E0F0ACA8-A96F-4575-98C2-FDFCECD45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10">
            <a:extLst>
              <a:ext uri="{FF2B5EF4-FFF2-40B4-BE49-F238E27FC236}">
                <a16:creationId xmlns:a16="http://schemas.microsoft.com/office/drawing/2014/main" id="{4B389984-60BB-48B3-A7C8-84C41B8B2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3737BBA9-4012-4C4B-818E-A9A79DAC2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2CA729FA-06BB-4F8E-826D-04B6BB43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3F5CADD9-F2A0-4513-9916-B41513FFA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id="{28EA6ED3-8D24-4C14-B166-34193658C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49" name="Text Box 15">
            <a:extLst>
              <a:ext uri="{FF2B5EF4-FFF2-40B4-BE49-F238E27FC236}">
                <a16:creationId xmlns:a16="http://schemas.microsoft.com/office/drawing/2014/main" id="{18D1A7D0-0307-465D-B27D-EAAD83014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0" name="Text Box 16">
            <a:extLst>
              <a:ext uri="{FF2B5EF4-FFF2-40B4-BE49-F238E27FC236}">
                <a16:creationId xmlns:a16="http://schemas.microsoft.com/office/drawing/2014/main" id="{DC96F3B4-F0E7-4F0E-AB20-31E6C70CA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4196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graphicFrame>
        <p:nvGraphicFramePr>
          <p:cNvPr id="51" name="Object 17">
            <a:extLst>
              <a:ext uri="{FF2B5EF4-FFF2-40B4-BE49-F238E27FC236}">
                <a16:creationId xmlns:a16="http://schemas.microsoft.com/office/drawing/2014/main" id="{735CC5A0-EFE3-4B01-8F19-216E652A9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21680"/>
              </p:ext>
            </p:extLst>
          </p:nvPr>
        </p:nvGraphicFramePr>
        <p:xfrm>
          <a:off x="1782192" y="3181165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51" name="Object 17">
                        <a:extLst>
                          <a:ext uri="{FF2B5EF4-FFF2-40B4-BE49-F238E27FC236}">
                            <a16:creationId xmlns:a16="http://schemas.microsoft.com/office/drawing/2014/main" id="{735CC5A0-EFE3-4B01-8F19-216E652A99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181165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8">
            <a:extLst>
              <a:ext uri="{FF2B5EF4-FFF2-40B4-BE49-F238E27FC236}">
                <a16:creationId xmlns:a16="http://schemas.microsoft.com/office/drawing/2014/main" id="{E4ED0782-5EF9-4486-868F-96B71BEF22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207343"/>
              </p:ext>
            </p:extLst>
          </p:nvPr>
        </p:nvGraphicFramePr>
        <p:xfrm>
          <a:off x="1782192" y="3485965"/>
          <a:ext cx="7477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696" imgH="393529" progId="Equation.DSMT4">
                  <p:embed/>
                </p:oleObj>
              </mc:Choice>
              <mc:Fallback>
                <p:oleObj name="Equation" r:id="rId13" imgW="469696" imgH="393529" progId="Equation.DSMT4">
                  <p:embed/>
                  <p:pic>
                    <p:nvPicPr>
                      <p:cNvPr id="52" name="Object 18">
                        <a:extLst>
                          <a:ext uri="{FF2B5EF4-FFF2-40B4-BE49-F238E27FC236}">
                            <a16:creationId xmlns:a16="http://schemas.microsoft.com/office/drawing/2014/main" id="{E4ED0782-5EF9-4486-868F-96B71BEF22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485965"/>
                        <a:ext cx="7477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Line 25">
            <a:extLst>
              <a:ext uri="{FF2B5EF4-FFF2-40B4-BE49-F238E27FC236}">
                <a16:creationId xmlns:a16="http://schemas.microsoft.com/office/drawing/2014/main" id="{AC9143B9-D545-40CA-BCC5-46932E33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4A4EE063-FB44-4CFB-8985-C041147E8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55" name="Oval 27">
            <a:extLst>
              <a:ext uri="{FF2B5EF4-FFF2-40B4-BE49-F238E27FC236}">
                <a16:creationId xmlns:a16="http://schemas.microsoft.com/office/drawing/2014/main" id="{DD7B563A-30BC-4AD3-BB87-408262306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7338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29">
            <a:extLst>
              <a:ext uri="{FF2B5EF4-FFF2-40B4-BE49-F238E27FC236}">
                <a16:creationId xmlns:a16="http://schemas.microsoft.com/office/drawing/2014/main" id="{642DF5B5-D612-428D-8BB3-583DD4B76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7" name="Object 31">
            <a:extLst>
              <a:ext uri="{FF2B5EF4-FFF2-40B4-BE49-F238E27FC236}">
                <a16:creationId xmlns:a16="http://schemas.microsoft.com/office/drawing/2014/main" id="{197A15E7-AD56-4C2E-933C-B059FFFCD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65487"/>
              </p:ext>
            </p:extLst>
          </p:nvPr>
        </p:nvGraphicFramePr>
        <p:xfrm>
          <a:off x="2696592" y="3485965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225" imgH="393359" progId="Equation.DSMT4">
                  <p:embed/>
                </p:oleObj>
              </mc:Choice>
              <mc:Fallback>
                <p:oleObj name="Equation" r:id="rId15" imgW="317225" imgH="393359" progId="Equation.DSMT4">
                  <p:embed/>
                  <p:pic>
                    <p:nvPicPr>
                      <p:cNvPr id="57" name="Object 31">
                        <a:extLst>
                          <a:ext uri="{FF2B5EF4-FFF2-40B4-BE49-F238E27FC236}">
                            <a16:creationId xmlns:a16="http://schemas.microsoft.com/office/drawing/2014/main" id="{197A15E7-AD56-4C2E-933C-B059FFFCD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592" y="3485965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33">
            <a:extLst>
              <a:ext uri="{FF2B5EF4-FFF2-40B4-BE49-F238E27FC236}">
                <a16:creationId xmlns:a16="http://schemas.microsoft.com/office/drawing/2014/main" id="{0E15BD86-41F1-4D0D-844B-449486D8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315D1224-0E00-419F-9B8B-561799C74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343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0" name="Object 39">
            <a:extLst>
              <a:ext uri="{FF2B5EF4-FFF2-40B4-BE49-F238E27FC236}">
                <a16:creationId xmlns:a16="http://schemas.microsoft.com/office/drawing/2014/main" id="{89D3A570-4DC2-43F1-A5FF-5E3EDC9A1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486400"/>
          <a:ext cx="7826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83947" imgH="393529" progId="Equation.DSMT4">
                  <p:embed/>
                </p:oleObj>
              </mc:Choice>
              <mc:Fallback>
                <p:oleObj name="Equation" r:id="rId17" imgW="583947" imgH="393529" progId="Equation.DSMT4">
                  <p:embed/>
                  <p:pic>
                    <p:nvPicPr>
                      <p:cNvPr id="60" name="Object 39">
                        <a:extLst>
                          <a:ext uri="{FF2B5EF4-FFF2-40B4-BE49-F238E27FC236}">
                            <a16:creationId xmlns:a16="http://schemas.microsoft.com/office/drawing/2014/main" id="{89D3A570-4DC2-43F1-A5FF-5E3EDC9A1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7826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40">
            <a:extLst>
              <a:ext uri="{FF2B5EF4-FFF2-40B4-BE49-F238E27FC236}">
                <a16:creationId xmlns:a16="http://schemas.microsoft.com/office/drawing/2014/main" id="{8C7AF548-8ABC-4F25-8DA3-D2116D8B6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6019800"/>
          <a:ext cx="8683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47419" imgH="393529" progId="Equation.DSMT4">
                  <p:embed/>
                </p:oleObj>
              </mc:Choice>
              <mc:Fallback>
                <p:oleObj name="Equation" r:id="rId19" imgW="647419" imgH="393529" progId="Equation.DSMT4">
                  <p:embed/>
                  <p:pic>
                    <p:nvPicPr>
                      <p:cNvPr id="61" name="Object 40">
                        <a:extLst>
                          <a:ext uri="{FF2B5EF4-FFF2-40B4-BE49-F238E27FC236}">
                            <a16:creationId xmlns:a16="http://schemas.microsoft.com/office/drawing/2014/main" id="{8C7AF548-8ABC-4F25-8DA3-D2116D8B6C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19800"/>
                        <a:ext cx="8683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41">
            <a:extLst>
              <a:ext uri="{FF2B5EF4-FFF2-40B4-BE49-F238E27FC236}">
                <a16:creationId xmlns:a16="http://schemas.microsoft.com/office/drawing/2014/main" id="{5E20A139-32C1-4E27-97C5-DAAEB845EA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43800" y="4429125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3" name="Object 42">
            <a:extLst>
              <a:ext uri="{FF2B5EF4-FFF2-40B4-BE49-F238E27FC236}">
                <a16:creationId xmlns:a16="http://schemas.microsoft.com/office/drawing/2014/main" id="{A4BC10B0-A0C8-4558-9063-2D95D05E28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5495925"/>
          <a:ext cx="7842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83947" imgH="393529" progId="Equation.DSMT4">
                  <p:embed/>
                </p:oleObj>
              </mc:Choice>
              <mc:Fallback>
                <p:oleObj name="Equation" r:id="rId21" imgW="583947" imgH="393529" progId="Equation.DSMT4">
                  <p:embed/>
                  <p:pic>
                    <p:nvPicPr>
                      <p:cNvPr id="63" name="Object 42">
                        <a:extLst>
                          <a:ext uri="{FF2B5EF4-FFF2-40B4-BE49-F238E27FC236}">
                            <a16:creationId xmlns:a16="http://schemas.microsoft.com/office/drawing/2014/main" id="{A4BC10B0-A0C8-4558-9063-2D95D05E28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95925"/>
                        <a:ext cx="7842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3">
            <a:extLst>
              <a:ext uri="{FF2B5EF4-FFF2-40B4-BE49-F238E27FC236}">
                <a16:creationId xmlns:a16="http://schemas.microsoft.com/office/drawing/2014/main" id="{94B5E201-FC6C-4B54-BF4F-9DE5784CE5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6019800"/>
          <a:ext cx="8699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47419" imgH="393529" progId="Equation.DSMT4">
                  <p:embed/>
                </p:oleObj>
              </mc:Choice>
              <mc:Fallback>
                <p:oleObj name="Equation" r:id="rId23" imgW="647419" imgH="393529" progId="Equation.DSMT4">
                  <p:embed/>
                  <p:pic>
                    <p:nvPicPr>
                      <p:cNvPr id="64" name="Object 43">
                        <a:extLst>
                          <a:ext uri="{FF2B5EF4-FFF2-40B4-BE49-F238E27FC236}">
                            <a16:creationId xmlns:a16="http://schemas.microsoft.com/office/drawing/2014/main" id="{94B5E201-FC6C-4B54-BF4F-9DE5784CE5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019800"/>
                        <a:ext cx="8699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44">
            <a:extLst>
              <a:ext uri="{FF2B5EF4-FFF2-40B4-BE49-F238E27FC236}">
                <a16:creationId xmlns:a16="http://schemas.microsoft.com/office/drawing/2014/main" id="{DD2AD8E9-0356-49E3-93BC-8595BB5E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P(C) = 1/3 in total so:</a:t>
            </a: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77032B31-AC0B-4B97-A83E-40C0B3C7B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191125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P(D) = 1/3 in total so:</a:t>
            </a:r>
          </a:p>
        </p:txBody>
      </p:sp>
      <p:graphicFrame>
        <p:nvGraphicFramePr>
          <p:cNvPr id="67" name="Object 46">
            <a:extLst>
              <a:ext uri="{FF2B5EF4-FFF2-40B4-BE49-F238E27FC236}">
                <a16:creationId xmlns:a16="http://schemas.microsoft.com/office/drawing/2014/main" id="{08881D3C-902D-4C9B-AA61-61A553FC8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176591"/>
              </p:ext>
            </p:extLst>
          </p:nvPr>
        </p:nvGraphicFramePr>
        <p:xfrm>
          <a:off x="1782840" y="4423007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17225" imgH="393359" progId="Equation.DSMT4">
                  <p:embed/>
                </p:oleObj>
              </mc:Choice>
              <mc:Fallback>
                <p:oleObj name="Equation" r:id="rId25" imgW="317225" imgH="393359" progId="Equation.DSMT4">
                  <p:embed/>
                  <p:pic>
                    <p:nvPicPr>
                      <p:cNvPr id="67" name="Object 46">
                        <a:extLst>
                          <a:ext uri="{FF2B5EF4-FFF2-40B4-BE49-F238E27FC236}">
                            <a16:creationId xmlns:a16="http://schemas.microsoft.com/office/drawing/2014/main" id="{08881D3C-902D-4C9B-AA61-61A553FC8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40" y="4423007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7">
            <a:extLst>
              <a:ext uri="{FF2B5EF4-FFF2-40B4-BE49-F238E27FC236}">
                <a16:creationId xmlns:a16="http://schemas.microsoft.com/office/drawing/2014/main" id="{73EEC617-4902-4648-8C58-35A2D947C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81945"/>
              </p:ext>
            </p:extLst>
          </p:nvPr>
        </p:nvGraphicFramePr>
        <p:xfrm>
          <a:off x="1832700" y="5480974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17225" imgH="393359" progId="Equation.DSMT4">
                  <p:embed/>
                </p:oleObj>
              </mc:Choice>
              <mc:Fallback>
                <p:oleObj name="Equation" r:id="rId27" imgW="317225" imgH="393359" progId="Equation.DSMT4">
                  <p:embed/>
                  <p:pic>
                    <p:nvPicPr>
                      <p:cNvPr id="68" name="Object 47">
                        <a:extLst>
                          <a:ext uri="{FF2B5EF4-FFF2-40B4-BE49-F238E27FC236}">
                            <a16:creationId xmlns:a16="http://schemas.microsoft.com/office/drawing/2014/main" id="{73EEC617-4902-4648-8C58-35A2D947C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700" y="5480974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9316A-A81D-FFB8-7077-8FD5F0E5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3" grpId="0" animBg="1"/>
      <p:bldP spid="54" grpId="0"/>
      <p:bldP spid="55" grpId="0" animBg="1"/>
      <p:bldP spid="55" grpId="1" animBg="1"/>
      <p:bldP spid="56" grpId="0" animBg="1"/>
      <p:bldP spid="58" grpId="0"/>
      <p:bldP spid="59" grpId="0" animBg="1"/>
      <p:bldP spid="62" grpId="0" animBg="1"/>
      <p:bldP spid="65" grpId="0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6A7B9C-7E40-4A6E-BEB7-82B450EE087F}"/>
              </a:ext>
            </a:extLst>
          </p:cNvPr>
          <p:cNvSpPr txBox="1"/>
          <p:nvPr/>
        </p:nvSpPr>
        <p:spPr>
          <a:xfrm>
            <a:off x="4900474" y="3666476"/>
            <a:ext cx="3392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30 students in total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26 watch B or C or both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FAA9D97-37EB-45F4-A745-C84B65634F9D}"/>
              </a:ext>
            </a:extLst>
          </p:cNvPr>
          <p:cNvSpPr/>
          <p:nvPr/>
        </p:nvSpPr>
        <p:spPr>
          <a:xfrm>
            <a:off x="5956917" y="2308194"/>
            <a:ext cx="2157273" cy="514905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5019DAD-3D6D-377F-4983-A1AE87A8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/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/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/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/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blipFill>
                <a:blip r:embed="rId14"/>
                <a:stretch>
                  <a:fillRect l="-1913" r="-273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/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/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/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68722367-7DA4-4B6E-AD57-2BABBE3EF713}"/>
              </a:ext>
            </a:extLst>
          </p:cNvPr>
          <p:cNvSpPr/>
          <p:nvPr/>
        </p:nvSpPr>
        <p:spPr>
          <a:xfrm>
            <a:off x="6667130" y="4554245"/>
            <a:ext cx="301840" cy="479394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094D3653-0A2C-489F-B3CA-6EE1F399FBB7}"/>
              </a:ext>
            </a:extLst>
          </p:cNvPr>
          <p:cNvSpPr/>
          <p:nvPr/>
        </p:nvSpPr>
        <p:spPr>
          <a:xfrm>
            <a:off x="6322379" y="5123896"/>
            <a:ext cx="309239" cy="566690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8EB5277A-ED70-4D9D-BE63-0C95E2C33362}"/>
              </a:ext>
            </a:extLst>
          </p:cNvPr>
          <p:cNvSpPr/>
          <p:nvPr/>
        </p:nvSpPr>
        <p:spPr>
          <a:xfrm>
            <a:off x="6030897" y="5737935"/>
            <a:ext cx="343270" cy="574088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26120D-4C61-45D8-8FFF-E8E4F2B10515}"/>
              </a:ext>
            </a:extLst>
          </p:cNvPr>
          <p:cNvSpPr txBox="1"/>
          <p:nvPr/>
        </p:nvSpPr>
        <p:spPr>
          <a:xfrm>
            <a:off x="6960093" y="461638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1F2DFF-6004-4933-B164-030A701A2103}"/>
              </a:ext>
            </a:extLst>
          </p:cNvPr>
          <p:cNvSpPr txBox="1"/>
          <p:nvPr/>
        </p:nvSpPr>
        <p:spPr>
          <a:xfrm>
            <a:off x="6570955" y="5221549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57E63B0-2D84-4F7D-A671-7FBEC82102C5}"/>
              </a:ext>
            </a:extLst>
          </p:cNvPr>
          <p:cNvSpPr txBox="1"/>
          <p:nvPr/>
        </p:nvSpPr>
        <p:spPr>
          <a:xfrm>
            <a:off x="6287817" y="5742284"/>
            <a:ext cx="168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Convert left side to compare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33C33C-BF60-4AA5-AC6E-6B889A1B83A0}"/>
              </a:ext>
            </a:extLst>
          </p:cNvPr>
          <p:cNvSpPr txBox="1"/>
          <p:nvPr/>
        </p:nvSpPr>
        <p:spPr>
          <a:xfrm>
            <a:off x="73152" y="5437484"/>
            <a:ext cx="43891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rule for independence does not work, the events are not independent of each other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could be that the programmes are similar types, or are on back-to-back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BEBC636-4C16-26F9-7123-6D698298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1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/>
      <p:bldP spid="29" grpId="0"/>
      <p:bldP spid="30" grpId="0"/>
      <p:bldP spid="31" grpId="0"/>
      <p:bldP spid="32" grpId="0"/>
      <p:bldP spid="33" grpId="0"/>
      <p:bldP spid="14" grpId="0" animBg="1"/>
      <p:bldP spid="35" grpId="0" animBg="1"/>
      <p:bldP spid="36" grpId="0" animBg="1"/>
      <p:bldP spid="15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2966D7-330E-FC63-0021-D7C006FE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89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B84DBBB-CF1A-459A-8B61-0A2577BC58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02" y="40001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88192B0-353A-4655-8BFD-66491ECCE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02" y="46859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D273C4-C77D-4A21-93DC-D51CD3407C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3923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D2E40A6-8E4C-4A07-AC0F-6D83BD050A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5447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BDAAD8F8-5837-4A77-AA15-9BAE51BF17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066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7E3B70D-B0FB-4317-93CD-BA0EF90B9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3542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0454F8B-549F-4EBF-9811-DFCA98BC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3771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7CA54FE-45BC-4C86-8213-943BFEC5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5219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0CE86FC3-4F73-4140-8326-BB3AAA9B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3314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6990D821-5E9D-40B5-9580-5C03764AA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838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6772790-6D69-4801-944C-201AE40D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076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F3AC057F-DB58-416B-9615-9983DF12A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5676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69AA3775-59BD-4428-902A-799FEA5D2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3847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3E619B11-909C-451A-A072-6DAACB43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38131"/>
            <a:ext cx="3505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There is the possibility of Green or Blue both times.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P(G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P(B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16E3CA33-317B-404C-8FA1-19F129BE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66931"/>
            <a:ext cx="4114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 second set of possibilities depend on what colour was taken the first time. There will be 11 left, and one less of either Green or Blue.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8B01B6C6-EB22-46DD-8B66-34C31274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4990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0369E184-98A4-4286-8111-465DEB01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56765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E79C8A49-D5AF-408C-A187-18AF8156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685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28C203B5-0D01-4095-B03C-8BB314CD7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0763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44078476-CE7B-482A-9459-33C6B412E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3161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6" name="Line 30">
            <a:extLst>
              <a:ext uri="{FF2B5EF4-FFF2-40B4-BE49-F238E27FC236}">
                <a16:creationId xmlns:a16="http://schemas.microsoft.com/office/drawing/2014/main" id="{0C454268-EA6D-4362-946E-33B0F9EE9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161931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AD03CEF4-CE30-44F1-B461-0DC03CFA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0095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Green</a:t>
            </a:r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26458141-7D22-41DE-A4B1-92A2628F6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61913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D2FA8EAB-B11B-4C2E-BC7F-29E62DF2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3143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Blue the same as to begin with</a:t>
            </a:r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8DF99232-C7EE-48CC-8ED9-B4CE4CAEC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7602" y="4914531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5">
            <a:extLst>
              <a:ext uri="{FF2B5EF4-FFF2-40B4-BE49-F238E27FC236}">
                <a16:creationId xmlns:a16="http://schemas.microsoft.com/office/drawing/2014/main" id="{E3D67188-79B8-4DB2-A4A6-1182685CA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828931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E69B0413-3934-4853-B650-705C2587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2" y="63623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Blue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9557089-3448-4B12-965F-9BFB3D541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02" y="58289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Green the same as to begin with</a:t>
            </a: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FA60B2AC-6E6A-EBD8-D605-8E6728E2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4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/>
      <p:bldP spid="32" grpId="1"/>
      <p:bldP spid="33" grpId="0"/>
      <p:bldP spid="3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FD58B7F0-FD73-45F4-B129-A034B772B3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580" y="41161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6">
            <a:extLst>
              <a:ext uri="{FF2B5EF4-FFF2-40B4-BE49-F238E27FC236}">
                <a16:creationId xmlns:a16="http://schemas.microsoft.com/office/drawing/2014/main" id="{8F9AF34F-90A0-47CB-8EFA-9E289FFA7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580" y="48019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7">
            <a:extLst>
              <a:ext uri="{FF2B5EF4-FFF2-40B4-BE49-F238E27FC236}">
                <a16:creationId xmlns:a16="http://schemas.microsoft.com/office/drawing/2014/main" id="{10BD1305-5B77-4BF9-9070-3C9645A452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5580" y="40399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8">
            <a:extLst>
              <a:ext uri="{FF2B5EF4-FFF2-40B4-BE49-F238E27FC236}">
                <a16:creationId xmlns:a16="http://schemas.microsoft.com/office/drawing/2014/main" id="{58E5A8E2-1032-42C4-B088-FA74382FF4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5580" y="55639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9">
            <a:extLst>
              <a:ext uri="{FF2B5EF4-FFF2-40B4-BE49-F238E27FC236}">
                <a16:creationId xmlns:a16="http://schemas.microsoft.com/office/drawing/2014/main" id="{6BC2AB4C-0FA6-4026-A2E6-FD651B7275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5580" y="51829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C1C7FB02-6942-4575-9F89-AD0E01E4B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5580" y="36589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EF8EB5FB-C187-417F-9C86-559AD32BA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580" y="38875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22996CC6-AF0F-4ADF-BBAC-921E87198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580" y="53353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2" name="Text Box 13">
            <a:extLst>
              <a:ext uri="{FF2B5EF4-FFF2-40B4-BE49-F238E27FC236}">
                <a16:creationId xmlns:a16="http://schemas.microsoft.com/office/drawing/2014/main" id="{A4A33C11-0C83-4F54-9999-70A01A187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580" y="34303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D846142A-A847-45A3-B5D4-834673F6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580" y="49543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B09806F3-76F4-4F0D-9727-DB4ECC7B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580" y="41923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5E243254-BEFA-4486-933A-6FBCBA3B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580" y="57925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D505E62C-4D96-49CD-AB77-6F56D4B0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80" y="39637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7" name="Text Box 20">
            <a:extLst>
              <a:ext uri="{FF2B5EF4-FFF2-40B4-BE49-F238E27FC236}">
                <a16:creationId xmlns:a16="http://schemas.microsoft.com/office/drawing/2014/main" id="{502230D0-2497-4C3D-8867-5C3ACB69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80" y="51067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8" name="Text Box 21">
            <a:extLst>
              <a:ext uri="{FF2B5EF4-FFF2-40B4-BE49-F238E27FC236}">
                <a16:creationId xmlns:a16="http://schemas.microsoft.com/office/drawing/2014/main" id="{171745A9-FC5D-4397-A796-20945CA3D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380" y="57925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49" name="Text Box 22">
            <a:extLst>
              <a:ext uri="{FF2B5EF4-FFF2-40B4-BE49-F238E27FC236}">
                <a16:creationId xmlns:a16="http://schemas.microsoft.com/office/drawing/2014/main" id="{BF20CF55-4EF9-46D0-A211-0C9C9C51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380" y="48019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0" name="Text Box 23">
            <a:extLst>
              <a:ext uri="{FF2B5EF4-FFF2-40B4-BE49-F238E27FC236}">
                <a16:creationId xmlns:a16="http://schemas.microsoft.com/office/drawing/2014/main" id="{8D91D1B2-E881-4585-8352-14024DA3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380" y="41923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5E6B703A-809A-40FF-8497-D6DAB669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380" y="32779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2" name="Text Box 33">
            <a:extLst>
              <a:ext uri="{FF2B5EF4-FFF2-40B4-BE49-F238E27FC236}">
                <a16:creationId xmlns:a16="http://schemas.microsoft.com/office/drawing/2014/main" id="{2007FD76-01FB-4288-A8EC-AC4696018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867" y="3025066"/>
            <a:ext cx="3429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As we want one of each, there are 2 possible routes:</a:t>
            </a:r>
          </a:p>
        </p:txBody>
      </p:sp>
      <p:sp>
        <p:nvSpPr>
          <p:cNvPr id="55" name="Text Box 36">
            <a:extLst>
              <a:ext uri="{FF2B5EF4-FFF2-40B4-BE49-F238E27FC236}">
                <a16:creationId xmlns:a16="http://schemas.microsoft.com/office/drawing/2014/main" id="{F80B33C7-5A5B-40EE-B2C4-0B3F523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0" y="41161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56" name="Text Box 37">
            <a:extLst>
              <a:ext uri="{FF2B5EF4-FFF2-40B4-BE49-F238E27FC236}">
                <a16:creationId xmlns:a16="http://schemas.microsoft.com/office/drawing/2014/main" id="{1A8813FB-2DD2-4255-8AF2-4CF66804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580" y="41161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7" name="Text Box 38">
            <a:extLst>
              <a:ext uri="{FF2B5EF4-FFF2-40B4-BE49-F238E27FC236}">
                <a16:creationId xmlns:a16="http://schemas.microsoft.com/office/drawing/2014/main" id="{6BE7D177-8A24-4E5F-803F-A738E4E1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580" y="41161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58" name="Text Box 39">
            <a:extLst>
              <a:ext uri="{FF2B5EF4-FFF2-40B4-BE49-F238E27FC236}">
                <a16:creationId xmlns:a16="http://schemas.microsoft.com/office/drawing/2014/main" id="{1C4F5F77-B28C-4A11-9719-4D0EB3E11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180" y="41923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id="{1F6A0C20-2058-47F3-A8BA-7F2F5879C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180" y="41923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60" name="Text Box 41">
            <a:extLst>
              <a:ext uri="{FF2B5EF4-FFF2-40B4-BE49-F238E27FC236}">
                <a16:creationId xmlns:a16="http://schemas.microsoft.com/office/drawing/2014/main" id="{EF707F3E-1644-41F7-9C7D-7CFAB356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580" y="48781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61A72C8A-662B-4339-86F3-3417BBA22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580" y="48781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62" name="Text Box 43">
            <a:extLst>
              <a:ext uri="{FF2B5EF4-FFF2-40B4-BE49-F238E27FC236}">
                <a16:creationId xmlns:a16="http://schemas.microsoft.com/office/drawing/2014/main" id="{61B6C386-B1F2-4395-A65C-647A13DC0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580" y="48781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63" name="Text Box 44">
            <a:extLst>
              <a:ext uri="{FF2B5EF4-FFF2-40B4-BE49-F238E27FC236}">
                <a16:creationId xmlns:a16="http://schemas.microsoft.com/office/drawing/2014/main" id="{C1929842-6BBA-46CD-8D0D-B96D2A48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180" y="49543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" name="Text Box 45">
            <a:extLst>
              <a:ext uri="{FF2B5EF4-FFF2-40B4-BE49-F238E27FC236}">
                <a16:creationId xmlns:a16="http://schemas.microsoft.com/office/drawing/2014/main" id="{86E6847A-1647-46A1-80CF-5F7F4652E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180" y="49543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67" name="Oval 50">
            <a:extLst>
              <a:ext uri="{FF2B5EF4-FFF2-40B4-BE49-F238E27FC236}">
                <a16:creationId xmlns:a16="http://schemas.microsoft.com/office/drawing/2014/main" id="{63142340-3D84-4636-B809-701EA156D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580" y="48781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Oval 51">
            <a:extLst>
              <a:ext uri="{FF2B5EF4-FFF2-40B4-BE49-F238E27FC236}">
                <a16:creationId xmlns:a16="http://schemas.microsoft.com/office/drawing/2014/main" id="{EBFE9C6C-AAD7-48EF-BD73-DEF050197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580" y="41161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blipFill>
                <a:blip r:embed="rId11"/>
                <a:stretch>
                  <a:fillRect l="-1982" t="-1961" r="-33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Line 6">
            <a:extLst>
              <a:ext uri="{FF2B5EF4-FFF2-40B4-BE49-F238E27FC236}">
                <a16:creationId xmlns:a16="http://schemas.microsoft.com/office/drawing/2014/main" id="{C77979A7-1252-4E17-8B49-82EDD4762C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248" y="48002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4583778" y="3972672"/>
                <a:ext cx="17738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𝑒𝑎𝑐h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9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78" y="3972672"/>
                <a:ext cx="1773819" cy="307777"/>
              </a:xfrm>
              <a:prstGeom prst="rect">
                <a:avLst/>
              </a:prstGeom>
              <a:blipFill>
                <a:blip r:embed="rId12"/>
                <a:stretch>
                  <a:fillRect l="-3093" r="-1031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4583778" y="4429873"/>
                <a:ext cx="3007426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𝑒𝑎𝑐h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132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132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0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78" y="4429873"/>
                <a:ext cx="3007426" cy="58451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4574986" y="5194805"/>
                <a:ext cx="2273058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𝑒𝑎𝑐h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132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6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986" y="5194805"/>
                <a:ext cx="2273058" cy="5845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4566194" y="5942151"/>
                <a:ext cx="2130390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𝑒𝑎𝑐h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66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194" y="5942151"/>
                <a:ext cx="2130390" cy="58451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B0799-D530-68E6-BBE3-1D635AC6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 animBg="1"/>
      <p:bldP spid="68" grpId="0" animBg="1"/>
      <p:bldP spid="71" grpId="0"/>
      <p:bldP spid="69" grpId="0"/>
      <p:bldP spid="70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8D3487-6A72-21DD-5227-86BAC023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experiment is a repeatable process that gives rise to a number of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event is a collection of one or more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sample space is the set of all possible outcomes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E058E-B5B1-BE4B-5C13-49517959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5577" y="24100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Two spinners are numbered 1-4. Both are spun and the sum of the numbers (x) is calculated. Find P(x = 5) and P(x &gt; 5)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28128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2032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5936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9840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128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2032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936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9840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8128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2032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5936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840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8128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2032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5936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9840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984069" y="32613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984069" y="37884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984069" y="431545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984069" y="48425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984069" y="53695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9840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15936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22032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28128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34224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11364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7460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23556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29652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03069" y="49377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603069" y="44043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603069" y="3870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03069" y="33375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1517469" y="5775959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1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 rot="-5400000">
            <a:off x="-242274" y="4106702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2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3879669" y="3413759"/>
            <a:ext cx="5029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Draw a sample space to show the outcomes.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= 5) =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&gt; 5) =</a:t>
            </a:r>
          </a:p>
        </p:txBody>
      </p:sp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4961709" y="41082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4961709" y="44130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5577841" y="41082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5577841" y="44130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5303521" y="4234542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  <p:sp>
        <p:nvSpPr>
          <p:cNvPr id="48" name="Oval 59"/>
          <p:cNvSpPr>
            <a:spLocks noChangeArrowheads="1"/>
          </p:cNvSpPr>
          <p:nvPr/>
        </p:nvSpPr>
        <p:spPr bwMode="auto">
          <a:xfrm>
            <a:off x="1593669" y="3261359"/>
            <a:ext cx="18288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0"/>
          <p:cNvSpPr>
            <a:spLocks noChangeArrowheads="1"/>
          </p:cNvSpPr>
          <p:nvPr/>
        </p:nvSpPr>
        <p:spPr bwMode="auto">
          <a:xfrm>
            <a:off x="2203269" y="3794759"/>
            <a:ext cx="12192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61"/>
          <p:cNvSpPr>
            <a:spLocks noChangeArrowheads="1"/>
          </p:cNvSpPr>
          <p:nvPr/>
        </p:nvSpPr>
        <p:spPr bwMode="auto">
          <a:xfrm>
            <a:off x="28128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62"/>
          <p:cNvSpPr>
            <a:spLocks noChangeArrowheads="1"/>
          </p:cNvSpPr>
          <p:nvPr/>
        </p:nvSpPr>
        <p:spPr bwMode="auto">
          <a:xfrm>
            <a:off x="984069" y="32613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Oval 63"/>
          <p:cNvSpPr>
            <a:spLocks noChangeArrowheads="1"/>
          </p:cNvSpPr>
          <p:nvPr/>
        </p:nvSpPr>
        <p:spPr bwMode="auto">
          <a:xfrm>
            <a:off x="1593669" y="37947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Oval 64"/>
          <p:cNvSpPr>
            <a:spLocks noChangeArrowheads="1"/>
          </p:cNvSpPr>
          <p:nvPr/>
        </p:nvSpPr>
        <p:spPr bwMode="auto">
          <a:xfrm>
            <a:off x="22032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2812869" y="48615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5022669" y="53187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5022669" y="56235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5656217" y="53361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5656217" y="56409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8</a:t>
            </a:r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5364480" y="54624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F9D84DF8-F450-922A-4071-EC8382DD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2846" y="2203269"/>
            <a:ext cx="3117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The table shows the time taken, in minutes, for a group of students to complete a number puzzle.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745591"/>
                  </p:ext>
                </p:extLst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&lt;13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745591"/>
                  </p:ext>
                </p:extLst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538" r="-100437" b="-5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00000" r="-100437" b="-4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203077" r="-100437" b="-3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03077" r="-100437" b="-2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96970" r="-100437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504615" r="-100437" b="-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2" name="TextBox 61"/>
          <p:cNvSpPr txBox="1"/>
          <p:nvPr/>
        </p:nvSpPr>
        <p:spPr>
          <a:xfrm>
            <a:off x="4093029" y="1828800"/>
            <a:ext cx="460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a) Estimate the probability that a student completed the puzzle in under 9 minutes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8676" y="3505201"/>
            <a:ext cx="4606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b) Estimate the probability that a student completed the puzzle in 10 minutes or more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We will need to include half of the 9-11 group…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618309" y="3927566"/>
            <a:ext cx="2786742" cy="81860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13955" y="4937760"/>
            <a:ext cx="2786742" cy="9884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B215-F307-A29F-CC07-D9C50AAF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 animBg="1"/>
      <p:bldP spid="65" grpId="1" animBg="1"/>
      <p:bldP spid="66" grpId="0" animBg="1"/>
      <p:bldP spid="66" grpId="1" animBg="1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4EA5B7-8E53-DBA6-D639-942559D5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39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27663" y="2562497"/>
            <a:ext cx="36576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908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051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8324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756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032863" y="21814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499463" y="4086497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66263" y="30196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 rectangle labelled S represents the Sample Space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490063" y="2562497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0328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B represents the Probability of event B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680063" y="4315097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370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A represents the Probability of event 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7B66-7F7C-2434-FAB0-D5B6B15F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8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2026920"/>
            <a:ext cx="23622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36271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52273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6217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6217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217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8122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8122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8122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5455920" y="2788919"/>
            <a:ext cx="1476103" cy="65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579120" y="24079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in the middle represents the Probability of A </a:t>
            </a:r>
            <a:r>
              <a:rPr lang="en-GB" altLang="en-US" u="sng">
                <a:latin typeface="Comic Sans MS" pitchFamily="66" charset="0"/>
              </a:rPr>
              <a:t>and</a:t>
            </a:r>
            <a:r>
              <a:rPr lang="en-GB" altLang="en-US">
                <a:latin typeface="Comic Sans MS" pitchFamily="66" charset="0"/>
              </a:rPr>
              <a:t> B happening together.</a:t>
            </a:r>
          </a:p>
        </p:txBody>
      </p:sp>
      <p:graphicFrame>
        <p:nvGraphicFramePr>
          <p:cNvPr id="2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29753"/>
              </p:ext>
            </p:extLst>
          </p:nvPr>
        </p:nvGraphicFramePr>
        <p:xfrm>
          <a:off x="2407920" y="3122023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2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3122023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44"/>
          <p:cNvSpPr>
            <a:spLocks noChangeShapeType="1"/>
          </p:cNvSpPr>
          <p:nvPr/>
        </p:nvSpPr>
        <p:spPr bwMode="auto">
          <a:xfrm flipV="1">
            <a:off x="5227320" y="4389120"/>
            <a:ext cx="10341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579120" y="37033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whole area represents the Probability of A </a:t>
            </a:r>
            <a:r>
              <a:rPr lang="en-GB" altLang="en-US" u="sng">
                <a:latin typeface="Comic Sans MS" pitchFamily="66" charset="0"/>
              </a:rPr>
              <a:t>or</a:t>
            </a:r>
            <a:r>
              <a:rPr lang="en-GB" altLang="en-US">
                <a:latin typeface="Comic Sans MS" pitchFamily="66" charset="0"/>
              </a:rPr>
              <a:t> B happening (or them together).</a:t>
            </a:r>
          </a:p>
        </p:txBody>
      </p:sp>
      <p:graphicFrame>
        <p:nvGraphicFramePr>
          <p:cNvPr id="3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92807"/>
              </p:ext>
            </p:extLst>
          </p:nvPr>
        </p:nvGraphicFramePr>
        <p:xfrm>
          <a:off x="2407920" y="4521925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09336" imgH="203112" progId="Equation.DSMT4">
                  <p:embed/>
                </p:oleObj>
              </mc:Choice>
              <mc:Fallback>
                <p:oleObj name="Equation" r:id="rId7" imgW="609336" imgH="203112" progId="Equation.DSMT4">
                  <p:embed/>
                  <p:pic>
                    <p:nvPicPr>
                      <p:cNvPr id="3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4521925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47"/>
          <p:cNvSpPr>
            <a:spLocks noChangeShapeType="1"/>
          </p:cNvSpPr>
          <p:nvPr/>
        </p:nvSpPr>
        <p:spPr bwMode="auto">
          <a:xfrm flipV="1">
            <a:off x="3017520" y="342682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3017520" y="357922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855720" y="342682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‘n’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‘and’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579120" y="53035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outside of A represents the Probability of A not happening.</a:t>
            </a:r>
          </a:p>
        </p:txBody>
      </p:sp>
      <p:graphicFrame>
        <p:nvGraphicFramePr>
          <p:cNvPr id="3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342234"/>
              </p:ext>
            </p:extLst>
          </p:nvPr>
        </p:nvGraphicFramePr>
        <p:xfrm>
          <a:off x="2164080" y="6087291"/>
          <a:ext cx="1644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392" imgH="203112" progId="Equation.DSMT4">
                  <p:embed/>
                </p:oleObj>
              </mc:Choice>
              <mc:Fallback>
                <p:oleObj name="Equation" r:id="rId9" imgW="939392" imgH="203112" progId="Equation.DSMT4">
                  <p:embed/>
                  <p:pic>
                    <p:nvPicPr>
                      <p:cNvPr id="37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6087291"/>
                        <a:ext cx="1644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52"/>
          <p:cNvSpPr>
            <a:spLocks noChangeShapeType="1"/>
          </p:cNvSpPr>
          <p:nvPr/>
        </p:nvSpPr>
        <p:spPr bwMode="auto">
          <a:xfrm>
            <a:off x="4922520" y="5760719"/>
            <a:ext cx="1164771" cy="391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8427720" y="1798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8427720" y="3398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8427720" y="49987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V="1">
            <a:off x="3013166" y="492034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3013166" y="507274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3851366" y="492034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‘u’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‘or’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D2AF6-5BCA-00C2-23DD-626C04DE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more help visit our website https://www.exampaperspractice.co.uk/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31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30" grpId="0" animBg="1"/>
      <p:bldP spid="31" grpId="0"/>
      <p:bldP spid="33" grpId="0" animBg="1"/>
      <p:bldP spid="34" grpId="0" animBg="1"/>
      <p:bldP spid="35" grpId="0"/>
      <p:bldP spid="36" grpId="0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08ebd0-2d46-481e-8ec6-29c3c2f69f27">H7M4A2V4A7UU-929639613-2851</_dlc_DocId>
    <_dlc_DocIdUrl xmlns="4a08ebd0-2d46-481e-8ec6-29c3c2f69f27">
      <Url>https://yavnehcollege.sharepoint.com/sites/Students/_layouts/15/DocIdRedir.aspx?ID=H7M4A2V4A7UU-929639613-2851</Url>
      <Description>H7M4A2V4A7UU-929639613-2851</Description>
    </_dlc_DocIdUrl>
    <lcf76f155ced4ddcb4097134ff3c332f xmlns="1bfa02ec-0afc-49fa-8bb5-730f9d12e469">
      <Terms xmlns="http://schemas.microsoft.com/office/infopath/2007/PartnerControls"/>
    </lcf76f155ced4ddcb4097134ff3c332f>
    <TaxCatchAll xmlns="4a08ebd0-2d46-481e-8ec6-29c3c2f69f2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414341F32BA49B310F0A9F2C712CF" ma:contentTypeVersion="16" ma:contentTypeDescription="Create a new document." ma:contentTypeScope="" ma:versionID="afe9c10655b36b531a544ad4d6f2807a">
  <xsd:schema xmlns:xsd="http://www.w3.org/2001/XMLSchema" xmlns:xs="http://www.w3.org/2001/XMLSchema" xmlns:p="http://schemas.microsoft.com/office/2006/metadata/properties" xmlns:ns2="4a08ebd0-2d46-481e-8ec6-29c3c2f69f27" xmlns:ns3="1bfa02ec-0afc-49fa-8bb5-730f9d12e469" targetNamespace="http://schemas.microsoft.com/office/2006/metadata/properties" ma:root="true" ma:fieldsID="e40457bbafbddda60075a7ac346d50a2" ns2:_="" ns3:_="">
    <xsd:import namespace="4a08ebd0-2d46-481e-8ec6-29c3c2f69f27"/>
    <xsd:import namespace="1bfa02ec-0afc-49fa-8bb5-730f9d12e46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8ebd0-2d46-481e-8ec6-29c3c2f69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73ab49d-0190-4b8d-bf1a-c838ce73efbe}" ma:internalName="TaxCatchAll" ma:showField="CatchAllData" ma:web="4a08ebd0-2d46-481e-8ec6-29c3c2f69f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a02ec-0afc-49fa-8bb5-730f9d12e4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99DC34-4487-4280-B295-6AE0FEFCFA2C}">
  <ds:schemaRefs>
    <ds:schemaRef ds:uri="http://schemas.microsoft.com/office/2006/metadata/properties"/>
    <ds:schemaRef ds:uri="http://schemas.microsoft.com/office/infopath/2007/PartnerControls"/>
    <ds:schemaRef ds:uri="4a08ebd0-2d46-481e-8ec6-29c3c2f69f27"/>
    <ds:schemaRef ds:uri="1bfa02ec-0afc-49fa-8bb5-730f9d12e469"/>
  </ds:schemaRefs>
</ds:datastoreItem>
</file>

<file path=customXml/itemProps2.xml><?xml version="1.0" encoding="utf-8"?>
<ds:datastoreItem xmlns:ds="http://schemas.openxmlformats.org/officeDocument/2006/customXml" ds:itemID="{533D95B8-68A9-41F2-9047-ABE1C442E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08ebd0-2d46-481e-8ec6-29c3c2f69f27"/>
    <ds:schemaRef ds:uri="1bfa02ec-0afc-49fa-8bb5-730f9d12e4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E30DF2-0265-4021-9A20-80D3B3313A0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858E9C3-48D2-435C-957E-E3EA3F4DCC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2681</Words>
  <Application>Microsoft Office PowerPoint</Application>
  <PresentationFormat>On-screen Show (4:3)</PresentationFormat>
  <Paragraphs>486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Comic Sans MS</vt:lpstr>
      <vt:lpstr>Kristen ITC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Probability</vt:lpstr>
      <vt:lpstr>Probability</vt:lpstr>
      <vt:lpstr>Probability</vt:lpstr>
      <vt:lpstr>PowerPoint Presentation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PowerPoint Presentation</vt:lpstr>
      <vt:lpstr>Probability</vt:lpstr>
      <vt:lpstr>Probability</vt:lpstr>
      <vt:lpstr>Probability</vt:lpstr>
      <vt:lpstr>Probability</vt:lpstr>
      <vt:lpstr>Probability</vt:lpstr>
      <vt:lpstr>Probability</vt:lpstr>
      <vt:lpstr>PowerPoint Presentation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Most Murshida Khatun</cp:lastModifiedBy>
  <cp:revision>53</cp:revision>
  <dcterms:created xsi:type="dcterms:W3CDTF">2017-08-14T15:35:38Z</dcterms:created>
  <dcterms:modified xsi:type="dcterms:W3CDTF">2024-09-27T11:00:25Z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0x010100652414341F32BA49B310F0A9F2C712CF</vt:lpwstr>
  </property>
  <property fmtid="{D5CDD505-2E9C-101B-9397-08002B2CF9AE}" pid="3" name="_dlc_DocIdItemGuid">
    <vt:lpwstr>5f6f03cd-2f7a-4061-940d-0be8919a1c4e</vt:lpwstr>
  </property>
  <property fmtid="{D5CDD505-2E9C-101B-9397-08002B2CF9AE}" pid="4" name="MediaServiceImageTags">
    <vt:lpwstr/>
  </property>
</Properties>
</file>