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31"/>
  </p:notesMasterIdLst>
  <p:sldIdLst>
    <p:sldId id="256" r:id="rId6"/>
    <p:sldId id="259" r:id="rId7"/>
    <p:sldId id="258" r:id="rId8"/>
    <p:sldId id="262" r:id="rId9"/>
    <p:sldId id="269" r:id="rId10"/>
    <p:sldId id="270" r:id="rId11"/>
    <p:sldId id="263" r:id="rId12"/>
    <p:sldId id="264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65" r:id="rId21"/>
    <p:sldId id="266" r:id="rId22"/>
    <p:sldId id="290" r:id="rId23"/>
    <p:sldId id="291" r:id="rId24"/>
    <p:sldId id="292" r:id="rId25"/>
    <p:sldId id="293" r:id="rId26"/>
    <p:sldId id="294" r:id="rId27"/>
    <p:sldId id="267" r:id="rId28"/>
    <p:sldId id="268" r:id="rId29"/>
    <p:sldId id="29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73CEC332-04E3-4B82-8814-4B59A0791F9D}"/>
    <pc:docChg chg="custSel modSld">
      <pc:chgData name="Max Thrilling" userId="1a0901c82f0d6655" providerId="LiveId" clId="{73CEC332-04E3-4B82-8814-4B59A0791F9D}" dt="2024-04-16T13:57:04.840" v="0" actId="478"/>
      <pc:docMkLst>
        <pc:docMk/>
      </pc:docMkLst>
      <pc:sldChg chg="delSp mod">
        <pc:chgData name="Max Thrilling" userId="1a0901c82f0d6655" providerId="LiveId" clId="{73CEC332-04E3-4B82-8814-4B59A0791F9D}" dt="2024-04-16T13:57:04.840" v="0" actId="478"/>
        <pc:sldMkLst>
          <pc:docMk/>
          <pc:sldMk cId="2291763235" sldId="256"/>
        </pc:sldMkLst>
        <pc:spChg chg="del">
          <ac:chgData name="Max Thrilling" userId="1a0901c82f0d6655" providerId="LiveId" clId="{73CEC332-04E3-4B82-8814-4B59A0791F9D}" dt="2024-04-16T13:57:04.840" v="0" actId="478"/>
          <ac:spMkLst>
            <pc:docMk/>
            <pc:sldMk cId="2291763235" sldId="256"/>
            <ac:spMk id="3" creationId="{CD70DD23-DBB1-48AE-BCF2-1500DD51E94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4CF22-B03A-4BF8-86A0-874E0F79B58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75191-4E6E-4634-8896-3C15755A6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6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A4E2-BDB2-4053-8046-3C86B878E927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8A111-8669-4474-AF95-3EFE5319855B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6E0A-677E-47CC-9D3A-06308A43921F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D269-714E-4C5D-967F-FA4204FD21A4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883-CE57-431B-AB75-BF4F13789903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46F8-D001-4E7E-86CC-72E9B1CA7566}" type="datetime1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E1D2-5C91-4794-800C-62E63161B4C6}" type="datetime1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8AB5-7876-4EE8-BC4C-703AADDDCFBF}" type="datetime1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22CD-1713-44D9-9144-0A5BEAE8BEDC}" type="datetime1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0D43-880E-428E-A95F-097C6B634B09}" type="datetime1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4F46-E01D-4BDA-AA8C-88C96A3F194B}" type="datetime1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60000"/>
              </a:srgbClr>
            </a:gs>
            <a:gs pos="95000">
              <a:srgbClr val="FFCCCC">
                <a:alpha val="6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CDE7A-5963-4AA0-8C32-B3F5568E93EE}" type="datetime1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23B3DE-6588-8052-86D0-CD13B5A3019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31" y="145413"/>
            <a:ext cx="1455938" cy="68521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743E88F-E343-DF61-6E6D-BCD05A8490A6}"/>
              </a:ext>
            </a:extLst>
          </p:cNvPr>
          <p:cNvSpPr/>
          <p:nvPr userDrawn="1"/>
        </p:nvSpPr>
        <p:spPr>
          <a:xfrm>
            <a:off x="2857500" y="2521257"/>
            <a:ext cx="3429000" cy="2015231"/>
          </a:xfrm>
          <a:prstGeom prst="rect">
            <a:avLst/>
          </a:prstGeom>
          <a:blipFill dpi="0" rotWithShape="1">
            <a:blip r:embed="rId13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4.wmf"/><Relationship Id="rId3" Type="http://schemas.openxmlformats.org/officeDocument/2006/relationships/image" Target="../media/image30.wmf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33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4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48.wmf"/><Relationship Id="rId26" Type="http://schemas.openxmlformats.org/officeDocument/2006/relationships/image" Target="../media/image52.wmf"/><Relationship Id="rId3" Type="http://schemas.openxmlformats.org/officeDocument/2006/relationships/image" Target="../media/image51.png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2.bin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51.wmf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52.png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10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59.wmf"/><Relationship Id="rId26" Type="http://schemas.openxmlformats.org/officeDocument/2006/relationships/image" Target="../media/image63.wmf"/><Relationship Id="rId3" Type="http://schemas.openxmlformats.org/officeDocument/2006/relationships/image" Target="../media/image51.png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62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64.wmf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52.png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57.wmf"/><Relationship Id="rId22" Type="http://schemas.openxmlformats.org/officeDocument/2006/relationships/image" Target="../media/image61.wmf"/><Relationship Id="rId27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52.png"/><Relationship Id="rId7" Type="http://schemas.openxmlformats.org/officeDocument/2006/relationships/image" Target="../media/image6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3" Type="http://schemas.openxmlformats.org/officeDocument/2006/relationships/image" Target="../media/image52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51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3.png"/><Relationship Id="rId1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9.png"/><Relationship Id="rId15" Type="http://schemas.openxmlformats.org/officeDocument/2006/relationships/image" Target="../media/image80.png"/><Relationship Id="rId14" Type="http://schemas.openxmlformats.org/officeDocument/2006/relationships/image" Target="../media/image6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1.png"/><Relationship Id="rId7" Type="http://schemas.openxmlformats.org/officeDocument/2006/relationships/oleObject" Target="../embeddings/oleObject2.bin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25.wmf"/><Relationship Id="rId4" Type="http://schemas.openxmlformats.org/officeDocument/2006/relationships/image" Target="../media/image22.png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104618" y="987622"/>
            <a:ext cx="4917051" cy="231601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u="sng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Statistics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Probability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C45881-47AD-B89D-D704-1007148C3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256903" y="2325188"/>
            <a:ext cx="8458200" cy="596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card is selected at random from a pack of 52 playing cards. Let A be the event that the card is an ace, and D be the event that the card is a diamond. Draw a Venn diagram to show this information.</a:t>
            </a:r>
          </a:p>
        </p:txBody>
      </p:sp>
      <p:sp>
        <p:nvSpPr>
          <p:cNvPr id="46" name="Rectangle 29"/>
          <p:cNvSpPr>
            <a:spLocks noChangeArrowheads="1"/>
          </p:cNvSpPr>
          <p:nvPr/>
        </p:nvSpPr>
        <p:spPr bwMode="auto">
          <a:xfrm>
            <a:off x="4153989" y="3524795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Oval 30"/>
          <p:cNvSpPr>
            <a:spLocks noChangeArrowheads="1"/>
          </p:cNvSpPr>
          <p:nvPr/>
        </p:nvSpPr>
        <p:spPr bwMode="auto">
          <a:xfrm>
            <a:off x="4611189" y="3753395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31"/>
          <p:cNvSpPr>
            <a:spLocks noChangeArrowheads="1"/>
          </p:cNvSpPr>
          <p:nvPr/>
        </p:nvSpPr>
        <p:spPr bwMode="auto">
          <a:xfrm>
            <a:off x="6058989" y="3753395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45349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50" name="Text Box 33"/>
          <p:cNvSpPr txBox="1">
            <a:spLocks noChangeArrowheads="1"/>
          </p:cNvSpPr>
          <p:nvPr/>
        </p:nvSpPr>
        <p:spPr bwMode="auto">
          <a:xfrm>
            <a:off x="77353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8497389" y="3296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420189" y="3067595"/>
            <a:ext cx="3581400" cy="360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an ace and a diamond.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1 card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2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4 aces in total, one of which has already been filled in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3 cards extra in ‘A’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3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13 diamonds, one of which has been filled in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12 extra cards in ‘D’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4)	52 cards in total, subtract the 16 that have been used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36 cards left outside the circles</a:t>
            </a:r>
            <a:endParaRPr lang="en-GB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 Box 36"/>
          <p:cNvSpPr txBox="1">
            <a:spLocks noChangeArrowheads="1"/>
          </p:cNvSpPr>
          <p:nvPr/>
        </p:nvSpPr>
        <p:spPr bwMode="auto">
          <a:xfrm>
            <a:off x="6135189" y="45153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4" name="Text Box 37"/>
          <p:cNvSpPr txBox="1">
            <a:spLocks noChangeArrowheads="1"/>
          </p:cNvSpPr>
          <p:nvPr/>
        </p:nvSpPr>
        <p:spPr bwMode="auto">
          <a:xfrm>
            <a:off x="5144589" y="4439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7049589" y="443919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6" name="Text Box 39"/>
          <p:cNvSpPr txBox="1">
            <a:spLocks noChangeArrowheads="1"/>
          </p:cNvSpPr>
          <p:nvPr/>
        </p:nvSpPr>
        <p:spPr bwMode="auto">
          <a:xfrm>
            <a:off x="7963989" y="550599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36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5E55F-C8FD-B652-3E0F-FCA6E1AC6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1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/>
      <p:bldP spid="50" grpId="0"/>
      <p:bldP spid="51" grpId="0"/>
      <p:bldP spid="53" grpId="0"/>
      <p:bldP spid="54" grpId="0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940548"/>
              </p:ext>
            </p:extLst>
          </p:nvPr>
        </p:nvGraphicFramePr>
        <p:xfrm>
          <a:off x="359137" y="2954383"/>
          <a:ext cx="13652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48975" imgH="203112" progId="Equation.DSMT4">
                  <p:embed/>
                </p:oleObj>
              </mc:Choice>
              <mc:Fallback>
                <p:oleObj name="Equation" r:id="rId2" imgW="748975" imgH="203112" progId="Equation.DSMT4">
                  <p:embed/>
                  <p:pic>
                    <p:nvPicPr>
                      <p:cNvPr id="2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37" y="2954383"/>
                        <a:ext cx="13652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689462" y="28019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graphicFrame>
        <p:nvGraphicFramePr>
          <p:cNvPr id="2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311837"/>
              </p:ext>
            </p:extLst>
          </p:nvPr>
        </p:nvGraphicFramePr>
        <p:xfrm>
          <a:off x="359137" y="3868783"/>
          <a:ext cx="13652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48975" imgH="203112" progId="Equation.DSMT4">
                  <p:embed/>
                </p:oleObj>
              </mc:Choice>
              <mc:Fallback>
                <p:oleObj name="Equation" r:id="rId4" imgW="748975" imgH="203112" progId="Equation.DSMT4">
                  <p:embed/>
                  <p:pic>
                    <p:nvPicPr>
                      <p:cNvPr id="2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37" y="3868783"/>
                        <a:ext cx="13652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689462" y="37163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16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603862" y="37163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2222862" y="40211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173666"/>
              </p:ext>
            </p:extLst>
          </p:nvPr>
        </p:nvGraphicFramePr>
        <p:xfrm>
          <a:off x="394062" y="4783183"/>
          <a:ext cx="9017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4870" imgH="203024" progId="Equation.DSMT4">
                  <p:embed/>
                </p:oleObj>
              </mc:Choice>
              <mc:Fallback>
                <p:oleObj name="Equation" r:id="rId6" imgW="494870" imgH="203024" progId="Equation.DSMT4">
                  <p:embed/>
                  <p:pic>
                    <p:nvPicPr>
                      <p:cNvPr id="3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62" y="4783183"/>
                        <a:ext cx="9017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1308462" y="46307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48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299062" y="46307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12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36" name="Line 25"/>
          <p:cNvSpPr>
            <a:spLocks noChangeShapeType="1"/>
          </p:cNvSpPr>
          <p:nvPr/>
        </p:nvSpPr>
        <p:spPr bwMode="auto">
          <a:xfrm>
            <a:off x="1841862" y="49355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319134"/>
              </p:ext>
            </p:extLst>
          </p:nvPr>
        </p:nvGraphicFramePr>
        <p:xfrm>
          <a:off x="394062" y="5697583"/>
          <a:ext cx="1387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669" imgH="203112" progId="Equation.DSMT4">
                  <p:embed/>
                </p:oleObj>
              </mc:Choice>
              <mc:Fallback>
                <p:oleObj name="Equation" r:id="rId8" imgW="761669" imgH="203112" progId="Equation.DSMT4">
                  <p:embed/>
                  <p:pic>
                    <p:nvPicPr>
                      <p:cNvPr id="3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62" y="5697583"/>
                        <a:ext cx="1387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1765662" y="55451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12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9" name="Line 28"/>
          <p:cNvSpPr>
            <a:spLocks noChangeShapeType="1"/>
          </p:cNvSpPr>
          <p:nvPr/>
        </p:nvSpPr>
        <p:spPr bwMode="auto">
          <a:xfrm>
            <a:off x="2299062" y="58499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756262" y="55451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317862" y="3335383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an Ace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 Diamond’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317862" y="4249783"/>
            <a:ext cx="3379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an Ace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or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 Diamond’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317862" y="5164183"/>
            <a:ext cx="304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it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an Ace’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317862" y="6078583"/>
            <a:ext cx="487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it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an Ace,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 Diamond’</a:t>
            </a:r>
          </a:p>
        </p:txBody>
      </p:sp>
      <p:sp>
        <p:nvSpPr>
          <p:cNvPr id="57" name="Oval 34"/>
          <p:cNvSpPr>
            <a:spLocks noChangeArrowheads="1"/>
          </p:cNvSpPr>
          <p:nvPr/>
        </p:nvSpPr>
        <p:spPr bwMode="auto">
          <a:xfrm>
            <a:off x="6089922" y="4461465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" name="Oval 35"/>
          <p:cNvSpPr>
            <a:spLocks noChangeArrowheads="1"/>
          </p:cNvSpPr>
          <p:nvPr/>
        </p:nvSpPr>
        <p:spPr bwMode="auto">
          <a:xfrm>
            <a:off x="5077187" y="4389983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Oval 36"/>
          <p:cNvSpPr>
            <a:spLocks noChangeArrowheads="1"/>
          </p:cNvSpPr>
          <p:nvPr/>
        </p:nvSpPr>
        <p:spPr bwMode="auto">
          <a:xfrm>
            <a:off x="7056709" y="4399507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Oval 37"/>
          <p:cNvSpPr>
            <a:spLocks noChangeArrowheads="1"/>
          </p:cNvSpPr>
          <p:nvPr/>
        </p:nvSpPr>
        <p:spPr bwMode="auto">
          <a:xfrm>
            <a:off x="8003178" y="5473384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Rectangle 29"/>
          <p:cNvSpPr>
            <a:spLocks noChangeArrowheads="1"/>
          </p:cNvSpPr>
          <p:nvPr/>
        </p:nvSpPr>
        <p:spPr bwMode="auto">
          <a:xfrm>
            <a:off x="4153989" y="3524795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Oval 30"/>
          <p:cNvSpPr>
            <a:spLocks noChangeArrowheads="1"/>
          </p:cNvSpPr>
          <p:nvPr/>
        </p:nvSpPr>
        <p:spPr bwMode="auto">
          <a:xfrm>
            <a:off x="4611189" y="3753395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" name="Oval 31"/>
          <p:cNvSpPr>
            <a:spLocks noChangeArrowheads="1"/>
          </p:cNvSpPr>
          <p:nvPr/>
        </p:nvSpPr>
        <p:spPr bwMode="auto">
          <a:xfrm>
            <a:off x="6058989" y="3753395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Text Box 33"/>
          <p:cNvSpPr txBox="1">
            <a:spLocks noChangeArrowheads="1"/>
          </p:cNvSpPr>
          <p:nvPr/>
        </p:nvSpPr>
        <p:spPr bwMode="auto">
          <a:xfrm>
            <a:off x="77353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66" name="Text Box 34"/>
          <p:cNvSpPr txBox="1">
            <a:spLocks noChangeArrowheads="1"/>
          </p:cNvSpPr>
          <p:nvPr/>
        </p:nvSpPr>
        <p:spPr bwMode="auto">
          <a:xfrm>
            <a:off x="8497389" y="3296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67" name="Text Box 36"/>
          <p:cNvSpPr txBox="1">
            <a:spLocks noChangeArrowheads="1"/>
          </p:cNvSpPr>
          <p:nvPr/>
        </p:nvSpPr>
        <p:spPr bwMode="auto">
          <a:xfrm>
            <a:off x="6135189" y="45153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9" name="Text Box 38"/>
          <p:cNvSpPr txBox="1">
            <a:spLocks noChangeArrowheads="1"/>
          </p:cNvSpPr>
          <p:nvPr/>
        </p:nvSpPr>
        <p:spPr bwMode="auto">
          <a:xfrm>
            <a:off x="7049589" y="443919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70" name="Text Box 39"/>
          <p:cNvSpPr txBox="1">
            <a:spLocks noChangeArrowheads="1"/>
          </p:cNvSpPr>
          <p:nvPr/>
        </p:nvSpPr>
        <p:spPr bwMode="auto">
          <a:xfrm>
            <a:off x="7963989" y="550599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36</a:t>
            </a:r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256903" y="2325188"/>
            <a:ext cx="8458200" cy="596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card is selected at random from a pack of 52 playing cards. Let A be the event that the card is an ace, and D be the event that the card is a diamond. Draw a Venn diagram to show this information.</a:t>
            </a:r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45349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5144589" y="4439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FF6D6-21EC-00E1-0584-E704881F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15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 animBg="1"/>
      <p:bldP spid="34" grpId="0"/>
      <p:bldP spid="35" grpId="0"/>
      <p:bldP spid="36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9" grpId="0" animBg="1"/>
      <p:bldP spid="59" grpId="1" animBg="1"/>
      <p:bldP spid="59" grpId="2" animBg="1"/>
      <p:bldP spid="59" grpId="3" animBg="1"/>
      <p:bldP spid="59" grpId="4" animBg="1"/>
      <p:bldP spid="60" grpId="0" animBg="1"/>
      <p:bldP spid="6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161108" y="2238103"/>
            <a:ext cx="8458200" cy="518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In a class of 30 students, 7 are in the choir, 5 are in the school band and 2 are in both the choir and the band. Draw a Venn diagram to show this information.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4267200" y="3429000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4724400" y="3657600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6172200" y="3657600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46482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78486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8610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514350" y="2784475"/>
            <a:ext cx="3581400" cy="338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choir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band.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 students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2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5 students in the band, in total. 2 are already on the diagram.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3 students extra in ‘B’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3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7 students in the choir, 2 of which are already on the diagram.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5 more students in ‘C’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4)	30 students in total, 10 already filled in.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20 students outside the circles</a:t>
            </a:r>
            <a:endParaRPr lang="en-GB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6248400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52578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7162800" y="434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80772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BF089-A029-F700-B0A7-858633229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87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/>
      <p:bldP spid="50" grpId="0"/>
      <p:bldP spid="51" grpId="0"/>
      <p:bldP spid="53" grpId="0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267200" y="3429000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4724400" y="3657600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6172200" y="3657600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6482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8486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610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248400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2578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162800" y="434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80772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graphicFrame>
        <p:nvGraphicFramePr>
          <p:cNvPr id="2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481435"/>
              </p:ext>
            </p:extLst>
          </p:nvPr>
        </p:nvGraphicFramePr>
        <p:xfrm>
          <a:off x="533400" y="32766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2391" imgH="203112" progId="Equation.DSMT4">
                  <p:embed/>
                </p:oleObj>
              </mc:Choice>
              <mc:Fallback>
                <p:oleObj name="Equation" r:id="rId2" imgW="482391" imgH="203112" progId="Equation.DSMT4">
                  <p:embed/>
                  <p:pic>
                    <p:nvPicPr>
                      <p:cNvPr id="2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766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57200" y="2895600"/>
            <a:ext cx="3810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‘Probability of not being in the band’</a:t>
            </a:r>
          </a:p>
        </p:txBody>
      </p:sp>
      <p:graphicFrame>
        <p:nvGraphicFramePr>
          <p:cNvPr id="3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92312"/>
              </p:ext>
            </p:extLst>
          </p:nvPr>
        </p:nvGraphicFramePr>
        <p:xfrm>
          <a:off x="1447800" y="3276600"/>
          <a:ext cx="9477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474" imgH="203112" progId="Equation.DSMT4">
                  <p:embed/>
                </p:oleObj>
              </mc:Choice>
              <mc:Fallback>
                <p:oleObj name="Equation" r:id="rId4" imgW="520474" imgH="203112" progId="Equation.DSMT4">
                  <p:embed/>
                  <p:pic>
                    <p:nvPicPr>
                      <p:cNvPr id="3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9477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257297"/>
              </p:ext>
            </p:extLst>
          </p:nvPr>
        </p:nvGraphicFramePr>
        <p:xfrm>
          <a:off x="533400" y="41148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2391" imgH="203112" progId="Equation.DSMT4">
                  <p:embed/>
                </p:oleObj>
              </mc:Choice>
              <mc:Fallback>
                <p:oleObj name="Equation" r:id="rId6" imgW="482391" imgH="203112" progId="Equation.DSMT4">
                  <p:embed/>
                  <p:pic>
                    <p:nvPicPr>
                      <p:cNvPr id="3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148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962296"/>
              </p:ext>
            </p:extLst>
          </p:nvPr>
        </p:nvGraphicFramePr>
        <p:xfrm>
          <a:off x="1528763" y="3941763"/>
          <a:ext cx="785812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13" imgH="393529" progId="Equation.DSMT4">
                  <p:embed/>
                </p:oleObj>
              </mc:Choice>
              <mc:Fallback>
                <p:oleObj name="Equation" r:id="rId7" imgW="431613" imgH="393529" progId="Equation.DSMT4">
                  <p:embed/>
                  <p:pic>
                    <p:nvPicPr>
                      <p:cNvPr id="3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3941763"/>
                        <a:ext cx="785812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122363"/>
              </p:ext>
            </p:extLst>
          </p:nvPr>
        </p:nvGraphicFramePr>
        <p:xfrm>
          <a:off x="533400" y="50292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82391" imgH="203112" progId="Equation.DSMT4">
                  <p:embed/>
                </p:oleObj>
              </mc:Choice>
              <mc:Fallback>
                <p:oleObj name="Equation" r:id="rId9" imgW="482391" imgH="203112" progId="Equation.DSMT4">
                  <p:embed/>
                  <p:pic>
                    <p:nvPicPr>
                      <p:cNvPr id="3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0292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700820"/>
              </p:ext>
            </p:extLst>
          </p:nvPr>
        </p:nvGraphicFramePr>
        <p:xfrm>
          <a:off x="1447800" y="4800600"/>
          <a:ext cx="3937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5713" imgH="393359" progId="Equation.DSMT4">
                  <p:embed/>
                </p:oleObj>
              </mc:Choice>
              <mc:Fallback>
                <p:oleObj name="Equation" r:id="rId10" imgW="215713" imgH="393359" progId="Equation.DSMT4">
                  <p:embed/>
                  <p:pic>
                    <p:nvPicPr>
                      <p:cNvPr id="3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00600"/>
                        <a:ext cx="3937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1981200" y="518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6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306418"/>
              </p:ext>
            </p:extLst>
          </p:nvPr>
        </p:nvGraphicFramePr>
        <p:xfrm>
          <a:off x="2514600" y="4800600"/>
          <a:ext cx="2540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639" imgH="393529" progId="Equation.DSMT4">
                  <p:embed/>
                </p:oleObj>
              </mc:Choice>
              <mc:Fallback>
                <p:oleObj name="Equation" r:id="rId12" imgW="139639" imgH="393529" progId="Equation.DSMT4">
                  <p:embed/>
                  <p:pic>
                    <p:nvPicPr>
                      <p:cNvPr id="3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800600"/>
                        <a:ext cx="2540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Oval 41"/>
          <p:cNvSpPr>
            <a:spLocks noChangeArrowheads="1"/>
          </p:cNvSpPr>
          <p:nvPr/>
        </p:nvSpPr>
        <p:spPr bwMode="auto">
          <a:xfrm>
            <a:off x="7162800" y="4267200"/>
            <a:ext cx="457200" cy="457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Oval 42"/>
          <p:cNvSpPr>
            <a:spLocks noChangeArrowheads="1"/>
          </p:cNvSpPr>
          <p:nvPr/>
        </p:nvSpPr>
        <p:spPr bwMode="auto">
          <a:xfrm>
            <a:off x="8077200" y="5334000"/>
            <a:ext cx="457200" cy="457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Oval 43"/>
          <p:cNvSpPr>
            <a:spLocks noChangeArrowheads="1"/>
          </p:cNvSpPr>
          <p:nvPr/>
        </p:nvSpPr>
        <p:spPr bwMode="auto">
          <a:xfrm>
            <a:off x="2438400" y="4724400"/>
            <a:ext cx="457200" cy="838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457200" y="6019800"/>
            <a:ext cx="70104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You could also have got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30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by counting the parts not in the ‘B’ circle.</a:t>
            </a: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61108" y="2238103"/>
            <a:ext cx="8458200" cy="518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In a class of 30 students, 7 are in the choir, 5 are in the school band and 2 are in both the choir and the band. Draw a Venn diagram to show this information.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5DAC-DEA7-67BE-ABBE-20184D310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43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83029" y="2151017"/>
            <a:ext cx="8458200" cy="1097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vet surveys 100 clients. She finds out the following: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25 have dogs		53 have cats		40 have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15 have dogs and cats	10 have cats and fish		11 have dogs and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7 have dogs, cats and fish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419600" y="3124200"/>
            <a:ext cx="4343400" cy="297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6"/>
          <p:cNvSpPr>
            <a:spLocks noChangeArrowheads="1"/>
          </p:cNvSpPr>
          <p:nvPr/>
        </p:nvSpPr>
        <p:spPr bwMode="auto">
          <a:xfrm>
            <a:off x="5029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4800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7848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87630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63246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6172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5638800" y="42672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7086600" y="5715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6324600" y="3810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67818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4" name="Text Box 21"/>
          <p:cNvSpPr txBox="1">
            <a:spLocks noChangeArrowheads="1"/>
          </p:cNvSpPr>
          <p:nvPr/>
        </p:nvSpPr>
        <p:spPr bwMode="auto">
          <a:xfrm>
            <a:off x="58674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7010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35</a:t>
            </a:r>
          </a:p>
        </p:txBody>
      </p:sp>
      <p:sp>
        <p:nvSpPr>
          <p:cNvPr id="56" name="Text Box 23"/>
          <p:cNvSpPr txBox="1">
            <a:spLocks noChangeArrowheads="1"/>
          </p:cNvSpPr>
          <p:nvPr/>
        </p:nvSpPr>
        <p:spPr bwMode="auto">
          <a:xfrm>
            <a:off x="53340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62484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58" name="Oval 25"/>
          <p:cNvSpPr>
            <a:spLocks noChangeArrowheads="1"/>
          </p:cNvSpPr>
          <p:nvPr/>
        </p:nvSpPr>
        <p:spPr bwMode="auto">
          <a:xfrm>
            <a:off x="335280" y="2871651"/>
            <a:ext cx="2743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457200" y="34290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all 3 pets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457200" y="40386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2)	Then fill in the parts where 2 circles overlap. Remember to take away the middle from each.</a:t>
            </a:r>
          </a:p>
        </p:txBody>
      </p:sp>
      <p:sp>
        <p:nvSpPr>
          <p:cNvPr id="61" name="Oval 28"/>
          <p:cNvSpPr>
            <a:spLocks noChangeArrowheads="1"/>
          </p:cNvSpPr>
          <p:nvPr/>
        </p:nvSpPr>
        <p:spPr bwMode="auto">
          <a:xfrm>
            <a:off x="2913017" y="2627812"/>
            <a:ext cx="2209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Oval 29"/>
          <p:cNvSpPr>
            <a:spLocks noChangeArrowheads="1"/>
          </p:cNvSpPr>
          <p:nvPr/>
        </p:nvSpPr>
        <p:spPr bwMode="auto">
          <a:xfrm>
            <a:off x="5614851" y="2592977"/>
            <a:ext cx="2286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" name="Oval 30"/>
          <p:cNvSpPr>
            <a:spLocks noChangeArrowheads="1"/>
          </p:cNvSpPr>
          <p:nvPr/>
        </p:nvSpPr>
        <p:spPr bwMode="auto">
          <a:xfrm>
            <a:off x="404948" y="2619103"/>
            <a:ext cx="2362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" name="Oval 31"/>
          <p:cNvSpPr>
            <a:spLocks noChangeArrowheads="1"/>
          </p:cNvSpPr>
          <p:nvPr/>
        </p:nvSpPr>
        <p:spPr bwMode="auto">
          <a:xfrm>
            <a:off x="474617" y="2340429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Oval 32"/>
          <p:cNvSpPr>
            <a:spLocks noChangeArrowheads="1"/>
          </p:cNvSpPr>
          <p:nvPr/>
        </p:nvSpPr>
        <p:spPr bwMode="auto">
          <a:xfrm>
            <a:off x="2913018" y="2314303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" name="Oval 33"/>
          <p:cNvSpPr>
            <a:spLocks noChangeArrowheads="1"/>
          </p:cNvSpPr>
          <p:nvPr/>
        </p:nvSpPr>
        <p:spPr bwMode="auto">
          <a:xfrm>
            <a:off x="5564778" y="2331720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457200" y="48768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3)	After this you can fill in the rest, based on what you have already completed</a:t>
            </a:r>
          </a:p>
        </p:txBody>
      </p:sp>
      <p:sp>
        <p:nvSpPr>
          <p:cNvPr id="68" name="Text Box 35"/>
          <p:cNvSpPr txBox="1">
            <a:spLocks noChangeArrowheads="1"/>
          </p:cNvSpPr>
          <p:nvPr/>
        </p:nvSpPr>
        <p:spPr bwMode="auto">
          <a:xfrm>
            <a:off x="457200" y="5715000"/>
            <a:ext cx="3581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4)	Remember to work out how many people have no pets (add up the numbers in the circle, and subtract from 100)</a:t>
            </a:r>
          </a:p>
        </p:txBody>
      </p:sp>
      <p:sp>
        <p:nvSpPr>
          <p:cNvPr id="69" name="Text Box 36"/>
          <p:cNvSpPr txBox="1">
            <a:spLocks noChangeArrowheads="1"/>
          </p:cNvSpPr>
          <p:nvPr/>
        </p:nvSpPr>
        <p:spPr bwMode="auto">
          <a:xfrm>
            <a:off x="8305800" y="5715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5528D-C9EE-87C6-E4AF-2447C5753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67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/>
      <p:bldP spid="60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/>
      <p:bldP spid="68" grpId="0"/>
      <p:bldP spid="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4419600" y="3124200"/>
            <a:ext cx="4343400" cy="297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5029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800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7848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87630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63246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172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Oval 12"/>
          <p:cNvSpPr>
            <a:spLocks noChangeArrowheads="1"/>
          </p:cNvSpPr>
          <p:nvPr/>
        </p:nvSpPr>
        <p:spPr bwMode="auto">
          <a:xfrm>
            <a:off x="5638800" y="42672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7086600" y="5715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</a:t>
            </a: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6324600" y="3810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67818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72" name="Text Box 16"/>
          <p:cNvSpPr txBox="1">
            <a:spLocks noChangeArrowheads="1"/>
          </p:cNvSpPr>
          <p:nvPr/>
        </p:nvSpPr>
        <p:spPr bwMode="auto">
          <a:xfrm>
            <a:off x="58674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3" name="Text Box 17"/>
          <p:cNvSpPr txBox="1">
            <a:spLocks noChangeArrowheads="1"/>
          </p:cNvSpPr>
          <p:nvPr/>
        </p:nvSpPr>
        <p:spPr bwMode="auto">
          <a:xfrm>
            <a:off x="7010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35</a:t>
            </a: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53340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62484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8305800" y="5715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graphicFrame>
        <p:nvGraphicFramePr>
          <p:cNvPr id="77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967532"/>
              </p:ext>
            </p:extLst>
          </p:nvPr>
        </p:nvGraphicFramePr>
        <p:xfrm>
          <a:off x="533400" y="3429000"/>
          <a:ext cx="16891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6698" imgH="203112" progId="Equation.DSMT4">
                  <p:embed/>
                </p:oleObj>
              </mc:Choice>
              <mc:Fallback>
                <p:oleObj name="Equation" r:id="rId2" imgW="926698" imgH="203112" progId="Equation.DSMT4">
                  <p:embed/>
                  <p:pic>
                    <p:nvPicPr>
                      <p:cNvPr id="77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29000"/>
                        <a:ext cx="16891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33"/>
          <p:cNvSpPr txBox="1">
            <a:spLocks noChangeArrowheads="1"/>
          </p:cNvSpPr>
          <p:nvPr/>
        </p:nvSpPr>
        <p:spPr bwMode="auto">
          <a:xfrm>
            <a:off x="2057400" y="3276600"/>
            <a:ext cx="68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graphicFrame>
        <p:nvGraphicFramePr>
          <p:cNvPr id="79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020144"/>
              </p:ext>
            </p:extLst>
          </p:nvPr>
        </p:nvGraphicFramePr>
        <p:xfrm>
          <a:off x="533400" y="4343400"/>
          <a:ext cx="25685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09088" imgH="203112" progId="Equation.DSMT4">
                  <p:embed/>
                </p:oleObj>
              </mc:Choice>
              <mc:Fallback>
                <p:oleObj name="Equation" r:id="rId4" imgW="1409088" imgH="203112" progId="Equation.DSMT4">
                  <p:embed/>
                  <p:pic>
                    <p:nvPicPr>
                      <p:cNvPr id="79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25685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 Box 35"/>
          <p:cNvSpPr txBox="1">
            <a:spLocks noChangeArrowheads="1"/>
          </p:cNvSpPr>
          <p:nvPr/>
        </p:nvSpPr>
        <p:spPr bwMode="auto">
          <a:xfrm>
            <a:off x="3048000" y="419100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60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sp>
        <p:nvSpPr>
          <p:cNvPr id="81" name="Text Box 36"/>
          <p:cNvSpPr txBox="1">
            <a:spLocks noChangeArrowheads="1"/>
          </p:cNvSpPr>
          <p:nvPr/>
        </p:nvSpPr>
        <p:spPr bwMode="auto">
          <a:xfrm>
            <a:off x="3962400" y="4191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5</a:t>
            </a:r>
          </a:p>
        </p:txBody>
      </p:sp>
      <p:sp>
        <p:nvSpPr>
          <p:cNvPr id="82" name="Line 37"/>
          <p:cNvSpPr>
            <a:spLocks noChangeShapeType="1"/>
          </p:cNvSpPr>
          <p:nvPr/>
        </p:nvSpPr>
        <p:spPr bwMode="auto">
          <a:xfrm>
            <a:off x="35814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3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292725"/>
              </p:ext>
            </p:extLst>
          </p:nvPr>
        </p:nvGraphicFramePr>
        <p:xfrm>
          <a:off x="533400" y="5334000"/>
          <a:ext cx="21971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6500" imgH="203200" progId="Equation.DSMT4">
                  <p:embed/>
                </p:oleObj>
              </mc:Choice>
              <mc:Fallback>
                <p:oleObj name="Equation" r:id="rId6" imgW="1206500" imgH="203200" progId="Equation.DSMT4">
                  <p:embed/>
                  <p:pic>
                    <p:nvPicPr>
                      <p:cNvPr id="83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34000"/>
                        <a:ext cx="21971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 Box 39"/>
          <p:cNvSpPr txBox="1">
            <a:spLocks noChangeArrowheads="1"/>
          </p:cNvSpPr>
          <p:nvPr/>
        </p:nvSpPr>
        <p:spPr bwMode="auto">
          <a:xfrm>
            <a:off x="2743200" y="518160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11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sp>
        <p:nvSpPr>
          <p:cNvPr id="85" name="Line 50"/>
          <p:cNvSpPr>
            <a:spLocks noChangeShapeType="1"/>
          </p:cNvSpPr>
          <p:nvPr/>
        </p:nvSpPr>
        <p:spPr bwMode="auto">
          <a:xfrm>
            <a:off x="27432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Text Box 51"/>
          <p:cNvSpPr txBox="1">
            <a:spLocks noChangeArrowheads="1"/>
          </p:cNvSpPr>
          <p:nvPr/>
        </p:nvSpPr>
        <p:spPr bwMode="auto">
          <a:xfrm>
            <a:off x="3200400" y="32766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50</a:t>
            </a:r>
          </a:p>
        </p:txBody>
      </p:sp>
      <p:sp>
        <p:nvSpPr>
          <p:cNvPr id="87" name="Oval 52"/>
          <p:cNvSpPr>
            <a:spLocks noChangeArrowheads="1"/>
          </p:cNvSpPr>
          <p:nvPr/>
        </p:nvSpPr>
        <p:spPr bwMode="auto">
          <a:xfrm>
            <a:off x="54102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" name="Oval 54"/>
          <p:cNvSpPr>
            <a:spLocks noChangeArrowheads="1"/>
          </p:cNvSpPr>
          <p:nvPr/>
        </p:nvSpPr>
        <p:spPr bwMode="auto">
          <a:xfrm>
            <a:off x="63246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" name="Oval 55"/>
          <p:cNvSpPr>
            <a:spLocks noChangeArrowheads="1"/>
          </p:cNvSpPr>
          <p:nvPr/>
        </p:nvSpPr>
        <p:spPr bwMode="auto">
          <a:xfrm>
            <a:off x="70866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" name="Oval 56"/>
          <p:cNvSpPr>
            <a:spLocks noChangeArrowheads="1"/>
          </p:cNvSpPr>
          <p:nvPr/>
        </p:nvSpPr>
        <p:spPr bwMode="auto">
          <a:xfrm>
            <a:off x="8382000" y="5715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>
          <a:xfrm>
            <a:off x="283029" y="2151017"/>
            <a:ext cx="8458200" cy="1097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vet surveys 100 clients. She finds out the following: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25 have dogs		53 have cats		40 have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15 have dogs and cats	10 have cats and fish		11 have dogs and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7 have dogs, cats and fish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AA10E-E529-9363-9591-28D9AB9C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4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0" grpId="0"/>
      <p:bldP spid="81" grpId="0"/>
      <p:bldP spid="82" grpId="0" animBg="1"/>
      <p:bldP spid="84" grpId="0"/>
      <p:bldP spid="85" grpId="0" animBg="1"/>
      <p:bldP spid="86" grpId="0"/>
      <p:bldP spid="87" grpId="0" animBg="1"/>
      <p:bldP spid="87" grpId="1" animBg="1"/>
      <p:bldP spid="87" grpId="2" animBg="1"/>
      <p:bldP spid="87" grpId="3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0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5C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A8D44D-9B2F-9FDF-CCCF-9FD7B9C4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87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AD86D4B5-6776-4BDA-8FF0-C90E7E30B8C2}"/>
              </a:ext>
            </a:extLst>
          </p:cNvPr>
          <p:cNvSpPr txBox="1">
            <a:spLocks noChangeArrowheads="1"/>
          </p:cNvSpPr>
          <p:nvPr/>
        </p:nvSpPr>
        <p:spPr>
          <a:xfrm>
            <a:off x="133165" y="2308194"/>
            <a:ext cx="4598633" cy="3817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When 2 events cannot happen at the same time, they are 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Mutually Exclusive</a:t>
            </a:r>
            <a:r>
              <a:rPr lang="en-GB" altLang="en-US" sz="1400" dirty="0">
                <a:latin typeface="Comic Sans MS" pitchFamily="66" charset="0"/>
              </a:rPr>
              <a:t>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</a:t>
            </a: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 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Consider the Venn Diagram to the right – if the events are mutually exclusive, they cannot both happen at the same time.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 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You can also work backwards. </a:t>
            </a:r>
            <a:r>
              <a:rPr lang="en-GB" altLang="en-US" sz="1400" u="sng" dirty="0">
                <a:latin typeface="Comic Sans MS" pitchFamily="66" charset="0"/>
                <a:sym typeface="Wingdings" pitchFamily="2" charset="2"/>
              </a:rPr>
              <a:t>If the above is true</a:t>
            </a: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 then the events are Mutually Exclusive.	</a:t>
            </a: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4E49D1E3-14D8-4804-94A1-647AADE47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8288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26">
            <a:extLst>
              <a:ext uri="{FF2B5EF4-FFF2-40B4-BE49-F238E27FC236}">
                <a16:creationId xmlns:a16="http://schemas.microsoft.com/office/drawing/2014/main" id="{7CE4EA06-AC24-45B0-AE3B-FC0E45897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0574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27">
            <a:extLst>
              <a:ext uri="{FF2B5EF4-FFF2-40B4-BE49-F238E27FC236}">
                <a16:creationId xmlns:a16="http://schemas.microsoft.com/office/drawing/2014/main" id="{E6788FC7-F979-4413-A16E-A4F8B3184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0574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7B9E8AE1-5D7B-408D-AA6A-327170055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81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ECD323EB-40E8-4713-B655-0017AF62F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981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8D37D093-3A7F-4C8B-A782-DE0148B44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1524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graphicFrame>
        <p:nvGraphicFramePr>
          <p:cNvPr id="33" name="Object 31">
            <a:extLst>
              <a:ext uri="{FF2B5EF4-FFF2-40B4-BE49-F238E27FC236}">
                <a16:creationId xmlns:a16="http://schemas.microsoft.com/office/drawing/2014/main" id="{69E53BF6-0197-4670-8ACD-1D812C817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46269"/>
              </p:ext>
            </p:extLst>
          </p:nvPr>
        </p:nvGraphicFramePr>
        <p:xfrm>
          <a:off x="695418" y="3124941"/>
          <a:ext cx="12954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531" imgH="203112" progId="Equation.DSMT4">
                  <p:embed/>
                </p:oleObj>
              </mc:Choice>
              <mc:Fallback>
                <p:oleObj name="Equation" r:id="rId2" imgW="850531" imgH="203112" progId="Equation.DSMT4">
                  <p:embed/>
                  <p:pic>
                    <p:nvPicPr>
                      <p:cNvPr id="33" name="Object 31">
                        <a:extLst>
                          <a:ext uri="{FF2B5EF4-FFF2-40B4-BE49-F238E27FC236}">
                            <a16:creationId xmlns:a16="http://schemas.microsoft.com/office/drawing/2014/main" id="{69E53BF6-0197-4670-8ACD-1D812C8176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418" y="3124941"/>
                        <a:ext cx="12954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>
            <a:extLst>
              <a:ext uri="{FF2B5EF4-FFF2-40B4-BE49-F238E27FC236}">
                <a16:creationId xmlns:a16="http://schemas.microsoft.com/office/drawing/2014/main" id="{D9D061CA-E22F-467E-9E77-E663DCDD98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923932"/>
              </p:ext>
            </p:extLst>
          </p:nvPr>
        </p:nvGraphicFramePr>
        <p:xfrm>
          <a:off x="696157" y="4770269"/>
          <a:ext cx="1219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600" imgH="203200" progId="Equation.DSMT4">
                  <p:embed/>
                </p:oleObj>
              </mc:Choice>
              <mc:Fallback>
                <p:oleObj name="Equation" r:id="rId4" imgW="736600" imgH="203200" progId="Equation.DSMT4">
                  <p:embed/>
                  <p:pic>
                    <p:nvPicPr>
                      <p:cNvPr id="34" name="Object 32">
                        <a:extLst>
                          <a:ext uri="{FF2B5EF4-FFF2-40B4-BE49-F238E27FC236}">
                            <a16:creationId xmlns:a16="http://schemas.microsoft.com/office/drawing/2014/main" id="{D9D061CA-E22F-467E-9E77-E663DCDD98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57" y="4770269"/>
                        <a:ext cx="1219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3">
            <a:extLst>
              <a:ext uri="{FF2B5EF4-FFF2-40B4-BE49-F238E27FC236}">
                <a16:creationId xmlns:a16="http://schemas.microsoft.com/office/drawing/2014/main" id="{A26564A9-4F19-42E0-BDF4-C6A61AC529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678270"/>
              </p:ext>
            </p:extLst>
          </p:nvPr>
        </p:nvGraphicFramePr>
        <p:xfrm>
          <a:off x="1991557" y="4770269"/>
          <a:ext cx="58896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292" imgH="203024" progId="Equation.DSMT4">
                  <p:embed/>
                </p:oleObj>
              </mc:Choice>
              <mc:Fallback>
                <p:oleObj name="Equation" r:id="rId6" imgW="355292" imgH="203024" progId="Equation.DSMT4">
                  <p:embed/>
                  <p:pic>
                    <p:nvPicPr>
                      <p:cNvPr id="35" name="Object 33">
                        <a:extLst>
                          <a:ext uri="{FF2B5EF4-FFF2-40B4-BE49-F238E27FC236}">
                            <a16:creationId xmlns:a16="http://schemas.microsoft.com/office/drawing/2014/main" id="{A26564A9-4F19-42E0-BDF4-C6A61AC529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57" y="4770269"/>
                        <a:ext cx="58896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4">
            <a:extLst>
              <a:ext uri="{FF2B5EF4-FFF2-40B4-BE49-F238E27FC236}">
                <a16:creationId xmlns:a16="http://schemas.microsoft.com/office/drawing/2014/main" id="{0FD64D42-46D0-4479-BA9B-5E1B1E0FDA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109398"/>
              </p:ext>
            </p:extLst>
          </p:nvPr>
        </p:nvGraphicFramePr>
        <p:xfrm>
          <a:off x="2524957" y="4770269"/>
          <a:ext cx="7366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44307" imgH="203112" progId="Equation.DSMT4">
                  <p:embed/>
                </p:oleObj>
              </mc:Choice>
              <mc:Fallback>
                <p:oleObj name="Equation" r:id="rId8" imgW="444307" imgH="203112" progId="Equation.DSMT4">
                  <p:embed/>
                  <p:pic>
                    <p:nvPicPr>
                      <p:cNvPr id="36" name="Object 34">
                        <a:extLst>
                          <a:ext uri="{FF2B5EF4-FFF2-40B4-BE49-F238E27FC236}">
                            <a16:creationId xmlns:a16="http://schemas.microsoft.com/office/drawing/2014/main" id="{0FD64D42-46D0-4479-BA9B-5E1B1E0FDA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957" y="4770269"/>
                        <a:ext cx="7366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4689E-49F6-7DC0-8DB5-A7C6893D2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77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AD86D4B5-6776-4BDA-8FF0-C90E7E30B8C2}"/>
              </a:ext>
            </a:extLst>
          </p:cNvPr>
          <p:cNvSpPr txBox="1">
            <a:spLocks noChangeArrowheads="1"/>
          </p:cNvSpPr>
          <p:nvPr/>
        </p:nvSpPr>
        <p:spPr>
          <a:xfrm>
            <a:off x="133166" y="2308194"/>
            <a:ext cx="4332302" cy="424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When one event happening has no effect on another event happening, they are said to be independent.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</a:t>
            </a: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 For example, the probability of event B happening is the same whether or not event A has already happened.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 Tossing a coin and rolling a dice are independent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For independent events: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The reverse is also true. If this rule works, then the events are independent.</a:t>
            </a:r>
            <a:endParaRPr lang="en-GB" alt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1060881" y="549971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81" y="5499718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174" r="-290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516C8-DBAA-5BCE-9A34-6F2FBEB54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84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4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4263386-AA29-400B-B01C-C6F2E9DF23C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148396"/>
            <a:ext cx="4876800" cy="447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Events A and B are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Mutually Exclusive</a:t>
            </a:r>
            <a:r>
              <a:rPr lang="en-GB" altLang="en-US" sz="1600" dirty="0">
                <a:latin typeface="Comic Sans MS" pitchFamily="66" charset="0"/>
              </a:rPr>
              <a:t> and P(A) = 0.2 and P(B) = 0.4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Calculate: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</a:t>
            </a:r>
          </a:p>
        </p:txBody>
      </p:sp>
      <p:graphicFrame>
        <p:nvGraphicFramePr>
          <p:cNvPr id="11" name="Object 17">
            <a:extLst>
              <a:ext uri="{FF2B5EF4-FFF2-40B4-BE49-F238E27FC236}">
                <a16:creationId xmlns:a16="http://schemas.microsoft.com/office/drawing/2014/main" id="{80ADFE2E-3F5A-443B-8F8E-E7A97D5C2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346430"/>
              </p:ext>
            </p:extLst>
          </p:nvPr>
        </p:nvGraphicFramePr>
        <p:xfrm>
          <a:off x="594805" y="3065756"/>
          <a:ext cx="9906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11" name="Object 17">
                        <a:extLst>
                          <a:ext uri="{FF2B5EF4-FFF2-40B4-BE49-F238E27FC236}">
                            <a16:creationId xmlns:a16="http://schemas.microsoft.com/office/drawing/2014/main" id="{80ADFE2E-3F5A-443B-8F8E-E7A97D5C26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805" y="3065756"/>
                        <a:ext cx="9906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8">
            <a:extLst>
              <a:ext uri="{FF2B5EF4-FFF2-40B4-BE49-F238E27FC236}">
                <a16:creationId xmlns:a16="http://schemas.microsoft.com/office/drawing/2014/main" id="{2A9D2FE8-ED91-4D26-883D-8B839BC1B9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588038"/>
              </p:ext>
            </p:extLst>
          </p:nvPr>
        </p:nvGraphicFramePr>
        <p:xfrm>
          <a:off x="611619" y="4457685"/>
          <a:ext cx="10509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12" name="Object 18">
                        <a:extLst>
                          <a:ext uri="{FF2B5EF4-FFF2-40B4-BE49-F238E27FC236}">
                            <a16:creationId xmlns:a16="http://schemas.microsoft.com/office/drawing/2014/main" id="{2A9D2FE8-ED91-4D26-883D-8B839BC1B9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19" y="4457685"/>
                        <a:ext cx="10509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>
            <a:extLst>
              <a:ext uri="{FF2B5EF4-FFF2-40B4-BE49-F238E27FC236}">
                <a16:creationId xmlns:a16="http://schemas.microsoft.com/office/drawing/2014/main" id="{ECC98DE1-0929-4054-A363-CC0FFDF0B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315107"/>
              </p:ext>
            </p:extLst>
          </p:nvPr>
        </p:nvGraphicFramePr>
        <p:xfrm>
          <a:off x="568171" y="5534134"/>
          <a:ext cx="10922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85800" imgH="203200" progId="Equation.DSMT4">
                  <p:embed/>
                </p:oleObj>
              </mc:Choice>
              <mc:Fallback>
                <p:oleObj name="Equation" r:id="rId9" imgW="685800" imgH="203200" progId="Equation.DSMT4">
                  <p:embed/>
                  <p:pic>
                    <p:nvPicPr>
                      <p:cNvPr id="13" name="Object 19">
                        <a:extLst>
                          <a:ext uri="{FF2B5EF4-FFF2-40B4-BE49-F238E27FC236}">
                            <a16:creationId xmlns:a16="http://schemas.microsoft.com/office/drawing/2014/main" id="{ECC98DE1-0929-4054-A363-CC0FFDF0B1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71" y="5534134"/>
                        <a:ext cx="10922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0">
            <a:extLst>
              <a:ext uri="{FF2B5EF4-FFF2-40B4-BE49-F238E27FC236}">
                <a16:creationId xmlns:a16="http://schemas.microsoft.com/office/drawing/2014/main" id="{74CFA71E-32CF-40B7-80E3-F0A696E7B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30480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6E5F4E03-3D52-4A71-A8F3-29597D5C8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Oval 22">
            <a:extLst>
              <a:ext uri="{FF2B5EF4-FFF2-40B4-BE49-F238E27FC236}">
                <a16:creationId xmlns:a16="http://schemas.microsoft.com/office/drawing/2014/main" id="{039198C1-2946-4CE5-AFEF-35241604B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7D8DE322-B859-4DCA-ACA7-385596260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19405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FFEEC1AE-CAEA-4B93-A7C1-57D8F4D7F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19405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A5D67096-0B0E-45E7-8346-3B121EDE0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743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20" name="Text Box 26">
            <a:extLst>
              <a:ext uri="{FF2B5EF4-FFF2-40B4-BE49-F238E27FC236}">
                <a16:creationId xmlns:a16="http://schemas.microsoft.com/office/drawing/2014/main" id="{87F8914C-A68F-4D26-BA70-F1F32771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72745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0.2</a:t>
            </a:r>
          </a:p>
        </p:txBody>
      </p:sp>
      <p:sp>
        <p:nvSpPr>
          <p:cNvPr id="21" name="Text Box 27">
            <a:extLst>
              <a:ext uri="{FF2B5EF4-FFF2-40B4-BE49-F238E27FC236}">
                <a16:creationId xmlns:a16="http://schemas.microsoft.com/office/drawing/2014/main" id="{FD184F20-1F19-49DB-864C-1A12DB22D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73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0.4</a:t>
            </a:r>
          </a:p>
        </p:txBody>
      </p:sp>
      <p:sp>
        <p:nvSpPr>
          <p:cNvPr id="22" name="Text Box 28">
            <a:extLst>
              <a:ext uri="{FF2B5EF4-FFF2-40B4-BE49-F238E27FC236}">
                <a16:creationId xmlns:a16="http://schemas.microsoft.com/office/drawing/2014/main" id="{EA3A77CA-182E-46E9-ACF4-11E7ED57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4163" y="448945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0.4</a:t>
            </a:r>
          </a:p>
        </p:txBody>
      </p:sp>
      <p:graphicFrame>
        <p:nvGraphicFramePr>
          <p:cNvPr id="23" name="Object 29">
            <a:extLst>
              <a:ext uri="{FF2B5EF4-FFF2-40B4-BE49-F238E27FC236}">
                <a16:creationId xmlns:a16="http://schemas.microsoft.com/office/drawing/2014/main" id="{790400A1-15E4-4822-B9A7-59D9A796C6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642888"/>
              </p:ext>
            </p:extLst>
          </p:nvPr>
        </p:nvGraphicFramePr>
        <p:xfrm>
          <a:off x="1737805" y="3065756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26698" imgH="203112" progId="Equation.DSMT4">
                  <p:embed/>
                </p:oleObj>
              </mc:Choice>
              <mc:Fallback>
                <p:oleObj name="Equation" r:id="rId11" imgW="926698" imgH="203112" progId="Equation.DSMT4">
                  <p:embed/>
                  <p:pic>
                    <p:nvPicPr>
                      <p:cNvPr id="23" name="Object 29">
                        <a:extLst>
                          <a:ext uri="{FF2B5EF4-FFF2-40B4-BE49-F238E27FC236}">
                            <a16:creationId xmlns:a16="http://schemas.microsoft.com/office/drawing/2014/main" id="{790400A1-15E4-4822-B9A7-59D9A796C6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065756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0">
            <a:extLst>
              <a:ext uri="{FF2B5EF4-FFF2-40B4-BE49-F238E27FC236}">
                <a16:creationId xmlns:a16="http://schemas.microsoft.com/office/drawing/2014/main" id="{ABE5BB01-A02B-4B21-A52D-6F797BDE41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207094"/>
              </p:ext>
            </p:extLst>
          </p:nvPr>
        </p:nvGraphicFramePr>
        <p:xfrm>
          <a:off x="1737805" y="3370556"/>
          <a:ext cx="1071563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72516" imgH="177646" progId="Equation.DSMT4">
                  <p:embed/>
                </p:oleObj>
              </mc:Choice>
              <mc:Fallback>
                <p:oleObj name="Equation" r:id="rId13" imgW="672516" imgH="177646" progId="Equation.DSMT4">
                  <p:embed/>
                  <p:pic>
                    <p:nvPicPr>
                      <p:cNvPr id="24" name="Object 30">
                        <a:extLst>
                          <a:ext uri="{FF2B5EF4-FFF2-40B4-BE49-F238E27FC236}">
                            <a16:creationId xmlns:a16="http://schemas.microsoft.com/office/drawing/2014/main" id="{ABE5BB01-A02B-4B21-A52D-6F797BDE41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370556"/>
                        <a:ext cx="1071563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1">
            <a:extLst>
              <a:ext uri="{FF2B5EF4-FFF2-40B4-BE49-F238E27FC236}">
                <a16:creationId xmlns:a16="http://schemas.microsoft.com/office/drawing/2014/main" id="{18069998-B151-47A5-AA18-D8BB6AA84C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11292"/>
              </p:ext>
            </p:extLst>
          </p:nvPr>
        </p:nvGraphicFramePr>
        <p:xfrm>
          <a:off x="1737805" y="3675356"/>
          <a:ext cx="5651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25" name="Object 31">
                        <a:extLst>
                          <a:ext uri="{FF2B5EF4-FFF2-40B4-BE49-F238E27FC236}">
                            <a16:creationId xmlns:a16="http://schemas.microsoft.com/office/drawing/2014/main" id="{18069998-B151-47A5-AA18-D8BB6AA84C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675356"/>
                        <a:ext cx="5651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2">
            <a:extLst>
              <a:ext uri="{FF2B5EF4-FFF2-40B4-BE49-F238E27FC236}">
                <a16:creationId xmlns:a16="http://schemas.microsoft.com/office/drawing/2014/main" id="{A5D585EB-E239-47A0-B901-FAF39F071E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566047"/>
              </p:ext>
            </p:extLst>
          </p:nvPr>
        </p:nvGraphicFramePr>
        <p:xfrm>
          <a:off x="1754619" y="4457685"/>
          <a:ext cx="7683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82391" imgH="203112" progId="Equation.DSMT4">
                  <p:embed/>
                </p:oleObj>
              </mc:Choice>
              <mc:Fallback>
                <p:oleObj name="Equation" r:id="rId17" imgW="482391" imgH="203112" progId="Equation.DSMT4">
                  <p:embed/>
                  <p:pic>
                    <p:nvPicPr>
                      <p:cNvPr id="27" name="Object 32">
                        <a:extLst>
                          <a:ext uri="{FF2B5EF4-FFF2-40B4-BE49-F238E27FC236}">
                            <a16:creationId xmlns:a16="http://schemas.microsoft.com/office/drawing/2014/main" id="{A5D585EB-E239-47A0-B901-FAF39F071E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619" y="4457685"/>
                        <a:ext cx="7683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3">
            <a:extLst>
              <a:ext uri="{FF2B5EF4-FFF2-40B4-BE49-F238E27FC236}">
                <a16:creationId xmlns:a16="http://schemas.microsoft.com/office/drawing/2014/main" id="{A0F3FF3B-21A2-4293-A032-609E983DF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638029"/>
              </p:ext>
            </p:extLst>
          </p:nvPr>
        </p:nvGraphicFramePr>
        <p:xfrm>
          <a:off x="1711171" y="5534134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26698" imgH="203112" progId="Equation.DSMT4">
                  <p:embed/>
                </p:oleObj>
              </mc:Choice>
              <mc:Fallback>
                <p:oleObj name="Equation" r:id="rId19" imgW="926698" imgH="203112" progId="Equation.DSMT4">
                  <p:embed/>
                  <p:pic>
                    <p:nvPicPr>
                      <p:cNvPr id="28" name="Object 33">
                        <a:extLst>
                          <a:ext uri="{FF2B5EF4-FFF2-40B4-BE49-F238E27FC236}">
                            <a16:creationId xmlns:a16="http://schemas.microsoft.com/office/drawing/2014/main" id="{A0F3FF3B-21A2-4293-A032-609E983DF1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5534134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4">
            <a:extLst>
              <a:ext uri="{FF2B5EF4-FFF2-40B4-BE49-F238E27FC236}">
                <a16:creationId xmlns:a16="http://schemas.microsoft.com/office/drawing/2014/main" id="{A7F5E02A-F2A7-4972-8768-FB75C974A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656096"/>
              </p:ext>
            </p:extLst>
          </p:nvPr>
        </p:nvGraphicFramePr>
        <p:xfrm>
          <a:off x="1754619" y="4762485"/>
          <a:ext cx="566737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55138" imgH="177569" progId="Equation.DSMT4">
                  <p:embed/>
                </p:oleObj>
              </mc:Choice>
              <mc:Fallback>
                <p:oleObj name="Equation" r:id="rId21" imgW="355138" imgH="177569" progId="Equation.DSMT4">
                  <p:embed/>
                  <p:pic>
                    <p:nvPicPr>
                      <p:cNvPr id="29" name="Object 34">
                        <a:extLst>
                          <a:ext uri="{FF2B5EF4-FFF2-40B4-BE49-F238E27FC236}">
                            <a16:creationId xmlns:a16="http://schemas.microsoft.com/office/drawing/2014/main" id="{A7F5E02A-F2A7-4972-8768-FB75C974A1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619" y="4762485"/>
                        <a:ext cx="566737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5">
            <a:extLst>
              <a:ext uri="{FF2B5EF4-FFF2-40B4-BE49-F238E27FC236}">
                <a16:creationId xmlns:a16="http://schemas.microsoft.com/office/drawing/2014/main" id="{34200F1A-F321-4312-9B9F-D992A90C5C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656503"/>
              </p:ext>
            </p:extLst>
          </p:nvPr>
        </p:nvGraphicFramePr>
        <p:xfrm>
          <a:off x="1711171" y="5838934"/>
          <a:ext cx="849313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532937" imgH="177646" progId="Equation.DSMT4">
                  <p:embed/>
                </p:oleObj>
              </mc:Choice>
              <mc:Fallback>
                <p:oleObj name="Equation" r:id="rId23" imgW="532937" imgH="177646" progId="Equation.DSMT4">
                  <p:embed/>
                  <p:pic>
                    <p:nvPicPr>
                      <p:cNvPr id="30" name="Object 35">
                        <a:extLst>
                          <a:ext uri="{FF2B5EF4-FFF2-40B4-BE49-F238E27FC236}">
                            <a16:creationId xmlns:a16="http://schemas.microsoft.com/office/drawing/2014/main" id="{34200F1A-F321-4312-9B9F-D992A90C5C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5838934"/>
                        <a:ext cx="849313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6">
            <a:extLst>
              <a:ext uri="{FF2B5EF4-FFF2-40B4-BE49-F238E27FC236}">
                <a16:creationId xmlns:a16="http://schemas.microsoft.com/office/drawing/2014/main" id="{BAB7A063-DFFA-4D8F-9575-0A5D8723B8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963551"/>
              </p:ext>
            </p:extLst>
          </p:nvPr>
        </p:nvGraphicFramePr>
        <p:xfrm>
          <a:off x="1711171" y="6143734"/>
          <a:ext cx="566738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55138" imgH="177569" progId="Equation.DSMT4">
                  <p:embed/>
                </p:oleObj>
              </mc:Choice>
              <mc:Fallback>
                <p:oleObj name="Equation" r:id="rId25" imgW="355138" imgH="177569" progId="Equation.DSMT4">
                  <p:embed/>
                  <p:pic>
                    <p:nvPicPr>
                      <p:cNvPr id="31" name="Object 36">
                        <a:extLst>
                          <a:ext uri="{FF2B5EF4-FFF2-40B4-BE49-F238E27FC236}">
                            <a16:creationId xmlns:a16="http://schemas.microsoft.com/office/drawing/2014/main" id="{BAB7A063-DFFA-4D8F-9575-0A5D8723B8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6143734"/>
                        <a:ext cx="566738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Line 37">
            <a:extLst>
              <a:ext uri="{FF2B5EF4-FFF2-40B4-BE49-F238E27FC236}">
                <a16:creationId xmlns:a16="http://schemas.microsoft.com/office/drawing/2014/main" id="{5DDE8DAF-DE39-4F9D-AF8B-B1E98210B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286000"/>
            <a:ext cx="0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38">
            <a:extLst>
              <a:ext uri="{FF2B5EF4-FFF2-40B4-BE49-F238E27FC236}">
                <a16:creationId xmlns:a16="http://schemas.microsoft.com/office/drawing/2014/main" id="{6CFB0D61-7EE4-4EF5-A90E-2C379BF56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0"/>
            <a:ext cx="1752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Construct a Venn Diagram</a:t>
            </a:r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9E5EA7F0-7087-4961-918A-2009BBA06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733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B043D191-C15F-4839-895E-BD2696A23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733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720D9189-CEEA-456C-9206-4C78463B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95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43">
            <a:extLst>
              <a:ext uri="{FF2B5EF4-FFF2-40B4-BE49-F238E27FC236}">
                <a16:creationId xmlns:a16="http://schemas.microsoft.com/office/drawing/2014/main" id="{F020FE42-5FEF-4622-A518-D5BB0A3E7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029200"/>
            <a:ext cx="27432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Mutually Exclusive, so the circles are separate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FE8DE-7DB5-34AC-1878-2FC05EBA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32" grpId="0" animBg="1"/>
      <p:bldP spid="33" grpId="0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67246"/>
            <a:ext cx="3788229" cy="4809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1) A bag contains three red balls, four yellow balls and two blue balls. A ball is chosen at random from the bag. Write down the probability that the ball is: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Blue		b) Yellow</a:t>
            </a: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c) Not red	d) Green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2) Three coins are flipped. Write down all the possible outcomes.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776652" y="1345474"/>
            <a:ext cx="3788229" cy="4809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Comic Sans MS" panose="030F0702030302020204" pitchFamily="66" charset="0"/>
              </a:rPr>
              <a:t>3) Poppy rolls a dice. She keeps rolling until she gets a 6. Work out the probability that she rolls the dice: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Exactly three times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Less than 3 times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More than three times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71452" y="2987040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52" y="2987040"/>
                <a:ext cx="332142" cy="4970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91692" y="2973977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92" y="2973977"/>
                <a:ext cx="332142" cy="49705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795" y="3396343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95" y="3396343"/>
                <a:ext cx="332142" cy="497059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17818" y="3513908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818" y="3513908"/>
                <a:ext cx="37542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2697" y="4872446"/>
                <a:ext cx="780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𝑯𝑯𝑯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4872446"/>
                <a:ext cx="7809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7051" y="5216434"/>
                <a:ext cx="750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𝑯𝑯𝑻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1" y="5216434"/>
                <a:ext cx="75052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1404" y="5577839"/>
                <a:ext cx="744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𝑯𝑻𝑯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4" y="5577839"/>
                <a:ext cx="74411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10639" y="4872446"/>
                <a:ext cx="744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𝑻𝑯𝑯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39" y="4872446"/>
                <a:ext cx="74411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06284" y="5590902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𝑻𝑻𝑯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84" y="5590902"/>
                <a:ext cx="70724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10638" y="5220789"/>
                <a:ext cx="670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𝑻𝑻𝑻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38" y="5220789"/>
                <a:ext cx="67037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46660" y="4872445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𝑯𝑻𝑻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660" y="4872445"/>
                <a:ext cx="70724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42306" y="5225143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𝑻𝑯𝑻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306" y="5225143"/>
                <a:ext cx="70724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432767" y="2660468"/>
                <a:ext cx="65114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767" y="2660468"/>
                <a:ext cx="651140" cy="6183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45533" y="3439885"/>
                <a:ext cx="51328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533" y="3439885"/>
                <a:ext cx="513281" cy="6127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41773" y="4167050"/>
                <a:ext cx="65114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773" y="4167050"/>
                <a:ext cx="651140" cy="61831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03DAADC-86C1-0014-DE29-B10B4A286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4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1561"/>
            <a:ext cx="5105400" cy="4394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Events C and D are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Independent</a:t>
            </a:r>
            <a:r>
              <a:rPr lang="en-GB" altLang="en-US" sz="1600" dirty="0">
                <a:latin typeface="Comic Sans MS" pitchFamily="66" charset="0"/>
              </a:rPr>
              <a:t> and P(C) = 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3</a:t>
            </a:r>
            <a:r>
              <a:rPr lang="en-GB" altLang="en-US" sz="1600" dirty="0">
                <a:latin typeface="Comic Sans MS" pitchFamily="66" charset="0"/>
              </a:rPr>
              <a:t> and P(D) = 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5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Calculate: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</a:t>
            </a:r>
          </a:p>
        </p:txBody>
      </p:sp>
      <p:graphicFrame>
        <p:nvGraphicFramePr>
          <p:cNvPr id="39" name="Object 5">
            <a:extLst>
              <a:ext uri="{FF2B5EF4-FFF2-40B4-BE49-F238E27FC236}">
                <a16:creationId xmlns:a16="http://schemas.microsoft.com/office/drawing/2014/main" id="{1676C7E9-2B8C-4204-BC10-58732C12EE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432511"/>
              </p:ext>
            </p:extLst>
          </p:nvPr>
        </p:nvGraphicFramePr>
        <p:xfrm>
          <a:off x="620142" y="3181165"/>
          <a:ext cx="103028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47419" imgH="203112" progId="Equation.DSMT4">
                  <p:embed/>
                </p:oleObj>
              </mc:Choice>
              <mc:Fallback>
                <p:oleObj name="Equation" r:id="rId5" imgW="647419" imgH="203112" progId="Equation.DSMT4">
                  <p:embed/>
                  <p:pic>
                    <p:nvPicPr>
                      <p:cNvPr id="39" name="Object 5">
                        <a:extLst>
                          <a:ext uri="{FF2B5EF4-FFF2-40B4-BE49-F238E27FC236}">
                            <a16:creationId xmlns:a16="http://schemas.microsoft.com/office/drawing/2014/main" id="{1676C7E9-2B8C-4204-BC10-58732C12EE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42" y="3181165"/>
                        <a:ext cx="103028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6">
            <a:extLst>
              <a:ext uri="{FF2B5EF4-FFF2-40B4-BE49-F238E27FC236}">
                <a16:creationId xmlns:a16="http://schemas.microsoft.com/office/drawing/2014/main" id="{DE65A58C-9486-42AF-85E6-5910F65402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824130"/>
              </p:ext>
            </p:extLst>
          </p:nvPr>
        </p:nvGraphicFramePr>
        <p:xfrm>
          <a:off x="639840" y="4575407"/>
          <a:ext cx="10922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85800" imgH="203200" progId="Equation.DSMT4">
                  <p:embed/>
                </p:oleObj>
              </mc:Choice>
              <mc:Fallback>
                <p:oleObj name="Equation" r:id="rId7" imgW="685800" imgH="203200" progId="Equation.DSMT4">
                  <p:embed/>
                  <p:pic>
                    <p:nvPicPr>
                      <p:cNvPr id="40" name="Object 6">
                        <a:extLst>
                          <a:ext uri="{FF2B5EF4-FFF2-40B4-BE49-F238E27FC236}">
                            <a16:creationId xmlns:a16="http://schemas.microsoft.com/office/drawing/2014/main" id="{DE65A58C-9486-42AF-85E6-5910F65402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840" y="4575407"/>
                        <a:ext cx="10922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7">
            <a:extLst>
              <a:ext uri="{FF2B5EF4-FFF2-40B4-BE49-F238E27FC236}">
                <a16:creationId xmlns:a16="http://schemas.microsoft.com/office/drawing/2014/main" id="{1CAA8759-317C-40BA-90D7-C8F30EDD93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789098"/>
              </p:ext>
            </p:extLst>
          </p:nvPr>
        </p:nvGraphicFramePr>
        <p:xfrm>
          <a:off x="613500" y="5633374"/>
          <a:ext cx="11112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98197" imgH="203112" progId="Equation.DSMT4">
                  <p:embed/>
                </p:oleObj>
              </mc:Choice>
              <mc:Fallback>
                <p:oleObj name="Equation" r:id="rId9" imgW="698197" imgH="203112" progId="Equation.DSMT4">
                  <p:embed/>
                  <p:pic>
                    <p:nvPicPr>
                      <p:cNvPr id="41" name="Object 7">
                        <a:extLst>
                          <a:ext uri="{FF2B5EF4-FFF2-40B4-BE49-F238E27FC236}">
                            <a16:creationId xmlns:a16="http://schemas.microsoft.com/office/drawing/2014/main" id="{1CAA8759-317C-40BA-90D7-C8F30EDD93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00" y="5633374"/>
                        <a:ext cx="11112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8">
            <a:extLst>
              <a:ext uri="{FF2B5EF4-FFF2-40B4-BE49-F238E27FC236}">
                <a16:creationId xmlns:a16="http://schemas.microsoft.com/office/drawing/2014/main" id="{7BDCB54F-6BD4-4374-9B36-16647FEBC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30480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id="{E0F0ACA8-A96F-4575-98C2-FDFCECD45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10">
            <a:extLst>
              <a:ext uri="{FF2B5EF4-FFF2-40B4-BE49-F238E27FC236}">
                <a16:creationId xmlns:a16="http://schemas.microsoft.com/office/drawing/2014/main" id="{4B389984-60BB-48B3-A7C8-84C41B8B2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3737BBA9-4012-4C4B-818E-A9A79DAC2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46" name="Text Box 12">
            <a:extLst>
              <a:ext uri="{FF2B5EF4-FFF2-40B4-BE49-F238E27FC236}">
                <a16:creationId xmlns:a16="http://schemas.microsoft.com/office/drawing/2014/main" id="{2CA729FA-06BB-4F8E-826D-04B6BB430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47" name="Text Box 13">
            <a:extLst>
              <a:ext uri="{FF2B5EF4-FFF2-40B4-BE49-F238E27FC236}">
                <a16:creationId xmlns:a16="http://schemas.microsoft.com/office/drawing/2014/main" id="{3F5CADD9-F2A0-4513-9916-B41513FFA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743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48" name="Text Box 14">
            <a:extLst>
              <a:ext uri="{FF2B5EF4-FFF2-40B4-BE49-F238E27FC236}">
                <a16:creationId xmlns:a16="http://schemas.microsoft.com/office/drawing/2014/main" id="{28EA6ED3-8D24-4C14-B166-34193658C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49" name="Text Box 15">
            <a:extLst>
              <a:ext uri="{FF2B5EF4-FFF2-40B4-BE49-F238E27FC236}">
                <a16:creationId xmlns:a16="http://schemas.microsoft.com/office/drawing/2014/main" id="{18D1A7D0-0307-465D-B27D-EAAD83014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50" name="Text Box 16">
            <a:extLst>
              <a:ext uri="{FF2B5EF4-FFF2-40B4-BE49-F238E27FC236}">
                <a16:creationId xmlns:a16="http://schemas.microsoft.com/office/drawing/2014/main" id="{DC96F3B4-F0E7-4F0E-AB20-31E6C70CA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419600"/>
            <a:ext cx="630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8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graphicFrame>
        <p:nvGraphicFramePr>
          <p:cNvPr id="51" name="Object 17">
            <a:extLst>
              <a:ext uri="{FF2B5EF4-FFF2-40B4-BE49-F238E27FC236}">
                <a16:creationId xmlns:a16="http://schemas.microsoft.com/office/drawing/2014/main" id="{735CC5A0-EFE3-4B01-8F19-216E652A9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621680"/>
              </p:ext>
            </p:extLst>
          </p:nvPr>
        </p:nvGraphicFramePr>
        <p:xfrm>
          <a:off x="1782192" y="3181165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26698" imgH="203112" progId="Equation.DSMT4">
                  <p:embed/>
                </p:oleObj>
              </mc:Choice>
              <mc:Fallback>
                <p:oleObj name="Equation" r:id="rId11" imgW="926698" imgH="203112" progId="Equation.DSMT4">
                  <p:embed/>
                  <p:pic>
                    <p:nvPicPr>
                      <p:cNvPr id="51" name="Object 17">
                        <a:extLst>
                          <a:ext uri="{FF2B5EF4-FFF2-40B4-BE49-F238E27FC236}">
                            <a16:creationId xmlns:a16="http://schemas.microsoft.com/office/drawing/2014/main" id="{735CC5A0-EFE3-4B01-8F19-216E652A99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192" y="3181165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8">
            <a:extLst>
              <a:ext uri="{FF2B5EF4-FFF2-40B4-BE49-F238E27FC236}">
                <a16:creationId xmlns:a16="http://schemas.microsoft.com/office/drawing/2014/main" id="{E4ED0782-5EF9-4486-868F-96B71BEF22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207343"/>
              </p:ext>
            </p:extLst>
          </p:nvPr>
        </p:nvGraphicFramePr>
        <p:xfrm>
          <a:off x="1782192" y="3485965"/>
          <a:ext cx="74771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69696" imgH="393529" progId="Equation.DSMT4">
                  <p:embed/>
                </p:oleObj>
              </mc:Choice>
              <mc:Fallback>
                <p:oleObj name="Equation" r:id="rId13" imgW="469696" imgH="393529" progId="Equation.DSMT4">
                  <p:embed/>
                  <p:pic>
                    <p:nvPicPr>
                      <p:cNvPr id="52" name="Object 18">
                        <a:extLst>
                          <a:ext uri="{FF2B5EF4-FFF2-40B4-BE49-F238E27FC236}">
                            <a16:creationId xmlns:a16="http://schemas.microsoft.com/office/drawing/2014/main" id="{E4ED0782-5EF9-4486-868F-96B71BEF22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192" y="3485965"/>
                        <a:ext cx="74771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Line 25">
            <a:extLst>
              <a:ext uri="{FF2B5EF4-FFF2-40B4-BE49-F238E27FC236}">
                <a16:creationId xmlns:a16="http://schemas.microsoft.com/office/drawing/2014/main" id="{AC9143B9-D545-40CA-BCC5-46932E33F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286000"/>
            <a:ext cx="0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4A4EE063-FB44-4CFB-8985-C041147E8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0"/>
            <a:ext cx="1752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Construct a Venn Diagram</a:t>
            </a:r>
          </a:p>
        </p:txBody>
      </p:sp>
      <p:sp>
        <p:nvSpPr>
          <p:cNvPr id="55" name="Oval 27">
            <a:extLst>
              <a:ext uri="{FF2B5EF4-FFF2-40B4-BE49-F238E27FC236}">
                <a16:creationId xmlns:a16="http://schemas.microsoft.com/office/drawing/2014/main" id="{DD7B563A-30BC-4AD3-BB87-408262306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733800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Oval 29">
            <a:extLst>
              <a:ext uri="{FF2B5EF4-FFF2-40B4-BE49-F238E27FC236}">
                <a16:creationId xmlns:a16="http://schemas.microsoft.com/office/drawing/2014/main" id="{642DF5B5-D612-428D-8BB3-583DD4B76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7" name="Object 31">
            <a:extLst>
              <a:ext uri="{FF2B5EF4-FFF2-40B4-BE49-F238E27FC236}">
                <a16:creationId xmlns:a16="http://schemas.microsoft.com/office/drawing/2014/main" id="{197A15E7-AD56-4C2E-933C-B059FFFCD1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65487"/>
              </p:ext>
            </p:extLst>
          </p:nvPr>
        </p:nvGraphicFramePr>
        <p:xfrm>
          <a:off x="2696592" y="3485965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17225" imgH="393359" progId="Equation.DSMT4">
                  <p:embed/>
                </p:oleObj>
              </mc:Choice>
              <mc:Fallback>
                <p:oleObj name="Equation" r:id="rId15" imgW="317225" imgH="393359" progId="Equation.DSMT4">
                  <p:embed/>
                  <p:pic>
                    <p:nvPicPr>
                      <p:cNvPr id="57" name="Object 31">
                        <a:extLst>
                          <a:ext uri="{FF2B5EF4-FFF2-40B4-BE49-F238E27FC236}">
                            <a16:creationId xmlns:a16="http://schemas.microsoft.com/office/drawing/2014/main" id="{197A15E7-AD56-4C2E-933C-B059FFFCD1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6592" y="3485965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 Box 33">
            <a:extLst>
              <a:ext uri="{FF2B5EF4-FFF2-40B4-BE49-F238E27FC236}">
                <a16:creationId xmlns:a16="http://schemas.microsoft.com/office/drawing/2014/main" id="{0E15BD86-41F1-4D0D-844B-449486D81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315D1224-0E00-419F-9B8B-561799C740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4343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60" name="Object 39">
            <a:extLst>
              <a:ext uri="{FF2B5EF4-FFF2-40B4-BE49-F238E27FC236}">
                <a16:creationId xmlns:a16="http://schemas.microsoft.com/office/drawing/2014/main" id="{89D3A570-4DC2-43F1-A5FF-5E3EDC9A19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5486400"/>
          <a:ext cx="7826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83947" imgH="393529" progId="Equation.DSMT4">
                  <p:embed/>
                </p:oleObj>
              </mc:Choice>
              <mc:Fallback>
                <p:oleObj name="Equation" r:id="rId17" imgW="583947" imgH="393529" progId="Equation.DSMT4">
                  <p:embed/>
                  <p:pic>
                    <p:nvPicPr>
                      <p:cNvPr id="60" name="Object 39">
                        <a:extLst>
                          <a:ext uri="{FF2B5EF4-FFF2-40B4-BE49-F238E27FC236}">
                            <a16:creationId xmlns:a16="http://schemas.microsoft.com/office/drawing/2014/main" id="{89D3A570-4DC2-43F1-A5FF-5E3EDC9A19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86400"/>
                        <a:ext cx="78263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40">
            <a:extLst>
              <a:ext uri="{FF2B5EF4-FFF2-40B4-BE49-F238E27FC236}">
                <a16:creationId xmlns:a16="http://schemas.microsoft.com/office/drawing/2014/main" id="{8C7AF548-8ABC-4F25-8DA3-D2116D8B6C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6019800"/>
          <a:ext cx="8683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47419" imgH="393529" progId="Equation.DSMT4">
                  <p:embed/>
                </p:oleObj>
              </mc:Choice>
              <mc:Fallback>
                <p:oleObj name="Equation" r:id="rId19" imgW="647419" imgH="393529" progId="Equation.DSMT4">
                  <p:embed/>
                  <p:pic>
                    <p:nvPicPr>
                      <p:cNvPr id="61" name="Object 40">
                        <a:extLst>
                          <a:ext uri="{FF2B5EF4-FFF2-40B4-BE49-F238E27FC236}">
                            <a16:creationId xmlns:a16="http://schemas.microsoft.com/office/drawing/2014/main" id="{8C7AF548-8ABC-4F25-8DA3-D2116D8B6C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6019800"/>
                        <a:ext cx="86836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ine 41">
            <a:extLst>
              <a:ext uri="{FF2B5EF4-FFF2-40B4-BE49-F238E27FC236}">
                <a16:creationId xmlns:a16="http://schemas.microsoft.com/office/drawing/2014/main" id="{5E20A139-32C1-4E27-97C5-DAAEB845EA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43800" y="4429125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63" name="Object 42">
            <a:extLst>
              <a:ext uri="{FF2B5EF4-FFF2-40B4-BE49-F238E27FC236}">
                <a16:creationId xmlns:a16="http://schemas.microsoft.com/office/drawing/2014/main" id="{A4BC10B0-A0C8-4558-9063-2D95D05E28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5495925"/>
          <a:ext cx="7842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83947" imgH="393529" progId="Equation.DSMT4">
                  <p:embed/>
                </p:oleObj>
              </mc:Choice>
              <mc:Fallback>
                <p:oleObj name="Equation" r:id="rId21" imgW="583947" imgH="393529" progId="Equation.DSMT4">
                  <p:embed/>
                  <p:pic>
                    <p:nvPicPr>
                      <p:cNvPr id="63" name="Object 42">
                        <a:extLst>
                          <a:ext uri="{FF2B5EF4-FFF2-40B4-BE49-F238E27FC236}">
                            <a16:creationId xmlns:a16="http://schemas.microsoft.com/office/drawing/2014/main" id="{A4BC10B0-A0C8-4558-9063-2D95D05E28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495925"/>
                        <a:ext cx="7842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3">
            <a:extLst>
              <a:ext uri="{FF2B5EF4-FFF2-40B4-BE49-F238E27FC236}">
                <a16:creationId xmlns:a16="http://schemas.microsoft.com/office/drawing/2014/main" id="{94B5E201-FC6C-4B54-BF4F-9DE5784CE5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6019800"/>
          <a:ext cx="8699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47419" imgH="393529" progId="Equation.DSMT4">
                  <p:embed/>
                </p:oleObj>
              </mc:Choice>
              <mc:Fallback>
                <p:oleObj name="Equation" r:id="rId23" imgW="647419" imgH="393529" progId="Equation.DSMT4">
                  <p:embed/>
                  <p:pic>
                    <p:nvPicPr>
                      <p:cNvPr id="64" name="Object 43">
                        <a:extLst>
                          <a:ext uri="{FF2B5EF4-FFF2-40B4-BE49-F238E27FC236}">
                            <a16:creationId xmlns:a16="http://schemas.microsoft.com/office/drawing/2014/main" id="{94B5E201-FC6C-4B54-BF4F-9DE5784CE5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6019800"/>
                        <a:ext cx="86995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 Box 44">
            <a:extLst>
              <a:ext uri="{FF2B5EF4-FFF2-40B4-BE49-F238E27FC236}">
                <a16:creationId xmlns:a16="http://schemas.microsoft.com/office/drawing/2014/main" id="{DD2AD8E9-0356-49E3-93BC-8595BB5ED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1816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P(C) = 1/3 in total so:</a:t>
            </a: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77032B31-AC0B-4B97-A83E-40C0B3C7B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191125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P(D) = 1/3 in total so:</a:t>
            </a:r>
          </a:p>
        </p:txBody>
      </p:sp>
      <p:graphicFrame>
        <p:nvGraphicFramePr>
          <p:cNvPr id="67" name="Object 46">
            <a:extLst>
              <a:ext uri="{FF2B5EF4-FFF2-40B4-BE49-F238E27FC236}">
                <a16:creationId xmlns:a16="http://schemas.microsoft.com/office/drawing/2014/main" id="{08881D3C-902D-4C9B-AA61-61A553FC88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176591"/>
              </p:ext>
            </p:extLst>
          </p:nvPr>
        </p:nvGraphicFramePr>
        <p:xfrm>
          <a:off x="1782840" y="4423007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17225" imgH="393359" progId="Equation.DSMT4">
                  <p:embed/>
                </p:oleObj>
              </mc:Choice>
              <mc:Fallback>
                <p:oleObj name="Equation" r:id="rId25" imgW="317225" imgH="393359" progId="Equation.DSMT4">
                  <p:embed/>
                  <p:pic>
                    <p:nvPicPr>
                      <p:cNvPr id="67" name="Object 46">
                        <a:extLst>
                          <a:ext uri="{FF2B5EF4-FFF2-40B4-BE49-F238E27FC236}">
                            <a16:creationId xmlns:a16="http://schemas.microsoft.com/office/drawing/2014/main" id="{08881D3C-902D-4C9B-AA61-61A553FC88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840" y="4423007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47">
            <a:extLst>
              <a:ext uri="{FF2B5EF4-FFF2-40B4-BE49-F238E27FC236}">
                <a16:creationId xmlns:a16="http://schemas.microsoft.com/office/drawing/2014/main" id="{73EEC617-4902-4648-8C58-35A2D947C0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881945"/>
              </p:ext>
            </p:extLst>
          </p:nvPr>
        </p:nvGraphicFramePr>
        <p:xfrm>
          <a:off x="1832700" y="5480974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17225" imgH="393359" progId="Equation.DSMT4">
                  <p:embed/>
                </p:oleObj>
              </mc:Choice>
              <mc:Fallback>
                <p:oleObj name="Equation" r:id="rId27" imgW="317225" imgH="393359" progId="Equation.DSMT4">
                  <p:embed/>
                  <p:pic>
                    <p:nvPicPr>
                      <p:cNvPr id="68" name="Object 47">
                        <a:extLst>
                          <a:ext uri="{FF2B5EF4-FFF2-40B4-BE49-F238E27FC236}">
                            <a16:creationId xmlns:a16="http://schemas.microsoft.com/office/drawing/2014/main" id="{73EEC617-4902-4648-8C58-35A2D947C0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700" y="5480974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99316A-A81D-FFB8-7077-8FD5F0E5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3" grpId="0" animBg="1"/>
      <p:bldP spid="54" grpId="0"/>
      <p:bldP spid="55" grpId="0" animBg="1"/>
      <p:bldP spid="55" grpId="1" animBg="1"/>
      <p:bldP spid="56" grpId="0" animBg="1"/>
      <p:bldP spid="58" grpId="0"/>
      <p:bldP spid="59" grpId="0" animBg="1"/>
      <p:bldP spid="62" grpId="0" animBg="1"/>
      <p:bldP spid="65" grpId="0"/>
      <p:bldP spid="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76870"/>
            <a:ext cx="4021584" cy="419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Venn Diagram shows the number of students in a particular class that watch any of three popular TV programmes, A, B and C.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Find the probability that a student watches B or C or both.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Determine whether watching A and watching B are statistically independent.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F65AD42B-3409-4BE6-BACC-3D8D5DF0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289" y="1734105"/>
            <a:ext cx="3634744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" name="Oval 9">
            <a:extLst>
              <a:ext uri="{FF2B5EF4-FFF2-40B4-BE49-F238E27FC236}">
                <a16:creationId xmlns:a16="http://schemas.microsoft.com/office/drawing/2014/main" id="{8745679D-8BAD-41B5-8F77-E924AC896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498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" name="Oval 10">
            <a:extLst>
              <a:ext uri="{FF2B5EF4-FFF2-40B4-BE49-F238E27FC236}">
                <a16:creationId xmlns:a16="http://schemas.microsoft.com/office/drawing/2014/main" id="{B7ACF2E6-9314-46B9-969E-30E00F53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286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D7AC003D-5888-45BE-BD2F-8EC4FAD04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532" y="18865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E5F0D18D-3855-4EA3-A7B3-D05DCC505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956" y="176221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B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2DF306B3-28FB-42B6-803F-425234C94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6057" y="161573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84" name="Oval 10">
            <a:extLst>
              <a:ext uri="{FF2B5EF4-FFF2-40B4-BE49-F238E27FC236}">
                <a16:creationId xmlns:a16="http://schemas.microsoft.com/office/drawing/2014/main" id="{AEC77AD1-5C4E-4FAE-8A06-F8A68C99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19" y="1971582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" name="Text Box 12">
            <a:extLst>
              <a:ext uri="{FF2B5EF4-FFF2-40B4-BE49-F238E27FC236}">
                <a16:creationId xmlns:a16="http://schemas.microsoft.com/office/drawing/2014/main" id="{7A6975A5-87EC-4ED2-81EE-E4D1CAAC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665" y="187762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/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/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/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/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/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/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16A7B9C-7E40-4A6E-BEB7-82B450EE087F}"/>
              </a:ext>
            </a:extLst>
          </p:cNvPr>
          <p:cNvSpPr txBox="1"/>
          <p:nvPr/>
        </p:nvSpPr>
        <p:spPr>
          <a:xfrm>
            <a:off x="4900474" y="3666476"/>
            <a:ext cx="3392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30 students in total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26 watch B or C or both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FAA9D97-37EB-45F4-A745-C84B65634F9D}"/>
              </a:ext>
            </a:extLst>
          </p:cNvPr>
          <p:cNvSpPr/>
          <p:nvPr/>
        </p:nvSpPr>
        <p:spPr>
          <a:xfrm>
            <a:off x="5956917" y="2308194"/>
            <a:ext cx="2157273" cy="514905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/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5019DAD-3D6D-377F-4983-A1AE87A80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34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76870"/>
            <a:ext cx="4021584" cy="419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Venn Diagram shows the number of students in a particular class that watch any of three popular TV programmes, A, B and C.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Find the probability that a student watches B or C or both.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Determine whether watching A and watching B are statistically independent.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F65AD42B-3409-4BE6-BACC-3D8D5DF0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289" y="1734105"/>
            <a:ext cx="3634744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" name="Oval 9">
            <a:extLst>
              <a:ext uri="{FF2B5EF4-FFF2-40B4-BE49-F238E27FC236}">
                <a16:creationId xmlns:a16="http://schemas.microsoft.com/office/drawing/2014/main" id="{8745679D-8BAD-41B5-8F77-E924AC896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498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" name="Oval 10">
            <a:extLst>
              <a:ext uri="{FF2B5EF4-FFF2-40B4-BE49-F238E27FC236}">
                <a16:creationId xmlns:a16="http://schemas.microsoft.com/office/drawing/2014/main" id="{B7ACF2E6-9314-46B9-969E-30E00F53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286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D7AC003D-5888-45BE-BD2F-8EC4FAD04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532" y="18865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E5F0D18D-3855-4EA3-A7B3-D05DCC505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956" y="176221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B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2DF306B3-28FB-42B6-803F-425234C94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6057" y="161573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84" name="Oval 10">
            <a:extLst>
              <a:ext uri="{FF2B5EF4-FFF2-40B4-BE49-F238E27FC236}">
                <a16:creationId xmlns:a16="http://schemas.microsoft.com/office/drawing/2014/main" id="{AEC77AD1-5C4E-4FAE-8A06-F8A68C99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19" y="1971582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" name="Text Box 12">
            <a:extLst>
              <a:ext uri="{FF2B5EF4-FFF2-40B4-BE49-F238E27FC236}">
                <a16:creationId xmlns:a16="http://schemas.microsoft.com/office/drawing/2014/main" id="{7A6975A5-87EC-4ED2-81EE-E4D1CAAC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665" y="187762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/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/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/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/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/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/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/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61E5CC6-C77D-4A6D-9076-74E8A245BDB2}"/>
                  </a:ext>
                </a:extLst>
              </p:cNvPr>
              <p:cNvSpPr txBox="1"/>
              <p:nvPr/>
            </p:nvSpPr>
            <p:spPr>
              <a:xfrm>
                <a:off x="4771747" y="3662040"/>
                <a:ext cx="97578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61E5CC6-C77D-4A6D-9076-74E8A245B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747" y="3662040"/>
                <a:ext cx="975780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72C8AE6-2222-47F8-A7B3-294DBC6CC9F9}"/>
                  </a:ext>
                </a:extLst>
              </p:cNvPr>
              <p:cNvSpPr txBox="1"/>
              <p:nvPr/>
            </p:nvSpPr>
            <p:spPr>
              <a:xfrm>
                <a:off x="5953957" y="3663520"/>
                <a:ext cx="98411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72C8AE6-2222-47F8-A7B3-294DBC6CC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957" y="3663520"/>
                <a:ext cx="984116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C367323B-F037-4B8C-8911-022BCBD69AEF}"/>
                  </a:ext>
                </a:extLst>
              </p:cNvPr>
              <p:cNvSpPr txBox="1"/>
              <p:nvPr/>
            </p:nvSpPr>
            <p:spPr>
              <a:xfrm>
                <a:off x="7082902" y="3656122"/>
                <a:ext cx="1346587" cy="461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C367323B-F037-4B8C-8911-022BCBD69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902" y="3656122"/>
                <a:ext cx="1346587" cy="4617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56F09DB-832D-4C00-BF74-54482D36D3C9}"/>
                  </a:ext>
                </a:extLst>
              </p:cNvPr>
              <p:cNvSpPr txBox="1"/>
              <p:nvPr/>
            </p:nvSpPr>
            <p:spPr>
              <a:xfrm>
                <a:off x="4569040" y="4400367"/>
                <a:ext cx="2231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56F09DB-832D-4C00-BF74-54482D36D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040" y="4400367"/>
                <a:ext cx="2231124" cy="246221"/>
              </a:xfrm>
              <a:prstGeom prst="rect">
                <a:avLst/>
              </a:prstGeom>
              <a:blipFill>
                <a:blip r:embed="rId14"/>
                <a:stretch>
                  <a:fillRect l="-1913" r="-273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A0FCE-1487-45F4-A538-86A58FEF7AC4}"/>
                  </a:ext>
                </a:extLst>
              </p:cNvPr>
              <p:cNvSpPr txBox="1"/>
              <p:nvPr/>
            </p:nvSpPr>
            <p:spPr>
              <a:xfrm>
                <a:off x="5147569" y="4783586"/>
                <a:ext cx="123431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A0FCE-1487-45F4-A538-86A58FEF7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569" y="4783586"/>
                <a:ext cx="1234312" cy="46262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8F22D75-BD74-4896-A46B-50FB1A5E0CA1}"/>
                  </a:ext>
                </a:extLst>
              </p:cNvPr>
              <p:cNvSpPr txBox="1"/>
              <p:nvPr/>
            </p:nvSpPr>
            <p:spPr>
              <a:xfrm>
                <a:off x="5149049" y="5450891"/>
                <a:ext cx="883447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8F22D75-BD74-4896-A46B-50FB1A5E0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49" y="5450891"/>
                <a:ext cx="883447" cy="46262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C2347DA-563A-41BB-9A9C-9767B78FE91E}"/>
                  </a:ext>
                </a:extLst>
              </p:cNvPr>
              <p:cNvSpPr txBox="1"/>
              <p:nvPr/>
            </p:nvSpPr>
            <p:spPr>
              <a:xfrm>
                <a:off x="5052873" y="6073807"/>
                <a:ext cx="99726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C2347DA-563A-41BB-9A9C-9767B78F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873" y="6073807"/>
                <a:ext cx="997261" cy="4626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68722367-7DA4-4B6E-AD57-2BABBE3EF713}"/>
              </a:ext>
            </a:extLst>
          </p:cNvPr>
          <p:cNvSpPr/>
          <p:nvPr/>
        </p:nvSpPr>
        <p:spPr>
          <a:xfrm>
            <a:off x="6667130" y="4554245"/>
            <a:ext cx="301840" cy="479394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094D3653-0A2C-489F-B3CA-6EE1F399FBB7}"/>
              </a:ext>
            </a:extLst>
          </p:cNvPr>
          <p:cNvSpPr/>
          <p:nvPr/>
        </p:nvSpPr>
        <p:spPr>
          <a:xfrm>
            <a:off x="6322379" y="5123896"/>
            <a:ext cx="309239" cy="566690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8EB5277A-ED70-4D9D-BE63-0C95E2C33362}"/>
              </a:ext>
            </a:extLst>
          </p:cNvPr>
          <p:cNvSpPr/>
          <p:nvPr/>
        </p:nvSpPr>
        <p:spPr>
          <a:xfrm>
            <a:off x="6030897" y="5737935"/>
            <a:ext cx="343270" cy="574088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B26120D-4C61-45D8-8FFF-E8E4F2B10515}"/>
              </a:ext>
            </a:extLst>
          </p:cNvPr>
          <p:cNvSpPr txBox="1"/>
          <p:nvPr/>
        </p:nvSpPr>
        <p:spPr>
          <a:xfrm>
            <a:off x="6960093" y="4616388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F1F2DFF-6004-4933-B164-030A701A2103}"/>
              </a:ext>
            </a:extLst>
          </p:cNvPr>
          <p:cNvSpPr txBox="1"/>
          <p:nvPr/>
        </p:nvSpPr>
        <p:spPr>
          <a:xfrm>
            <a:off x="6570955" y="5221549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57E63B0-2D84-4F7D-A671-7FBEC82102C5}"/>
              </a:ext>
            </a:extLst>
          </p:cNvPr>
          <p:cNvSpPr txBox="1"/>
          <p:nvPr/>
        </p:nvSpPr>
        <p:spPr>
          <a:xfrm>
            <a:off x="6287817" y="5742284"/>
            <a:ext cx="1685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Convert left side to compare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33C33C-BF60-4AA5-AC6E-6B889A1B83A0}"/>
              </a:ext>
            </a:extLst>
          </p:cNvPr>
          <p:cNvSpPr txBox="1"/>
          <p:nvPr/>
        </p:nvSpPr>
        <p:spPr>
          <a:xfrm>
            <a:off x="73152" y="5437484"/>
            <a:ext cx="43891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rule for independence does not work, the events are not independent of each other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could be that the programmes are similar types, or are on back-to-back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BEBC636-4C16-26F9-7123-6D698298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71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8" grpId="0"/>
      <p:bldP spid="29" grpId="0"/>
      <p:bldP spid="30" grpId="0"/>
      <p:bldP spid="31" grpId="0"/>
      <p:bldP spid="32" grpId="0"/>
      <p:bldP spid="33" grpId="0"/>
      <p:bldP spid="14" grpId="0" animBg="1"/>
      <p:bldP spid="35" grpId="0" animBg="1"/>
      <p:bldP spid="36" grpId="0" animBg="1"/>
      <p:bldP spid="15" grpId="0"/>
      <p:bldP spid="39" grpId="0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2966D7-330E-FC63-0021-D7C006FE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89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Tree diagrams can show the possible outcomes for several events happening </a:t>
            </a:r>
            <a:r>
              <a:rPr lang="en-US" sz="1600" b="1">
                <a:latin typeface="Comic Sans MS" panose="030F0702030302020204" pitchFamily="66" charset="0"/>
              </a:rPr>
              <a:t>in succession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524E58-C587-4F4A-947F-BC587F47D76A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210539"/>
            <a:ext cx="7886700" cy="396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bag contains 7 green beads and 5 blue beads. A bead is taken at random, the colour recorded and the bead is not replaced. A second is then taken and the colour recorded. Find P(1 Green and 1 Blue).</a:t>
            </a: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9B84DBBB-CF1A-459A-8B61-0A2577BC58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202" y="40001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88192B0-353A-4655-8BFD-66491ECCE9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02" y="46859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A6D273C4-C77D-4A21-93DC-D51CD3407C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6202" y="3923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5D2E40A6-8E4C-4A07-AC0F-6D83BD050A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6202" y="5447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BDAAD8F8-5837-4A77-AA15-9BAE51BF17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5066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47E3B70D-B0FB-4317-93CD-BA0EF90B96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3542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0454F8B-549F-4EBF-9811-DFCA98BC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202" y="37715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47CA54FE-45BC-4C86-8213-943BFEC56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202" y="5219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0CE86FC3-4F73-4140-8326-BB3AAA9BA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3314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6990D821-5E9D-40B5-9580-5C03764AA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4838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6772790-6D69-4801-944C-201AE40DF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4076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F3AC057F-DB58-416B-9615-9983DF12A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56765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69AA3775-59BD-4428-902A-799FEA5D2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02" y="38477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3E619B11-909C-451A-A072-6DAACB43F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38131"/>
            <a:ext cx="35052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There is the possibility of Green or Blue both times.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P(G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P(B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20" name="Text Box 24">
            <a:extLst>
              <a:ext uri="{FF2B5EF4-FFF2-40B4-BE49-F238E27FC236}">
                <a16:creationId xmlns:a16="http://schemas.microsoft.com/office/drawing/2014/main" id="{16E3CA33-317B-404C-8FA1-19F129BE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066931"/>
            <a:ext cx="4114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 second set of possibilities depend on what colour was taken the first time. There will be 11 left, and one less of either Green or Blue.</a:t>
            </a:r>
          </a:p>
        </p:txBody>
      </p:sp>
      <p:sp>
        <p:nvSpPr>
          <p:cNvPr id="21" name="Text Box 25">
            <a:extLst>
              <a:ext uri="{FF2B5EF4-FFF2-40B4-BE49-F238E27FC236}">
                <a16:creationId xmlns:a16="http://schemas.microsoft.com/office/drawing/2014/main" id="{8B01B6C6-EB22-46DD-8B66-34C31274D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02" y="49907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0369E184-98A4-4286-8111-465DEB01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56765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E79C8A49-D5AF-408C-A187-18AF8156A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46859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28C203B5-0D01-4095-B03C-8BB314CD7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40763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id="{44078476-CE7B-482A-9459-33C6B412E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31619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6" name="Line 30">
            <a:extLst>
              <a:ext uri="{FF2B5EF4-FFF2-40B4-BE49-F238E27FC236}">
                <a16:creationId xmlns:a16="http://schemas.microsoft.com/office/drawing/2014/main" id="{0C454268-EA6D-4362-946E-33B0F9EE9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1402" y="3161931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31">
            <a:extLst>
              <a:ext uri="{FF2B5EF4-FFF2-40B4-BE49-F238E27FC236}">
                <a16:creationId xmlns:a16="http://schemas.microsoft.com/office/drawing/2014/main" id="{AD03CEF4-CE30-44F1-B461-0DC03CFAE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02" y="3009531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One less Green</a:t>
            </a:r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26458141-7D22-41DE-A4B1-92A2628F6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1402" y="3619131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33">
            <a:extLst>
              <a:ext uri="{FF2B5EF4-FFF2-40B4-BE49-F238E27FC236}">
                <a16:creationId xmlns:a16="http://schemas.microsoft.com/office/drawing/2014/main" id="{D2FA8EAB-B11B-4C2E-BC7F-29E62DF26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02" y="3314331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Blue the same as to begin with</a:t>
            </a:r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8DF99232-C7EE-48CC-8ED9-B4CE4CAEC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7602" y="4914531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5">
            <a:extLst>
              <a:ext uri="{FF2B5EF4-FFF2-40B4-BE49-F238E27FC236}">
                <a16:creationId xmlns:a16="http://schemas.microsoft.com/office/drawing/2014/main" id="{E3D67188-79B8-4DB2-A4A6-1182685CA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5828931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36">
            <a:extLst>
              <a:ext uri="{FF2B5EF4-FFF2-40B4-BE49-F238E27FC236}">
                <a16:creationId xmlns:a16="http://schemas.microsoft.com/office/drawing/2014/main" id="{E69B0413-3934-4853-B650-705C25871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402" y="6362331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One less Blue</a:t>
            </a:r>
          </a:p>
        </p:txBody>
      </p:sp>
      <p:sp>
        <p:nvSpPr>
          <p:cNvPr id="33" name="Text Box 37">
            <a:extLst>
              <a:ext uri="{FF2B5EF4-FFF2-40B4-BE49-F238E27FC236}">
                <a16:creationId xmlns:a16="http://schemas.microsoft.com/office/drawing/2014/main" id="{D9557089-3448-4B12-965F-9BFB3D541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02" y="5828931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Green the same as to begin with</a:t>
            </a:r>
          </a:p>
        </p:txBody>
      </p:sp>
      <p:sp>
        <p:nvSpPr>
          <p:cNvPr id="34" name="Footer Placeholder 33">
            <a:extLst>
              <a:ext uri="{FF2B5EF4-FFF2-40B4-BE49-F238E27FC236}">
                <a16:creationId xmlns:a16="http://schemas.microsoft.com/office/drawing/2014/main" id="{FA60B2AC-6E6A-EBD8-D605-8E6728E2E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6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 animBg="1"/>
      <p:bldP spid="26" grpId="1" animBg="1"/>
      <p:bldP spid="27" grpId="0"/>
      <p:bldP spid="27" grpId="1"/>
      <p:bldP spid="28" grpId="0" animBg="1"/>
      <p:bldP spid="28" grpId="1" animBg="1"/>
      <p:bldP spid="29" grpId="0"/>
      <p:bldP spid="29" grpId="1"/>
      <p:bldP spid="30" grpId="0" animBg="1"/>
      <p:bldP spid="30" grpId="1" animBg="1"/>
      <p:bldP spid="31" grpId="0" animBg="1"/>
      <p:bldP spid="31" grpId="1" animBg="1"/>
      <p:bldP spid="32" grpId="0"/>
      <p:bldP spid="32" grpId="1"/>
      <p:bldP spid="33" grpId="0"/>
      <p:bldP spid="3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Tree diagrams can show the possible outcomes for several events happening </a:t>
            </a:r>
            <a:r>
              <a:rPr lang="en-US" sz="1600" b="1">
                <a:latin typeface="Comic Sans MS" panose="030F0702030302020204" pitchFamily="66" charset="0"/>
              </a:rPr>
              <a:t>in succession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524E58-C587-4F4A-947F-BC587F47D76A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210539"/>
            <a:ext cx="7886700" cy="396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bag contains 7 green beads and 5 blue beads. A bead is taken at random, the colour recorded and the bead is not replaced. A second is then taken and the colour recorded. Find P(1 Green and 1 Blue).</a:t>
            </a:r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FD58B7F0-FD73-45F4-B129-A034B772B3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580" y="4116105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6">
            <a:extLst>
              <a:ext uri="{FF2B5EF4-FFF2-40B4-BE49-F238E27FC236}">
                <a16:creationId xmlns:a16="http://schemas.microsoft.com/office/drawing/2014/main" id="{8F9AF34F-90A0-47CB-8EFA-9E289FFA74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1580" y="4801905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7">
            <a:extLst>
              <a:ext uri="{FF2B5EF4-FFF2-40B4-BE49-F238E27FC236}">
                <a16:creationId xmlns:a16="http://schemas.microsoft.com/office/drawing/2014/main" id="{10BD1305-5B77-4BF9-9070-3C9645A452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15580" y="40399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8">
            <a:extLst>
              <a:ext uri="{FF2B5EF4-FFF2-40B4-BE49-F238E27FC236}">
                <a16:creationId xmlns:a16="http://schemas.microsoft.com/office/drawing/2014/main" id="{58E5A8E2-1032-42C4-B088-FA74382FF4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15580" y="55639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9">
            <a:extLst>
              <a:ext uri="{FF2B5EF4-FFF2-40B4-BE49-F238E27FC236}">
                <a16:creationId xmlns:a16="http://schemas.microsoft.com/office/drawing/2014/main" id="{6BC2AB4C-0FA6-4026-A2E6-FD651B7275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5580" y="51829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10">
            <a:extLst>
              <a:ext uri="{FF2B5EF4-FFF2-40B4-BE49-F238E27FC236}">
                <a16:creationId xmlns:a16="http://schemas.microsoft.com/office/drawing/2014/main" id="{C1C7FB02-6942-4575-9F89-AD0E01E4B7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5580" y="36589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11">
            <a:extLst>
              <a:ext uri="{FF2B5EF4-FFF2-40B4-BE49-F238E27FC236}">
                <a16:creationId xmlns:a16="http://schemas.microsoft.com/office/drawing/2014/main" id="{EF8EB5FB-C187-417F-9C86-559AD32BA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580" y="38875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41" name="Text Box 12">
            <a:extLst>
              <a:ext uri="{FF2B5EF4-FFF2-40B4-BE49-F238E27FC236}">
                <a16:creationId xmlns:a16="http://schemas.microsoft.com/office/drawing/2014/main" id="{22996CC6-AF0F-4ADF-BBAC-921E87198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580" y="53353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42" name="Text Box 13">
            <a:extLst>
              <a:ext uri="{FF2B5EF4-FFF2-40B4-BE49-F238E27FC236}">
                <a16:creationId xmlns:a16="http://schemas.microsoft.com/office/drawing/2014/main" id="{A4A33C11-0C83-4F54-9999-70A01A187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8580" y="34303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D846142A-A847-45A3-B5D4-834673F6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8580" y="49543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B09806F3-76F4-4F0D-9727-DB4ECC7B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8580" y="41923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5E243254-BEFA-4486-933A-6FBCBA3BB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8580" y="57925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6" name="Text Box 17">
            <a:extLst>
              <a:ext uri="{FF2B5EF4-FFF2-40B4-BE49-F238E27FC236}">
                <a16:creationId xmlns:a16="http://schemas.microsoft.com/office/drawing/2014/main" id="{D505E62C-4D96-49CD-AB77-6F56D4B02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80" y="39637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47" name="Text Box 20">
            <a:extLst>
              <a:ext uri="{FF2B5EF4-FFF2-40B4-BE49-F238E27FC236}">
                <a16:creationId xmlns:a16="http://schemas.microsoft.com/office/drawing/2014/main" id="{502230D0-2497-4C3D-8867-5C3ACB697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80" y="51067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48" name="Text Box 21">
            <a:extLst>
              <a:ext uri="{FF2B5EF4-FFF2-40B4-BE49-F238E27FC236}">
                <a16:creationId xmlns:a16="http://schemas.microsoft.com/office/drawing/2014/main" id="{171745A9-FC5D-4397-A796-20945CA3D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380" y="57925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49" name="Text Box 22">
            <a:extLst>
              <a:ext uri="{FF2B5EF4-FFF2-40B4-BE49-F238E27FC236}">
                <a16:creationId xmlns:a16="http://schemas.microsoft.com/office/drawing/2014/main" id="{BF20CF55-4EF9-46D0-A211-0C9C9C512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380" y="48019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0" name="Text Box 23">
            <a:extLst>
              <a:ext uri="{FF2B5EF4-FFF2-40B4-BE49-F238E27FC236}">
                <a16:creationId xmlns:a16="http://schemas.microsoft.com/office/drawing/2014/main" id="{8D91D1B2-E881-4585-8352-14024DA36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380" y="41923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1" name="Text Box 24">
            <a:extLst>
              <a:ext uri="{FF2B5EF4-FFF2-40B4-BE49-F238E27FC236}">
                <a16:creationId xmlns:a16="http://schemas.microsoft.com/office/drawing/2014/main" id="{5E6B703A-809A-40FF-8497-D6DAB669F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380" y="32779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2" name="Text Box 33">
            <a:extLst>
              <a:ext uri="{FF2B5EF4-FFF2-40B4-BE49-F238E27FC236}">
                <a16:creationId xmlns:a16="http://schemas.microsoft.com/office/drawing/2014/main" id="{2007FD76-01FB-4288-A8EC-AC4696018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867" y="3025066"/>
            <a:ext cx="3429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As we want one of each, there are 2 possible routes:</a:t>
            </a:r>
          </a:p>
        </p:txBody>
      </p:sp>
      <p:sp>
        <p:nvSpPr>
          <p:cNvPr id="55" name="Text Box 36">
            <a:extLst>
              <a:ext uri="{FF2B5EF4-FFF2-40B4-BE49-F238E27FC236}">
                <a16:creationId xmlns:a16="http://schemas.microsoft.com/office/drawing/2014/main" id="{F80B33C7-5A5B-40EE-B2C4-0B3F5234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0" y="41161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56" name="Text Box 37">
            <a:extLst>
              <a:ext uri="{FF2B5EF4-FFF2-40B4-BE49-F238E27FC236}">
                <a16:creationId xmlns:a16="http://schemas.microsoft.com/office/drawing/2014/main" id="{1A8813FB-2DD2-4255-8AF2-4CF668046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0580" y="41161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7" name="Text Box 38">
            <a:extLst>
              <a:ext uri="{FF2B5EF4-FFF2-40B4-BE49-F238E27FC236}">
                <a16:creationId xmlns:a16="http://schemas.microsoft.com/office/drawing/2014/main" id="{6BE7D177-8A24-4E5F-803F-A738E4E18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580" y="4116105"/>
            <a:ext cx="60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35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132</a:t>
            </a:r>
          </a:p>
        </p:txBody>
      </p:sp>
      <p:sp>
        <p:nvSpPr>
          <p:cNvPr id="58" name="Text Box 39">
            <a:extLst>
              <a:ext uri="{FF2B5EF4-FFF2-40B4-BE49-F238E27FC236}">
                <a16:creationId xmlns:a16="http://schemas.microsoft.com/office/drawing/2014/main" id="{1C4F5F77-B28C-4A11-9719-4D0EB3E11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180" y="41923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9" name="Text Box 40">
            <a:extLst>
              <a:ext uri="{FF2B5EF4-FFF2-40B4-BE49-F238E27FC236}">
                <a16:creationId xmlns:a16="http://schemas.microsoft.com/office/drawing/2014/main" id="{1F6A0C20-2058-47F3-A8BA-7F2F5879C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180" y="41923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=</a:t>
            </a:r>
          </a:p>
        </p:txBody>
      </p:sp>
      <p:sp>
        <p:nvSpPr>
          <p:cNvPr id="60" name="Text Box 41">
            <a:extLst>
              <a:ext uri="{FF2B5EF4-FFF2-40B4-BE49-F238E27FC236}">
                <a16:creationId xmlns:a16="http://schemas.microsoft.com/office/drawing/2014/main" id="{EF707F3E-1644-41F7-9C7D-7CFAB3562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80" y="48781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61" name="Text Box 42">
            <a:extLst>
              <a:ext uri="{FF2B5EF4-FFF2-40B4-BE49-F238E27FC236}">
                <a16:creationId xmlns:a16="http://schemas.microsoft.com/office/drawing/2014/main" id="{61A72C8A-662B-4339-86F3-3417BBA22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0580" y="48781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62" name="Text Box 43">
            <a:extLst>
              <a:ext uri="{FF2B5EF4-FFF2-40B4-BE49-F238E27FC236}">
                <a16:creationId xmlns:a16="http://schemas.microsoft.com/office/drawing/2014/main" id="{61B6C386-B1F2-4395-A65C-647A13DC0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580" y="4878105"/>
            <a:ext cx="60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35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132</a:t>
            </a:r>
          </a:p>
        </p:txBody>
      </p:sp>
      <p:sp>
        <p:nvSpPr>
          <p:cNvPr id="63" name="Text Box 44">
            <a:extLst>
              <a:ext uri="{FF2B5EF4-FFF2-40B4-BE49-F238E27FC236}">
                <a16:creationId xmlns:a16="http://schemas.microsoft.com/office/drawing/2014/main" id="{C1929842-6BBA-46CD-8D0D-B96D2A484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180" y="49543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64" name="Text Box 45">
            <a:extLst>
              <a:ext uri="{FF2B5EF4-FFF2-40B4-BE49-F238E27FC236}">
                <a16:creationId xmlns:a16="http://schemas.microsoft.com/office/drawing/2014/main" id="{86E6847A-1647-46A1-80CF-5F7F4652E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180" y="49543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=</a:t>
            </a:r>
          </a:p>
        </p:txBody>
      </p:sp>
      <p:sp>
        <p:nvSpPr>
          <p:cNvPr id="67" name="Oval 50">
            <a:extLst>
              <a:ext uri="{FF2B5EF4-FFF2-40B4-BE49-F238E27FC236}">
                <a16:creationId xmlns:a16="http://schemas.microsoft.com/office/drawing/2014/main" id="{63142340-3D84-4636-B809-701EA156D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580" y="4878105"/>
            <a:ext cx="609600" cy="609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" name="Oval 51">
            <a:extLst>
              <a:ext uri="{FF2B5EF4-FFF2-40B4-BE49-F238E27FC236}">
                <a16:creationId xmlns:a16="http://schemas.microsoft.com/office/drawing/2014/main" id="{EBFE9C6C-AAD7-48EF-BD73-DEF050197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580" y="4116105"/>
            <a:ext cx="609600" cy="609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/>
              <p:nvPr/>
            </p:nvSpPr>
            <p:spPr>
              <a:xfrm>
                <a:off x="6377409" y="3963880"/>
                <a:ext cx="27665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409" y="3963880"/>
                <a:ext cx="2766591" cy="307777"/>
              </a:xfrm>
              <a:prstGeom prst="rect">
                <a:avLst/>
              </a:prstGeom>
              <a:blipFill>
                <a:blip r:embed="rId11"/>
                <a:stretch>
                  <a:fillRect l="-1982" t="-1961" r="-3304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Line 6">
            <a:extLst>
              <a:ext uri="{FF2B5EF4-FFF2-40B4-BE49-F238E27FC236}">
                <a16:creationId xmlns:a16="http://schemas.microsoft.com/office/drawing/2014/main" id="{C77979A7-1252-4E17-8B49-82EDD4762C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2248" y="48002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/>
              <p:nvPr/>
            </p:nvSpPr>
            <p:spPr>
              <a:xfrm>
                <a:off x="4583778" y="3972672"/>
                <a:ext cx="177381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𝑒𝑎𝑐h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9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778" y="3972672"/>
                <a:ext cx="1773819" cy="307777"/>
              </a:xfrm>
              <a:prstGeom prst="rect">
                <a:avLst/>
              </a:prstGeom>
              <a:blipFill>
                <a:blip r:embed="rId12"/>
                <a:stretch>
                  <a:fillRect l="-3093" r="-1031" b="-3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/>
              <p:nvPr/>
            </p:nvSpPr>
            <p:spPr>
              <a:xfrm>
                <a:off x="4583778" y="4429873"/>
                <a:ext cx="3007426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𝑒𝑎𝑐h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132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132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0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778" y="4429873"/>
                <a:ext cx="3007426" cy="58451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/>
              <p:nvPr/>
            </p:nvSpPr>
            <p:spPr>
              <a:xfrm>
                <a:off x="4574986" y="5194805"/>
                <a:ext cx="2273058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𝑒𝑎𝑐h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132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6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986" y="5194805"/>
                <a:ext cx="2273058" cy="58451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/>
              <p:nvPr/>
            </p:nvSpPr>
            <p:spPr>
              <a:xfrm>
                <a:off x="4566194" y="5942151"/>
                <a:ext cx="2130390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𝑒𝑎𝑐h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66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7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194" y="5942151"/>
                <a:ext cx="2130390" cy="58451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B0799-D530-68E6-BBE3-1D635AC6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4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 animBg="1"/>
      <p:bldP spid="68" grpId="0" animBg="1"/>
      <p:bldP spid="71" grpId="0"/>
      <p:bldP spid="69" grpId="0"/>
      <p:bldP spid="70" grpId="0"/>
      <p:bldP spid="76" grpId="0"/>
      <p:bldP spid="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5A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8D3487-6A72-21DD-5227-86BAC0230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experiment is a repeatable process that gives rise to a number of outcomes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event is a collection of one or more outcomes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sample space is the set of all possible outcomes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E058E-B5B1-BE4B-5C13-495179595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5577" y="24100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Two spinners are numbered 1-4. Both are spun and the sum of the numbers (x) is calculated. Find P(x = 5) and P(x &gt; 5)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28128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22032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15936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9840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28128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2032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15936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9840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8128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2032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15936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840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8128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22032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5936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9840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984069" y="3261359"/>
            <a:ext cx="2438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984069" y="378840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984069" y="431545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984069" y="484250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984069" y="5369559"/>
            <a:ext cx="2438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>
            <a:off x="984069" y="3261359"/>
            <a:ext cx="0" cy="2108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15936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>
            <a:off x="22032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36"/>
          <p:cNvSpPr>
            <a:spLocks noChangeShapeType="1"/>
          </p:cNvSpPr>
          <p:nvPr/>
        </p:nvSpPr>
        <p:spPr bwMode="auto">
          <a:xfrm>
            <a:off x="28128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3422469" y="3261359"/>
            <a:ext cx="0" cy="2108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11364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17460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23556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29652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36" name="Text Box 43"/>
          <p:cNvSpPr txBox="1">
            <a:spLocks noChangeArrowheads="1"/>
          </p:cNvSpPr>
          <p:nvPr/>
        </p:nvSpPr>
        <p:spPr bwMode="auto">
          <a:xfrm>
            <a:off x="603069" y="49377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603069" y="44043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38" name="Text Box 45"/>
          <p:cNvSpPr txBox="1">
            <a:spLocks noChangeArrowheads="1"/>
          </p:cNvSpPr>
          <p:nvPr/>
        </p:nvSpPr>
        <p:spPr bwMode="auto">
          <a:xfrm>
            <a:off x="603069" y="3870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603069" y="33375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40" name="Text Box 48"/>
          <p:cNvSpPr txBox="1">
            <a:spLocks noChangeArrowheads="1"/>
          </p:cNvSpPr>
          <p:nvPr/>
        </p:nvSpPr>
        <p:spPr bwMode="auto">
          <a:xfrm>
            <a:off x="1517469" y="5775959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Spinner 1</a:t>
            </a: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 rot="-5400000">
            <a:off x="-242274" y="4106702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Spinner 2</a:t>
            </a:r>
          </a:p>
        </p:txBody>
      </p:sp>
      <p:sp>
        <p:nvSpPr>
          <p:cNvPr id="42" name="Text Box 50"/>
          <p:cNvSpPr txBox="1">
            <a:spLocks noChangeArrowheads="1"/>
          </p:cNvSpPr>
          <p:nvPr/>
        </p:nvSpPr>
        <p:spPr bwMode="auto">
          <a:xfrm>
            <a:off x="3879669" y="3413759"/>
            <a:ext cx="502920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Draw a sample space to show the outcomes.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P(x = 5) =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P(x &gt; 5) =</a:t>
            </a:r>
          </a:p>
        </p:txBody>
      </p:sp>
      <p:sp>
        <p:nvSpPr>
          <p:cNvPr id="43" name="Text Box 52"/>
          <p:cNvSpPr txBox="1">
            <a:spLocks noChangeArrowheads="1"/>
          </p:cNvSpPr>
          <p:nvPr/>
        </p:nvSpPr>
        <p:spPr bwMode="auto">
          <a:xfrm>
            <a:off x="4961709" y="4108268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</a:t>
            </a:r>
          </a:p>
        </p:txBody>
      </p:sp>
      <p:sp>
        <p:nvSpPr>
          <p:cNvPr id="44" name="Text Box 53"/>
          <p:cNvSpPr txBox="1">
            <a:spLocks noChangeArrowheads="1"/>
          </p:cNvSpPr>
          <p:nvPr/>
        </p:nvSpPr>
        <p:spPr bwMode="auto">
          <a:xfrm>
            <a:off x="4961709" y="4413068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16</a:t>
            </a:r>
          </a:p>
        </p:txBody>
      </p:sp>
      <p:sp>
        <p:nvSpPr>
          <p:cNvPr id="45" name="Text Box 54"/>
          <p:cNvSpPr txBox="1">
            <a:spLocks noChangeArrowheads="1"/>
          </p:cNvSpPr>
          <p:nvPr/>
        </p:nvSpPr>
        <p:spPr bwMode="auto">
          <a:xfrm>
            <a:off x="5577841" y="410826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</a:t>
            </a:r>
          </a:p>
        </p:txBody>
      </p:sp>
      <p:sp>
        <p:nvSpPr>
          <p:cNvPr id="46" name="Text Box 55"/>
          <p:cNvSpPr txBox="1">
            <a:spLocks noChangeArrowheads="1"/>
          </p:cNvSpPr>
          <p:nvPr/>
        </p:nvSpPr>
        <p:spPr bwMode="auto">
          <a:xfrm>
            <a:off x="5577841" y="441306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5303521" y="4234542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=</a:t>
            </a:r>
          </a:p>
        </p:txBody>
      </p:sp>
      <p:sp>
        <p:nvSpPr>
          <p:cNvPr id="48" name="Oval 59"/>
          <p:cNvSpPr>
            <a:spLocks noChangeArrowheads="1"/>
          </p:cNvSpPr>
          <p:nvPr/>
        </p:nvSpPr>
        <p:spPr bwMode="auto">
          <a:xfrm>
            <a:off x="1593669" y="3261359"/>
            <a:ext cx="18288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Oval 60"/>
          <p:cNvSpPr>
            <a:spLocks noChangeArrowheads="1"/>
          </p:cNvSpPr>
          <p:nvPr/>
        </p:nvSpPr>
        <p:spPr bwMode="auto">
          <a:xfrm>
            <a:off x="2203269" y="3794759"/>
            <a:ext cx="12192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Oval 61"/>
          <p:cNvSpPr>
            <a:spLocks noChangeArrowheads="1"/>
          </p:cNvSpPr>
          <p:nvPr/>
        </p:nvSpPr>
        <p:spPr bwMode="auto">
          <a:xfrm>
            <a:off x="2812869" y="43281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Oval 62"/>
          <p:cNvSpPr>
            <a:spLocks noChangeArrowheads="1"/>
          </p:cNvSpPr>
          <p:nvPr/>
        </p:nvSpPr>
        <p:spPr bwMode="auto">
          <a:xfrm>
            <a:off x="984069" y="32613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" name="Oval 63"/>
          <p:cNvSpPr>
            <a:spLocks noChangeArrowheads="1"/>
          </p:cNvSpPr>
          <p:nvPr/>
        </p:nvSpPr>
        <p:spPr bwMode="auto">
          <a:xfrm>
            <a:off x="1593669" y="37947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Oval 64"/>
          <p:cNvSpPr>
            <a:spLocks noChangeArrowheads="1"/>
          </p:cNvSpPr>
          <p:nvPr/>
        </p:nvSpPr>
        <p:spPr bwMode="auto">
          <a:xfrm>
            <a:off x="2203269" y="43281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" name="Oval 65"/>
          <p:cNvSpPr>
            <a:spLocks noChangeArrowheads="1"/>
          </p:cNvSpPr>
          <p:nvPr/>
        </p:nvSpPr>
        <p:spPr bwMode="auto">
          <a:xfrm>
            <a:off x="2812869" y="48615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" name="Text Box 66"/>
          <p:cNvSpPr txBox="1">
            <a:spLocks noChangeArrowheads="1"/>
          </p:cNvSpPr>
          <p:nvPr/>
        </p:nvSpPr>
        <p:spPr bwMode="auto">
          <a:xfrm>
            <a:off x="5022669" y="531875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</a:t>
            </a:r>
          </a:p>
        </p:txBody>
      </p:sp>
      <p:sp>
        <p:nvSpPr>
          <p:cNvPr id="56" name="Text Box 67"/>
          <p:cNvSpPr txBox="1">
            <a:spLocks noChangeArrowheads="1"/>
          </p:cNvSpPr>
          <p:nvPr/>
        </p:nvSpPr>
        <p:spPr bwMode="auto">
          <a:xfrm>
            <a:off x="5022669" y="562355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16</a:t>
            </a:r>
          </a:p>
        </p:txBody>
      </p: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5656217" y="533617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</a:p>
        </p:txBody>
      </p:sp>
      <p:sp>
        <p:nvSpPr>
          <p:cNvPr id="58" name="Text Box 69"/>
          <p:cNvSpPr txBox="1">
            <a:spLocks noChangeArrowheads="1"/>
          </p:cNvSpPr>
          <p:nvPr/>
        </p:nvSpPr>
        <p:spPr bwMode="auto">
          <a:xfrm>
            <a:off x="5656217" y="564097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</a:t>
            </a:r>
          </a:p>
        </p:txBody>
      </p:sp>
      <p:sp>
        <p:nvSpPr>
          <p:cNvPr id="59" name="Text Box 70"/>
          <p:cNvSpPr txBox="1">
            <a:spLocks noChangeArrowheads="1"/>
          </p:cNvSpPr>
          <p:nvPr/>
        </p:nvSpPr>
        <p:spPr bwMode="auto">
          <a:xfrm>
            <a:off x="5364480" y="546245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=</a:t>
            </a:r>
          </a:p>
        </p:txBody>
      </p:sp>
      <p:sp>
        <p:nvSpPr>
          <p:cNvPr id="60" name="Footer Placeholder 59">
            <a:extLst>
              <a:ext uri="{FF2B5EF4-FFF2-40B4-BE49-F238E27FC236}">
                <a16:creationId xmlns:a16="http://schemas.microsoft.com/office/drawing/2014/main" id="{F9D84DF8-F450-922A-4071-EC8382DD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0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8" grpId="0" animBg="1"/>
      <p:bldP spid="49" grpId="0" animBg="1"/>
      <p:bldP spid="50" grpId="0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/>
      <p:bldP spid="56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2846" y="2203269"/>
            <a:ext cx="3117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The table shows the time taken, in minutes, for a group of students to complete a number puzzle.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1" name="Table 6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8745591"/>
                  </p:ext>
                </p:extLst>
              </p:nvPr>
            </p:nvGraphicFramePr>
            <p:xfrm>
              <a:off x="627018" y="3544387"/>
              <a:ext cx="2778034" cy="23839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89017">
                      <a:extLst>
                        <a:ext uri="{9D8B030D-6E8A-4147-A177-3AD203B41FA5}">
                          <a16:colId xmlns:a16="http://schemas.microsoft.com/office/drawing/2014/main" val="1760157816"/>
                        </a:ext>
                      </a:extLst>
                    </a:gridCol>
                    <a:gridCol w="1389017">
                      <a:extLst>
                        <a:ext uri="{9D8B030D-6E8A-4147-A177-3AD203B41FA5}">
                          <a16:colId xmlns:a16="http://schemas.microsoft.com/office/drawing/2014/main" val="3831721318"/>
                        </a:ext>
                      </a:extLst>
                    </a:gridCol>
                  </a:tblGrid>
                  <a:tr h="3973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0434448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521998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01513217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&lt;11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177330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&lt;13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465746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≤15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10730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1" name="Table 6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8745591"/>
                  </p:ext>
                </p:extLst>
              </p:nvPr>
            </p:nvGraphicFramePr>
            <p:xfrm>
              <a:off x="627018" y="3544387"/>
              <a:ext cx="2778034" cy="23839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89017">
                      <a:extLst>
                        <a:ext uri="{9D8B030D-6E8A-4147-A177-3AD203B41FA5}">
                          <a16:colId xmlns:a16="http://schemas.microsoft.com/office/drawing/2014/main" val="1760157816"/>
                        </a:ext>
                      </a:extLst>
                    </a:gridCol>
                    <a:gridCol w="1389017">
                      <a:extLst>
                        <a:ext uri="{9D8B030D-6E8A-4147-A177-3AD203B41FA5}">
                          <a16:colId xmlns:a16="http://schemas.microsoft.com/office/drawing/2014/main" val="3831721318"/>
                        </a:ext>
                      </a:extLst>
                    </a:gridCol>
                  </a:tblGrid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1538" r="-100437" b="-5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0434448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100000" r="-100437" b="-4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521998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203077" r="-100437" b="-3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01513217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303077" r="-100437" b="-2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177330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396970" r="-100437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465746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504615" r="-100437" b="-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10730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2" name="TextBox 61"/>
          <p:cNvSpPr txBox="1"/>
          <p:nvPr/>
        </p:nvSpPr>
        <p:spPr>
          <a:xfrm>
            <a:off x="4093029" y="1828800"/>
            <a:ext cx="4606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a) Estimate the probability that a student completed the puzzle in under 9 minutes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8676" y="3505201"/>
            <a:ext cx="4606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b) Estimate the probability that a student completed the puzzle in 10 minutes or more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We will need to include half of the 9-11 group…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6240" y="2595154"/>
                <a:ext cx="60664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40" y="2595154"/>
                <a:ext cx="606640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618309" y="3927566"/>
            <a:ext cx="2786742" cy="81860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13955" y="4937760"/>
            <a:ext cx="2786742" cy="98842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210594" y="5003074"/>
                <a:ext cx="606641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94" y="5003074"/>
                <a:ext cx="606641" cy="584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14948" y="5730240"/>
                <a:ext cx="46397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948" y="5730240"/>
                <a:ext cx="463973" cy="57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7B215-F307-A29F-CC07-D9C50AAF5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76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 animBg="1"/>
      <p:bldP spid="65" grpId="1" animBg="1"/>
      <p:bldP spid="66" grpId="0" animBg="1"/>
      <p:bldP spid="66" grpId="1" animBg="1"/>
      <p:bldP spid="67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5B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4EA5B7-8E53-DBA6-D639-942559D5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39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27663" y="2562497"/>
            <a:ext cx="3657600" cy="2209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908663" y="2867297"/>
            <a:ext cx="1752600" cy="1600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4051663" y="2867297"/>
            <a:ext cx="1752600" cy="1600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832463" y="28672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575663" y="28672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032863" y="21814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 flipV="1">
            <a:off x="5499463" y="4086497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6566263" y="30196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 rectangle labelled S represents the Sample Space</a:t>
            </a: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 flipV="1">
            <a:off x="6490063" y="2562497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032863" y="50770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Circle B represents the Probability of event B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2680063" y="4315097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537063" y="50770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Circle A represents the Probability of event 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7B66-7F7C-2434-FAB0-D5B6B15F6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37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8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2026920"/>
            <a:ext cx="23622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3627120"/>
            <a:ext cx="2362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5227320"/>
            <a:ext cx="2362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6217920" y="20269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6217920" y="3703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6217920" y="5303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8122920" y="20269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8122920" y="3703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8122920" y="5303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>
            <a:off x="5455920" y="2788919"/>
            <a:ext cx="1476103" cy="65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579120" y="24079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Area in the middle represents the Probability of A </a:t>
            </a:r>
            <a:r>
              <a:rPr lang="en-GB" altLang="en-US" u="sng">
                <a:latin typeface="Comic Sans MS" pitchFamily="66" charset="0"/>
              </a:rPr>
              <a:t>and</a:t>
            </a:r>
            <a:r>
              <a:rPr lang="en-GB" altLang="en-US">
                <a:latin typeface="Comic Sans MS" pitchFamily="66" charset="0"/>
              </a:rPr>
              <a:t> B happening together.</a:t>
            </a:r>
          </a:p>
        </p:txBody>
      </p:sp>
      <p:graphicFrame>
        <p:nvGraphicFramePr>
          <p:cNvPr id="2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429753"/>
              </p:ext>
            </p:extLst>
          </p:nvPr>
        </p:nvGraphicFramePr>
        <p:xfrm>
          <a:off x="2407920" y="3122023"/>
          <a:ext cx="1066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09336" imgH="203112" progId="Equation.DSMT4">
                  <p:embed/>
                </p:oleObj>
              </mc:Choice>
              <mc:Fallback>
                <p:oleObj name="Equation" r:id="rId5" imgW="609336" imgH="203112" progId="Equation.DSMT4">
                  <p:embed/>
                  <p:pic>
                    <p:nvPicPr>
                      <p:cNvPr id="2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920" y="3122023"/>
                        <a:ext cx="1066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Line 44"/>
          <p:cNvSpPr>
            <a:spLocks noChangeShapeType="1"/>
          </p:cNvSpPr>
          <p:nvPr/>
        </p:nvSpPr>
        <p:spPr bwMode="auto">
          <a:xfrm flipV="1">
            <a:off x="5227320" y="4389120"/>
            <a:ext cx="10341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579120" y="37033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whole area represents the Probability of A </a:t>
            </a:r>
            <a:r>
              <a:rPr lang="en-GB" altLang="en-US" u="sng">
                <a:latin typeface="Comic Sans MS" pitchFamily="66" charset="0"/>
              </a:rPr>
              <a:t>or</a:t>
            </a:r>
            <a:r>
              <a:rPr lang="en-GB" altLang="en-US">
                <a:latin typeface="Comic Sans MS" pitchFamily="66" charset="0"/>
              </a:rPr>
              <a:t> B happening (or them together).</a:t>
            </a:r>
          </a:p>
        </p:txBody>
      </p:sp>
      <p:graphicFrame>
        <p:nvGraphicFramePr>
          <p:cNvPr id="32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892807"/>
              </p:ext>
            </p:extLst>
          </p:nvPr>
        </p:nvGraphicFramePr>
        <p:xfrm>
          <a:off x="2407920" y="4521925"/>
          <a:ext cx="1066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09336" imgH="203112" progId="Equation.DSMT4">
                  <p:embed/>
                </p:oleObj>
              </mc:Choice>
              <mc:Fallback>
                <p:oleObj name="Equation" r:id="rId7" imgW="609336" imgH="203112" progId="Equation.DSMT4">
                  <p:embed/>
                  <p:pic>
                    <p:nvPicPr>
                      <p:cNvPr id="3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920" y="4521925"/>
                        <a:ext cx="1066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Line 47"/>
          <p:cNvSpPr>
            <a:spLocks noChangeShapeType="1"/>
          </p:cNvSpPr>
          <p:nvPr/>
        </p:nvSpPr>
        <p:spPr bwMode="auto">
          <a:xfrm flipV="1">
            <a:off x="3017520" y="3426823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48"/>
          <p:cNvSpPr>
            <a:spLocks noChangeShapeType="1"/>
          </p:cNvSpPr>
          <p:nvPr/>
        </p:nvSpPr>
        <p:spPr bwMode="auto">
          <a:xfrm>
            <a:off x="3017520" y="3579223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855720" y="3426823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‘n’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‘and’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579120" y="53035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area outside of A represents the Probability of A not happening.</a:t>
            </a:r>
          </a:p>
        </p:txBody>
      </p:sp>
      <p:graphicFrame>
        <p:nvGraphicFramePr>
          <p:cNvPr id="37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342234"/>
              </p:ext>
            </p:extLst>
          </p:nvPr>
        </p:nvGraphicFramePr>
        <p:xfrm>
          <a:off x="2164080" y="6087291"/>
          <a:ext cx="1644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39392" imgH="203112" progId="Equation.DSMT4">
                  <p:embed/>
                </p:oleObj>
              </mc:Choice>
              <mc:Fallback>
                <p:oleObj name="Equation" r:id="rId9" imgW="939392" imgH="203112" progId="Equation.DSMT4">
                  <p:embed/>
                  <p:pic>
                    <p:nvPicPr>
                      <p:cNvPr id="37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4080" y="6087291"/>
                        <a:ext cx="1644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Line 52"/>
          <p:cNvSpPr>
            <a:spLocks noChangeShapeType="1"/>
          </p:cNvSpPr>
          <p:nvPr/>
        </p:nvSpPr>
        <p:spPr bwMode="auto">
          <a:xfrm>
            <a:off x="4922520" y="5760719"/>
            <a:ext cx="1164771" cy="3918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8427720" y="1798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8427720" y="3398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8427720" y="49987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V="1">
            <a:off x="3013166" y="4920343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3013166" y="5072743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3851366" y="4920343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‘u’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‘or’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D2AF6-5BCA-00C2-23DD-626C04DE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more help visit our website https://www.exampaperspractice.co.uk/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31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30" grpId="0" animBg="1"/>
      <p:bldP spid="31" grpId="0"/>
      <p:bldP spid="33" grpId="0" animBg="1"/>
      <p:bldP spid="34" grpId="0" animBg="1"/>
      <p:bldP spid="35" grpId="0"/>
      <p:bldP spid="36" grpId="0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08ebd0-2d46-481e-8ec6-29c3c2f69f27">H7M4A2V4A7UU-929639613-2851</_dlc_DocId>
    <_dlc_DocIdUrl xmlns="4a08ebd0-2d46-481e-8ec6-29c3c2f69f27">
      <Url>https://yavnehcollege.sharepoint.com/sites/Students/_layouts/15/DocIdRedir.aspx?ID=H7M4A2V4A7UU-929639613-2851</Url>
      <Description>H7M4A2V4A7UU-929639613-2851</Description>
    </_dlc_DocIdUrl>
    <lcf76f155ced4ddcb4097134ff3c332f xmlns="1bfa02ec-0afc-49fa-8bb5-730f9d12e469">
      <Terms xmlns="http://schemas.microsoft.com/office/infopath/2007/PartnerControls"/>
    </lcf76f155ced4ddcb4097134ff3c332f>
    <TaxCatchAll xmlns="4a08ebd0-2d46-481e-8ec6-29c3c2f69f2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414341F32BA49B310F0A9F2C712CF" ma:contentTypeVersion="16" ma:contentTypeDescription="Create a new document." ma:contentTypeScope="" ma:versionID="afe9c10655b36b531a544ad4d6f2807a">
  <xsd:schema xmlns:xsd="http://www.w3.org/2001/XMLSchema" xmlns:xs="http://www.w3.org/2001/XMLSchema" xmlns:p="http://schemas.microsoft.com/office/2006/metadata/properties" xmlns:ns2="4a08ebd0-2d46-481e-8ec6-29c3c2f69f27" xmlns:ns3="1bfa02ec-0afc-49fa-8bb5-730f9d12e469" targetNamespace="http://schemas.microsoft.com/office/2006/metadata/properties" ma:root="true" ma:fieldsID="e40457bbafbddda60075a7ac346d50a2" ns2:_="" ns3:_="">
    <xsd:import namespace="4a08ebd0-2d46-481e-8ec6-29c3c2f69f27"/>
    <xsd:import namespace="1bfa02ec-0afc-49fa-8bb5-730f9d12e46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08ebd0-2d46-481e-8ec6-29c3c2f69f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73ab49d-0190-4b8d-bf1a-c838ce73efbe}" ma:internalName="TaxCatchAll" ma:showField="CatchAllData" ma:web="4a08ebd0-2d46-481e-8ec6-29c3c2f69f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a02ec-0afc-49fa-8bb5-730f9d12e4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99DC34-4487-4280-B295-6AE0FEFCFA2C}">
  <ds:schemaRefs>
    <ds:schemaRef ds:uri="http://schemas.microsoft.com/office/2006/metadata/properties"/>
    <ds:schemaRef ds:uri="http://schemas.microsoft.com/office/infopath/2007/PartnerControls"/>
    <ds:schemaRef ds:uri="4a08ebd0-2d46-481e-8ec6-29c3c2f69f27"/>
    <ds:schemaRef ds:uri="1bfa02ec-0afc-49fa-8bb5-730f9d12e469"/>
  </ds:schemaRefs>
</ds:datastoreItem>
</file>

<file path=customXml/itemProps2.xml><?xml version="1.0" encoding="utf-8"?>
<ds:datastoreItem xmlns:ds="http://schemas.openxmlformats.org/officeDocument/2006/customXml" ds:itemID="{533D95B8-68A9-41F2-9047-ABE1C442E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08ebd0-2d46-481e-8ec6-29c3c2f69f27"/>
    <ds:schemaRef ds:uri="1bfa02ec-0afc-49fa-8bb5-730f9d12e4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E30DF2-0265-4021-9A20-80D3B3313A0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858E9C3-48D2-435C-957E-E3EA3F4DCC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2681</Words>
  <Application>Microsoft Office PowerPoint</Application>
  <PresentationFormat>On-screen Show (4:3)</PresentationFormat>
  <Paragraphs>486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Comic Sans MS</vt:lpstr>
      <vt:lpstr>Kristen ITC</vt:lpstr>
      <vt:lpstr>Wingdings</vt:lpstr>
      <vt:lpstr>Office テーマ</vt:lpstr>
      <vt:lpstr>Equation</vt:lpstr>
      <vt:lpstr>PowerPoint Presentation</vt:lpstr>
      <vt:lpstr>Prior Knowledge Check</vt:lpstr>
      <vt:lpstr>PowerPoint Presentation</vt:lpstr>
      <vt:lpstr>Probability</vt:lpstr>
      <vt:lpstr>Probability</vt:lpstr>
      <vt:lpstr>Probability</vt:lpstr>
      <vt:lpstr>PowerPoint Presentation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PowerPoint Presentation</vt:lpstr>
      <vt:lpstr>Probability</vt:lpstr>
      <vt:lpstr>Probability</vt:lpstr>
      <vt:lpstr>Probability</vt:lpstr>
      <vt:lpstr>Probability</vt:lpstr>
      <vt:lpstr>Probability</vt:lpstr>
      <vt:lpstr>Probability</vt:lpstr>
      <vt:lpstr>PowerPoint Presentation</vt:lpstr>
      <vt:lpstr>Probability</vt:lpstr>
      <vt:lpstr>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Most Murshida Khatun</cp:lastModifiedBy>
  <cp:revision>53</cp:revision>
  <dcterms:created xsi:type="dcterms:W3CDTF">2017-08-14T15:35:38Z</dcterms:created>
  <dcterms:modified xsi:type="dcterms:W3CDTF">2024-09-27T11:00:25Z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0x010100652414341F32BA49B310F0A9F2C712CF</vt:lpwstr>
  </property>
  <property fmtid="{D5CDD505-2E9C-101B-9397-08002B2CF9AE}" pid="3" name="_dlc_DocIdItemGuid">
    <vt:lpwstr>5f6f03cd-2f7a-4061-940d-0be8919a1c4e</vt:lpwstr>
  </property>
  <property fmtid="{D5CDD505-2E9C-101B-9397-08002B2CF9AE}" pid="4" name="MediaServiceImageTags">
    <vt:lpwstr/>
  </property>
</Properties>
</file>