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1"/>
  </p:notesMasterIdLst>
  <p:sldIdLst>
    <p:sldId id="258" r:id="rId3"/>
    <p:sldId id="257" r:id="rId4"/>
    <p:sldId id="259" r:id="rId5"/>
    <p:sldId id="260" r:id="rId6"/>
    <p:sldId id="261" r:id="rId7"/>
    <p:sldId id="262" r:id="rId8"/>
    <p:sldId id="263" r:id="rId9"/>
    <p:sldId id="264" r:id="rId10"/>
    <p:sldId id="265" r:id="rId11"/>
    <p:sldId id="266" r:id="rId12"/>
    <p:sldId id="267" r:id="rId13"/>
    <p:sldId id="285" r:id="rId14"/>
    <p:sldId id="286" r:id="rId15"/>
    <p:sldId id="287" r:id="rId16"/>
    <p:sldId id="288" r:id="rId17"/>
    <p:sldId id="289" r:id="rId18"/>
    <p:sldId id="290" r:id="rId19"/>
    <p:sldId id="291"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ADE3DF-2B53-4D3A-BD42-A90E17BFE423}" v="6" dt="2025-02-19T14:35:01.5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92" d="100"/>
          <a:sy n="92" d="100"/>
        </p:scale>
        <p:origin x="4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6/11/relationships/changesInfo" Target="changesInfos/changesInfo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Wassell" userId="609912a88ec840f0" providerId="LiveId" clId="{1DADE3DF-2B53-4D3A-BD42-A90E17BFE423}"/>
    <pc:docChg chg="undo custSel delSld modSld delMainMaster">
      <pc:chgData name="Paul Wassell" userId="609912a88ec840f0" providerId="LiveId" clId="{1DADE3DF-2B53-4D3A-BD42-A90E17BFE423}" dt="2025-02-19T14:35:34.615" v="3157" actId="20577"/>
      <pc:docMkLst>
        <pc:docMk/>
      </pc:docMkLst>
      <pc:sldChg chg="modSp mod">
        <pc:chgData name="Paul Wassell" userId="609912a88ec840f0" providerId="LiveId" clId="{1DADE3DF-2B53-4D3A-BD42-A90E17BFE423}" dt="2025-02-19T14:12:44.103" v="9" actId="20577"/>
        <pc:sldMkLst>
          <pc:docMk/>
          <pc:sldMk cId="2776322149" sldId="257"/>
        </pc:sldMkLst>
        <pc:spChg chg="mod">
          <ac:chgData name="Paul Wassell" userId="609912a88ec840f0" providerId="LiveId" clId="{1DADE3DF-2B53-4D3A-BD42-A90E17BFE423}" dt="2025-02-19T14:12:44.103" v="9" actId="20577"/>
          <ac:spMkLst>
            <pc:docMk/>
            <pc:sldMk cId="2776322149" sldId="257"/>
            <ac:spMk id="3" creationId="{BC3B62FD-A13B-E11A-FB5D-55E6AE520EE1}"/>
          </ac:spMkLst>
        </pc:spChg>
      </pc:sldChg>
      <pc:sldChg chg="modSp mod">
        <pc:chgData name="Paul Wassell" userId="609912a88ec840f0" providerId="LiveId" clId="{1DADE3DF-2B53-4D3A-BD42-A90E17BFE423}" dt="2025-02-19T14:35:34.615" v="3157" actId="20577"/>
        <pc:sldMkLst>
          <pc:docMk/>
          <pc:sldMk cId="2487724992" sldId="258"/>
        </pc:sldMkLst>
        <pc:spChg chg="mod">
          <ac:chgData name="Paul Wassell" userId="609912a88ec840f0" providerId="LiveId" clId="{1DADE3DF-2B53-4D3A-BD42-A90E17BFE423}" dt="2025-02-19T14:11:30.058" v="3" actId="20577"/>
          <ac:spMkLst>
            <pc:docMk/>
            <pc:sldMk cId="2487724992" sldId="258"/>
            <ac:spMk id="2" creationId="{A9701546-D8A0-4757-8C57-41CCFC566484}"/>
          </ac:spMkLst>
        </pc:spChg>
        <pc:spChg chg="mod">
          <ac:chgData name="Paul Wassell" userId="609912a88ec840f0" providerId="LiveId" clId="{1DADE3DF-2B53-4D3A-BD42-A90E17BFE423}" dt="2025-02-19T14:20:54.006" v="1441" actId="20577"/>
          <ac:spMkLst>
            <pc:docMk/>
            <pc:sldMk cId="2487724992" sldId="258"/>
            <ac:spMk id="3" creationId="{7E2767E5-9B44-993C-AE76-C223311059CC}"/>
          </ac:spMkLst>
        </pc:spChg>
        <pc:spChg chg="mod">
          <ac:chgData name="Paul Wassell" userId="609912a88ec840f0" providerId="LiveId" clId="{1DADE3DF-2B53-4D3A-BD42-A90E17BFE423}" dt="2025-02-19T14:35:34.615" v="3157" actId="20577"/>
          <ac:spMkLst>
            <pc:docMk/>
            <pc:sldMk cId="2487724992" sldId="258"/>
            <ac:spMk id="5" creationId="{2939B28E-04C1-43C7-D393-35D31F73D17B}"/>
          </ac:spMkLst>
        </pc:spChg>
      </pc:sldChg>
      <pc:sldChg chg="modSp mod">
        <pc:chgData name="Paul Wassell" userId="609912a88ec840f0" providerId="LiveId" clId="{1DADE3DF-2B53-4D3A-BD42-A90E17BFE423}" dt="2025-02-19T14:13:27.569" v="11" actId="20577"/>
        <pc:sldMkLst>
          <pc:docMk/>
          <pc:sldMk cId="309891998" sldId="259"/>
        </pc:sldMkLst>
        <pc:spChg chg="mod">
          <ac:chgData name="Paul Wassell" userId="609912a88ec840f0" providerId="LiveId" clId="{1DADE3DF-2B53-4D3A-BD42-A90E17BFE423}" dt="2025-02-19T14:13:27.569" v="11" actId="20577"/>
          <ac:spMkLst>
            <pc:docMk/>
            <pc:sldMk cId="309891998" sldId="259"/>
            <ac:spMk id="6" creationId="{3210C93A-33CA-64CD-9E61-F293D03B65FE}"/>
          </ac:spMkLst>
        </pc:spChg>
      </pc:sldChg>
      <pc:sldChg chg="modSp mod">
        <pc:chgData name="Paul Wassell" userId="609912a88ec840f0" providerId="LiveId" clId="{1DADE3DF-2B53-4D3A-BD42-A90E17BFE423}" dt="2025-02-19T14:21:08.730" v="1445" actId="13926"/>
        <pc:sldMkLst>
          <pc:docMk/>
          <pc:sldMk cId="3748667243" sldId="260"/>
        </pc:sldMkLst>
        <pc:spChg chg="mod">
          <ac:chgData name="Paul Wassell" userId="609912a88ec840f0" providerId="LiveId" clId="{1DADE3DF-2B53-4D3A-BD42-A90E17BFE423}" dt="2025-02-19T14:21:08.730" v="1445" actId="13926"/>
          <ac:spMkLst>
            <pc:docMk/>
            <pc:sldMk cId="3748667243" sldId="260"/>
            <ac:spMk id="4" creationId="{597C06B4-8D64-4873-9F4D-12FEC703E7FF}"/>
          </ac:spMkLst>
        </pc:spChg>
      </pc:sldChg>
      <pc:sldChg chg="modSp mod">
        <pc:chgData name="Paul Wassell" userId="609912a88ec840f0" providerId="LiveId" clId="{1DADE3DF-2B53-4D3A-BD42-A90E17BFE423}" dt="2025-02-19T14:19:36.098" v="1205" actId="13926"/>
        <pc:sldMkLst>
          <pc:docMk/>
          <pc:sldMk cId="875827935" sldId="261"/>
        </pc:sldMkLst>
        <pc:spChg chg="mod">
          <ac:chgData name="Paul Wassell" userId="609912a88ec840f0" providerId="LiveId" clId="{1DADE3DF-2B53-4D3A-BD42-A90E17BFE423}" dt="2025-02-19T14:19:31.525" v="1204" actId="13926"/>
          <ac:spMkLst>
            <pc:docMk/>
            <pc:sldMk cId="875827935" sldId="261"/>
            <ac:spMk id="5" creationId="{C23F2B7A-AE38-1CAE-194D-307BEFC224E8}"/>
          </ac:spMkLst>
        </pc:spChg>
        <pc:spChg chg="mod">
          <ac:chgData name="Paul Wassell" userId="609912a88ec840f0" providerId="LiveId" clId="{1DADE3DF-2B53-4D3A-BD42-A90E17BFE423}" dt="2025-02-19T14:19:36.098" v="1205" actId="13926"/>
          <ac:spMkLst>
            <pc:docMk/>
            <pc:sldMk cId="875827935" sldId="261"/>
            <ac:spMk id="6" creationId="{DEECD36B-30C2-7EAF-7E04-E64FB48FFC09}"/>
          </ac:spMkLst>
        </pc:spChg>
      </pc:sldChg>
      <pc:sldChg chg="modSp mod">
        <pc:chgData name="Paul Wassell" userId="609912a88ec840f0" providerId="LiveId" clId="{1DADE3DF-2B53-4D3A-BD42-A90E17BFE423}" dt="2025-02-19T14:20:09.797" v="1355" actId="313"/>
        <pc:sldMkLst>
          <pc:docMk/>
          <pc:sldMk cId="3784346451" sldId="262"/>
        </pc:sldMkLst>
        <pc:spChg chg="mod">
          <ac:chgData name="Paul Wassell" userId="609912a88ec840f0" providerId="LiveId" clId="{1DADE3DF-2B53-4D3A-BD42-A90E17BFE423}" dt="2025-02-19T14:19:53.574" v="1272" actId="313"/>
          <ac:spMkLst>
            <pc:docMk/>
            <pc:sldMk cId="3784346451" sldId="262"/>
            <ac:spMk id="5" creationId="{A44F67EF-C3D3-3E90-781F-84948723227C}"/>
          </ac:spMkLst>
        </pc:spChg>
        <pc:spChg chg="mod">
          <ac:chgData name="Paul Wassell" userId="609912a88ec840f0" providerId="LiveId" clId="{1DADE3DF-2B53-4D3A-BD42-A90E17BFE423}" dt="2025-02-19T14:19:49.661" v="1267" actId="20577"/>
          <ac:spMkLst>
            <pc:docMk/>
            <pc:sldMk cId="3784346451" sldId="262"/>
            <ac:spMk id="6" creationId="{A25C6B88-5ECD-60F5-9BF4-2E7549B65558}"/>
          </ac:spMkLst>
        </pc:spChg>
        <pc:spChg chg="mod">
          <ac:chgData name="Paul Wassell" userId="609912a88ec840f0" providerId="LiveId" clId="{1DADE3DF-2B53-4D3A-BD42-A90E17BFE423}" dt="2025-02-19T14:20:09.797" v="1355" actId="313"/>
          <ac:spMkLst>
            <pc:docMk/>
            <pc:sldMk cId="3784346451" sldId="262"/>
            <ac:spMk id="7" creationId="{600D7098-DF2B-D8EE-5B7E-583D5ED4F33C}"/>
          </ac:spMkLst>
        </pc:spChg>
      </pc:sldChg>
      <pc:sldChg chg="modSp mod">
        <pc:chgData name="Paul Wassell" userId="609912a88ec840f0" providerId="LiveId" clId="{1DADE3DF-2B53-4D3A-BD42-A90E17BFE423}" dt="2025-02-19T14:21:25.735" v="1456" actId="20577"/>
        <pc:sldMkLst>
          <pc:docMk/>
          <pc:sldMk cId="3245179925" sldId="263"/>
        </pc:sldMkLst>
        <pc:spChg chg="mod">
          <ac:chgData name="Paul Wassell" userId="609912a88ec840f0" providerId="LiveId" clId="{1DADE3DF-2B53-4D3A-BD42-A90E17BFE423}" dt="2025-02-19T14:21:15.815" v="1449" actId="404"/>
          <ac:spMkLst>
            <pc:docMk/>
            <pc:sldMk cId="3245179925" sldId="263"/>
            <ac:spMk id="5" creationId="{E9D36718-3B91-44CE-C4E7-43610459BF3E}"/>
          </ac:spMkLst>
        </pc:spChg>
        <pc:spChg chg="mod">
          <ac:chgData name="Paul Wassell" userId="609912a88ec840f0" providerId="LiveId" clId="{1DADE3DF-2B53-4D3A-BD42-A90E17BFE423}" dt="2025-02-19T14:21:24.394" v="1454" actId="313"/>
          <ac:spMkLst>
            <pc:docMk/>
            <pc:sldMk cId="3245179925" sldId="263"/>
            <ac:spMk id="11" creationId="{4A16666E-E78C-D8AE-F79D-2E793F90CC01}"/>
          </ac:spMkLst>
        </pc:spChg>
        <pc:spChg chg="mod">
          <ac:chgData name="Paul Wassell" userId="609912a88ec840f0" providerId="LiveId" clId="{1DADE3DF-2B53-4D3A-BD42-A90E17BFE423}" dt="2025-02-19T14:21:25.735" v="1456" actId="20577"/>
          <ac:spMkLst>
            <pc:docMk/>
            <pc:sldMk cId="3245179925" sldId="263"/>
            <ac:spMk id="12" creationId="{8D536A9C-2B4A-0805-B3C4-69FB304B1108}"/>
          </ac:spMkLst>
        </pc:spChg>
      </pc:sldChg>
      <pc:sldChg chg="modSp mod">
        <pc:chgData name="Paul Wassell" userId="609912a88ec840f0" providerId="LiveId" clId="{1DADE3DF-2B53-4D3A-BD42-A90E17BFE423}" dt="2025-02-19T14:25:45.189" v="2294" actId="27636"/>
        <pc:sldMkLst>
          <pc:docMk/>
          <pc:sldMk cId="3076209830" sldId="264"/>
        </pc:sldMkLst>
        <pc:spChg chg="mod">
          <ac:chgData name="Paul Wassell" userId="609912a88ec840f0" providerId="LiveId" clId="{1DADE3DF-2B53-4D3A-BD42-A90E17BFE423}" dt="2025-02-19T14:25:45.189" v="2294" actId="27636"/>
          <ac:spMkLst>
            <pc:docMk/>
            <pc:sldMk cId="3076209830" sldId="264"/>
            <ac:spMk id="3" creationId="{0A47CA96-8F04-6529-E971-8B7B19D9E769}"/>
          </ac:spMkLst>
        </pc:spChg>
        <pc:spChg chg="mod">
          <ac:chgData name="Paul Wassell" userId="609912a88ec840f0" providerId="LiveId" clId="{1DADE3DF-2B53-4D3A-BD42-A90E17BFE423}" dt="2025-02-19T14:25:11.937" v="2287" actId="20577"/>
          <ac:spMkLst>
            <pc:docMk/>
            <pc:sldMk cId="3076209830" sldId="264"/>
            <ac:spMk id="4" creationId="{56860DE6-62C1-AF6D-248D-B415220469F1}"/>
          </ac:spMkLst>
        </pc:spChg>
      </pc:sldChg>
      <pc:sldChg chg="modSp mod">
        <pc:chgData name="Paul Wassell" userId="609912a88ec840f0" providerId="LiveId" clId="{1DADE3DF-2B53-4D3A-BD42-A90E17BFE423}" dt="2025-02-19T14:26:59.960" v="2341" actId="13926"/>
        <pc:sldMkLst>
          <pc:docMk/>
          <pc:sldMk cId="1880613192" sldId="265"/>
        </pc:sldMkLst>
        <pc:spChg chg="mod">
          <ac:chgData name="Paul Wassell" userId="609912a88ec840f0" providerId="LiveId" clId="{1DADE3DF-2B53-4D3A-BD42-A90E17BFE423}" dt="2025-02-19T14:26:59.960" v="2341" actId="13926"/>
          <ac:spMkLst>
            <pc:docMk/>
            <pc:sldMk cId="1880613192" sldId="265"/>
            <ac:spMk id="4" creationId="{2482BFEF-4437-3869-696F-D417E0EBFEA8}"/>
          </ac:spMkLst>
        </pc:spChg>
        <pc:spChg chg="mod">
          <ac:chgData name="Paul Wassell" userId="609912a88ec840f0" providerId="LiveId" clId="{1DADE3DF-2B53-4D3A-BD42-A90E17BFE423}" dt="2025-02-19T14:26:30.499" v="2337" actId="20577"/>
          <ac:spMkLst>
            <pc:docMk/>
            <pc:sldMk cId="1880613192" sldId="265"/>
            <ac:spMk id="5" creationId="{00AF1459-566F-A795-A14A-AA2590108562}"/>
          </ac:spMkLst>
        </pc:spChg>
      </pc:sldChg>
      <pc:sldChg chg="modSp mod">
        <pc:chgData name="Paul Wassell" userId="609912a88ec840f0" providerId="LiveId" clId="{1DADE3DF-2B53-4D3A-BD42-A90E17BFE423}" dt="2025-02-19T14:27:26.987" v="2345" actId="20577"/>
        <pc:sldMkLst>
          <pc:docMk/>
          <pc:sldMk cId="386137016" sldId="267"/>
        </pc:sldMkLst>
        <pc:spChg chg="mod">
          <ac:chgData name="Paul Wassell" userId="609912a88ec840f0" providerId="LiveId" clId="{1DADE3DF-2B53-4D3A-BD42-A90E17BFE423}" dt="2025-02-19T14:27:24.984" v="2343" actId="20577"/>
          <ac:spMkLst>
            <pc:docMk/>
            <pc:sldMk cId="386137016" sldId="267"/>
            <ac:spMk id="2" creationId="{894525C5-91CD-65C5-1205-F5A050D26C26}"/>
          </ac:spMkLst>
        </pc:spChg>
        <pc:graphicFrameChg chg="modGraphic">
          <ac:chgData name="Paul Wassell" userId="609912a88ec840f0" providerId="LiveId" clId="{1DADE3DF-2B53-4D3A-BD42-A90E17BFE423}" dt="2025-02-19T14:27:26.987" v="2345" actId="20577"/>
          <ac:graphicFrameMkLst>
            <pc:docMk/>
            <pc:sldMk cId="386137016" sldId="267"/>
            <ac:graphicFrameMk id="4" creationId="{11D3C578-0ADD-7BD9-3D67-F69450EF903B}"/>
          </ac:graphicFrameMkLst>
        </pc:graphicFrameChg>
      </pc:sldChg>
      <pc:sldChg chg="modSp mod">
        <pc:chgData name="Paul Wassell" userId="609912a88ec840f0" providerId="LiveId" clId="{1DADE3DF-2B53-4D3A-BD42-A90E17BFE423}" dt="2025-02-19T14:27:33.818" v="2351" actId="20577"/>
        <pc:sldMkLst>
          <pc:docMk/>
          <pc:sldMk cId="485748622" sldId="285"/>
        </pc:sldMkLst>
        <pc:graphicFrameChg chg="modGraphic">
          <ac:chgData name="Paul Wassell" userId="609912a88ec840f0" providerId="LiveId" clId="{1DADE3DF-2B53-4D3A-BD42-A90E17BFE423}" dt="2025-02-19T14:27:33.818" v="2351" actId="20577"/>
          <ac:graphicFrameMkLst>
            <pc:docMk/>
            <pc:sldMk cId="485748622" sldId="285"/>
            <ac:graphicFrameMk id="10" creationId="{F5728E7C-713E-8492-0826-A2727BD1BF59}"/>
          </ac:graphicFrameMkLst>
        </pc:graphicFrameChg>
      </pc:sldChg>
      <pc:sldChg chg="modSp mod">
        <pc:chgData name="Paul Wassell" userId="609912a88ec840f0" providerId="LiveId" clId="{1DADE3DF-2B53-4D3A-BD42-A90E17BFE423}" dt="2025-02-19T14:27:38.568" v="2353" actId="20577"/>
        <pc:sldMkLst>
          <pc:docMk/>
          <pc:sldMk cId="624369164" sldId="286"/>
        </pc:sldMkLst>
        <pc:graphicFrameChg chg="modGraphic">
          <ac:chgData name="Paul Wassell" userId="609912a88ec840f0" providerId="LiveId" clId="{1DADE3DF-2B53-4D3A-BD42-A90E17BFE423}" dt="2025-02-19T14:27:38.568" v="2353" actId="20577"/>
          <ac:graphicFrameMkLst>
            <pc:docMk/>
            <pc:sldMk cId="624369164" sldId="286"/>
            <ac:graphicFrameMk id="4" creationId="{5BF7B062-CE33-9D4E-F80D-E46B8521F4B9}"/>
          </ac:graphicFrameMkLst>
        </pc:graphicFrameChg>
      </pc:sldChg>
      <pc:sldChg chg="modSp mod">
        <pc:chgData name="Paul Wassell" userId="609912a88ec840f0" providerId="LiveId" clId="{1DADE3DF-2B53-4D3A-BD42-A90E17BFE423}" dt="2025-02-19T14:33:33.796" v="3147" actId="27636"/>
        <pc:sldMkLst>
          <pc:docMk/>
          <pc:sldMk cId="2876958895" sldId="287"/>
        </pc:sldMkLst>
        <pc:spChg chg="mod">
          <ac:chgData name="Paul Wassell" userId="609912a88ec840f0" providerId="LiveId" clId="{1DADE3DF-2B53-4D3A-BD42-A90E17BFE423}" dt="2025-02-19T14:33:33.796" v="3147" actId="27636"/>
          <ac:spMkLst>
            <pc:docMk/>
            <pc:sldMk cId="2876958895" sldId="287"/>
            <ac:spMk id="3" creationId="{462B161B-53CF-0D47-236A-E7AB5B418DD7}"/>
          </ac:spMkLst>
        </pc:spChg>
      </pc:sldChg>
      <pc:sldChg chg="del">
        <pc:chgData name="Paul Wassell" userId="609912a88ec840f0" providerId="LiveId" clId="{1DADE3DF-2B53-4D3A-BD42-A90E17BFE423}" dt="2025-02-19T14:27:54.220" v="2354" actId="47"/>
        <pc:sldMkLst>
          <pc:docMk/>
          <pc:sldMk cId="3399764008" sldId="288"/>
        </pc:sldMkLst>
      </pc:sldChg>
      <pc:sldChg chg="del">
        <pc:chgData name="Paul Wassell" userId="609912a88ec840f0" providerId="LiveId" clId="{1DADE3DF-2B53-4D3A-BD42-A90E17BFE423}" dt="2025-02-19T14:27:54.220" v="2354" actId="47"/>
        <pc:sldMkLst>
          <pc:docMk/>
          <pc:sldMk cId="2008414333" sldId="289"/>
        </pc:sldMkLst>
      </pc:sldChg>
      <pc:sldChg chg="del">
        <pc:chgData name="Paul Wassell" userId="609912a88ec840f0" providerId="LiveId" clId="{1DADE3DF-2B53-4D3A-BD42-A90E17BFE423}" dt="2025-02-19T14:28:57.752" v="2355" actId="47"/>
        <pc:sldMkLst>
          <pc:docMk/>
          <pc:sldMk cId="1619054315" sldId="290"/>
        </pc:sldMkLst>
      </pc:sldChg>
      <pc:sldChg chg="addSp delSp modSp mod">
        <pc:chgData name="Paul Wassell" userId="609912a88ec840f0" providerId="LiveId" clId="{1DADE3DF-2B53-4D3A-BD42-A90E17BFE423}" dt="2025-02-19T14:32:42.689" v="3085" actId="14100"/>
        <pc:sldMkLst>
          <pc:docMk/>
          <pc:sldMk cId="2898430701" sldId="290"/>
        </pc:sldMkLst>
        <pc:spChg chg="mod">
          <ac:chgData name="Paul Wassell" userId="609912a88ec840f0" providerId="LiveId" clId="{1DADE3DF-2B53-4D3A-BD42-A90E17BFE423}" dt="2025-02-19T14:29:08.777" v="2357" actId="20577"/>
          <ac:spMkLst>
            <pc:docMk/>
            <pc:sldMk cId="2898430701" sldId="290"/>
            <ac:spMk id="2" creationId="{EA7C4D2C-4D68-B617-7757-6342B882CBF8}"/>
          </ac:spMkLst>
        </pc:spChg>
        <pc:spChg chg="mod">
          <ac:chgData name="Paul Wassell" userId="609912a88ec840f0" providerId="LiveId" clId="{1DADE3DF-2B53-4D3A-BD42-A90E17BFE423}" dt="2025-02-19T14:32:24.295" v="3080" actId="114"/>
          <ac:spMkLst>
            <pc:docMk/>
            <pc:sldMk cId="2898430701" sldId="290"/>
            <ac:spMk id="3" creationId="{C56DDB88-520A-218A-38D6-13A2376B85C5}"/>
          </ac:spMkLst>
        </pc:spChg>
        <pc:picChg chg="del">
          <ac:chgData name="Paul Wassell" userId="609912a88ec840f0" providerId="LiveId" clId="{1DADE3DF-2B53-4D3A-BD42-A90E17BFE423}" dt="2025-02-19T14:32:28.690" v="3081" actId="478"/>
          <ac:picMkLst>
            <pc:docMk/>
            <pc:sldMk cId="2898430701" sldId="290"/>
            <ac:picMk id="4" creationId="{AA3ACA06-7600-B52D-EB63-812AB113A94E}"/>
          </ac:picMkLst>
        </pc:picChg>
        <pc:picChg chg="add mod">
          <ac:chgData name="Paul Wassell" userId="609912a88ec840f0" providerId="LiveId" clId="{1DADE3DF-2B53-4D3A-BD42-A90E17BFE423}" dt="2025-02-19T14:32:42.689" v="3085" actId="14100"/>
          <ac:picMkLst>
            <pc:docMk/>
            <pc:sldMk cId="2898430701" sldId="290"/>
            <ac:picMk id="5" creationId="{E3456B54-C265-6693-5EF1-30865CDE5EAA}"/>
          </ac:picMkLst>
        </pc:picChg>
      </pc:sldChg>
      <pc:sldChg chg="modSp mod">
        <pc:chgData name="Paul Wassell" userId="609912a88ec840f0" providerId="LiveId" clId="{1DADE3DF-2B53-4D3A-BD42-A90E17BFE423}" dt="2025-02-19T14:35:18.536" v="3153" actId="20577"/>
        <pc:sldMkLst>
          <pc:docMk/>
          <pc:sldMk cId="1960925354" sldId="291"/>
        </pc:sldMkLst>
        <pc:spChg chg="mod">
          <ac:chgData name="Paul Wassell" userId="609912a88ec840f0" providerId="LiveId" clId="{1DADE3DF-2B53-4D3A-BD42-A90E17BFE423}" dt="2025-02-19T14:35:18.536" v="3153" actId="20577"/>
          <ac:spMkLst>
            <pc:docMk/>
            <pc:sldMk cId="1960925354" sldId="291"/>
            <ac:spMk id="3" creationId="{00000000-0000-0000-0000-000000000000}"/>
          </ac:spMkLst>
        </pc:spChg>
        <pc:spChg chg="mod">
          <ac:chgData name="Paul Wassell" userId="609912a88ec840f0" providerId="LiveId" clId="{1DADE3DF-2B53-4D3A-BD42-A90E17BFE423}" dt="2025-02-19T14:35:11.828" v="3149" actId="27636"/>
          <ac:spMkLst>
            <pc:docMk/>
            <pc:sldMk cId="1960925354" sldId="291"/>
            <ac:spMk id="4" creationId="{00000000-0000-0000-0000-000000000000}"/>
          </ac:spMkLst>
        </pc:spChg>
      </pc:sldChg>
      <pc:sldMasterChg chg="del delSldLayout">
        <pc:chgData name="Paul Wassell" userId="609912a88ec840f0" providerId="LiveId" clId="{1DADE3DF-2B53-4D3A-BD42-A90E17BFE423}" dt="2025-02-19T14:28:57.752" v="2355" actId="47"/>
        <pc:sldMasterMkLst>
          <pc:docMk/>
          <pc:sldMasterMk cId="2843698783" sldId="2147483672"/>
        </pc:sldMasterMkLst>
        <pc:sldLayoutChg chg="del">
          <pc:chgData name="Paul Wassell" userId="609912a88ec840f0" providerId="LiveId" clId="{1DADE3DF-2B53-4D3A-BD42-A90E17BFE423}" dt="2025-02-19T14:28:57.752" v="2355" actId="47"/>
          <pc:sldLayoutMkLst>
            <pc:docMk/>
            <pc:sldMasterMk cId="2843698783" sldId="2147483672"/>
            <pc:sldLayoutMk cId="691158141" sldId="2147483673"/>
          </pc:sldLayoutMkLst>
        </pc:sldLayoutChg>
        <pc:sldLayoutChg chg="del">
          <pc:chgData name="Paul Wassell" userId="609912a88ec840f0" providerId="LiveId" clId="{1DADE3DF-2B53-4D3A-BD42-A90E17BFE423}" dt="2025-02-19T14:28:57.752" v="2355" actId="47"/>
          <pc:sldLayoutMkLst>
            <pc:docMk/>
            <pc:sldMasterMk cId="2843698783" sldId="2147483672"/>
            <pc:sldLayoutMk cId="4250944059" sldId="2147483674"/>
          </pc:sldLayoutMkLst>
        </pc:sldLayoutChg>
        <pc:sldLayoutChg chg="del">
          <pc:chgData name="Paul Wassell" userId="609912a88ec840f0" providerId="LiveId" clId="{1DADE3DF-2B53-4D3A-BD42-A90E17BFE423}" dt="2025-02-19T14:28:57.752" v="2355" actId="47"/>
          <pc:sldLayoutMkLst>
            <pc:docMk/>
            <pc:sldMasterMk cId="2843698783" sldId="2147483672"/>
            <pc:sldLayoutMk cId="748983922" sldId="2147483675"/>
          </pc:sldLayoutMkLst>
        </pc:sldLayoutChg>
        <pc:sldLayoutChg chg="del">
          <pc:chgData name="Paul Wassell" userId="609912a88ec840f0" providerId="LiveId" clId="{1DADE3DF-2B53-4D3A-BD42-A90E17BFE423}" dt="2025-02-19T14:28:57.752" v="2355" actId="47"/>
          <pc:sldLayoutMkLst>
            <pc:docMk/>
            <pc:sldMasterMk cId="2843698783" sldId="2147483672"/>
            <pc:sldLayoutMk cId="2832282334" sldId="2147483676"/>
          </pc:sldLayoutMkLst>
        </pc:sldLayoutChg>
        <pc:sldLayoutChg chg="del">
          <pc:chgData name="Paul Wassell" userId="609912a88ec840f0" providerId="LiveId" clId="{1DADE3DF-2B53-4D3A-BD42-A90E17BFE423}" dt="2025-02-19T14:28:57.752" v="2355" actId="47"/>
          <pc:sldLayoutMkLst>
            <pc:docMk/>
            <pc:sldMasterMk cId="2843698783" sldId="2147483672"/>
            <pc:sldLayoutMk cId="1503623742" sldId="2147483677"/>
          </pc:sldLayoutMkLst>
        </pc:sldLayoutChg>
        <pc:sldLayoutChg chg="del">
          <pc:chgData name="Paul Wassell" userId="609912a88ec840f0" providerId="LiveId" clId="{1DADE3DF-2B53-4D3A-BD42-A90E17BFE423}" dt="2025-02-19T14:28:57.752" v="2355" actId="47"/>
          <pc:sldLayoutMkLst>
            <pc:docMk/>
            <pc:sldMasterMk cId="2843698783" sldId="2147483672"/>
            <pc:sldLayoutMk cId="1264846082" sldId="2147483678"/>
          </pc:sldLayoutMkLst>
        </pc:sldLayoutChg>
        <pc:sldLayoutChg chg="del">
          <pc:chgData name="Paul Wassell" userId="609912a88ec840f0" providerId="LiveId" clId="{1DADE3DF-2B53-4D3A-BD42-A90E17BFE423}" dt="2025-02-19T14:28:57.752" v="2355" actId="47"/>
          <pc:sldLayoutMkLst>
            <pc:docMk/>
            <pc:sldMasterMk cId="2843698783" sldId="2147483672"/>
            <pc:sldLayoutMk cId="2046480431" sldId="2147483679"/>
          </pc:sldLayoutMkLst>
        </pc:sldLayoutChg>
        <pc:sldLayoutChg chg="del">
          <pc:chgData name="Paul Wassell" userId="609912a88ec840f0" providerId="LiveId" clId="{1DADE3DF-2B53-4D3A-BD42-A90E17BFE423}" dt="2025-02-19T14:28:57.752" v="2355" actId="47"/>
          <pc:sldLayoutMkLst>
            <pc:docMk/>
            <pc:sldMasterMk cId="2843698783" sldId="2147483672"/>
            <pc:sldLayoutMk cId="4088682411" sldId="2147483680"/>
          </pc:sldLayoutMkLst>
        </pc:sldLayoutChg>
        <pc:sldLayoutChg chg="del">
          <pc:chgData name="Paul Wassell" userId="609912a88ec840f0" providerId="LiveId" clId="{1DADE3DF-2B53-4D3A-BD42-A90E17BFE423}" dt="2025-02-19T14:28:57.752" v="2355" actId="47"/>
          <pc:sldLayoutMkLst>
            <pc:docMk/>
            <pc:sldMasterMk cId="2843698783" sldId="2147483672"/>
            <pc:sldLayoutMk cId="2152704543" sldId="2147483681"/>
          </pc:sldLayoutMkLst>
        </pc:sldLayoutChg>
        <pc:sldLayoutChg chg="del">
          <pc:chgData name="Paul Wassell" userId="609912a88ec840f0" providerId="LiveId" clId="{1DADE3DF-2B53-4D3A-BD42-A90E17BFE423}" dt="2025-02-19T14:28:57.752" v="2355" actId="47"/>
          <pc:sldLayoutMkLst>
            <pc:docMk/>
            <pc:sldMasterMk cId="2843698783" sldId="2147483672"/>
            <pc:sldLayoutMk cId="4061413491" sldId="2147483682"/>
          </pc:sldLayoutMkLst>
        </pc:sldLayoutChg>
        <pc:sldLayoutChg chg="del">
          <pc:chgData name="Paul Wassell" userId="609912a88ec840f0" providerId="LiveId" clId="{1DADE3DF-2B53-4D3A-BD42-A90E17BFE423}" dt="2025-02-19T14:28:57.752" v="2355" actId="47"/>
          <pc:sldLayoutMkLst>
            <pc:docMk/>
            <pc:sldMasterMk cId="2843698783" sldId="2147483672"/>
            <pc:sldLayoutMk cId="3079501217" sldId="2147483683"/>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BBFABB-115E-463C-BA05-CBD9F3BA6C37}" type="datetimeFigureOut">
              <a:rPr lang="en-GB" smtClean="0"/>
              <a:t>12/08/2025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DB7F87-CB66-4D81-A3B9-3DF83737A2DB}" type="slidenum">
              <a:rPr lang="en-GB" smtClean="0"/>
              <a:t>‹#›</a:t>
            </a:fld>
            <a:endParaRPr lang="en-GB"/>
          </a:p>
        </p:txBody>
      </p:sp>
    </p:spTree>
    <p:extLst>
      <p:ext uri="{BB962C8B-B14F-4D97-AF65-F5344CB8AC3E}">
        <p14:creationId xmlns:p14="http://schemas.microsoft.com/office/powerpoint/2010/main" val="3466881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print out for students</a:t>
            </a:r>
            <a:endParaRPr lang="en-GB" dirty="0"/>
          </a:p>
        </p:txBody>
      </p:sp>
      <p:sp>
        <p:nvSpPr>
          <p:cNvPr id="4" name="Slide Number Placeholder 3"/>
          <p:cNvSpPr>
            <a:spLocks noGrp="1"/>
          </p:cNvSpPr>
          <p:nvPr>
            <p:ph type="sldNum" sz="quarter" idx="5"/>
          </p:nvPr>
        </p:nvSpPr>
        <p:spPr/>
        <p:txBody>
          <a:bodyPr/>
          <a:lstStyle/>
          <a:p>
            <a:fld id="{F6DB7F87-CB66-4D81-A3B9-3DF83737A2DB}" type="slidenum">
              <a:rPr lang="en-GB" smtClean="0"/>
              <a:t>13</a:t>
            </a:fld>
            <a:endParaRPr lang="en-GB"/>
          </a:p>
        </p:txBody>
      </p:sp>
    </p:spTree>
    <p:extLst>
      <p:ext uri="{BB962C8B-B14F-4D97-AF65-F5344CB8AC3E}">
        <p14:creationId xmlns:p14="http://schemas.microsoft.com/office/powerpoint/2010/main" val="413850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4B7B0F1-F5F0-45B1-85C3-05DDE6F8BCB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BC3883-3009-4424-A6DB-F484350E03EA}" type="slidenum">
              <a:rPr lang="en-GB" smtClean="0"/>
              <a:t>‹#›</a:t>
            </a:fld>
            <a:endParaRPr lang="en-GB"/>
          </a:p>
        </p:txBody>
      </p:sp>
    </p:spTree>
    <p:extLst>
      <p:ext uri="{BB962C8B-B14F-4D97-AF65-F5344CB8AC3E}">
        <p14:creationId xmlns:p14="http://schemas.microsoft.com/office/powerpoint/2010/main" val="1636600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B7B0F1-F5F0-45B1-85C3-05DDE6F8BCB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BC3883-3009-4424-A6DB-F484350E03EA}" type="slidenum">
              <a:rPr lang="en-GB" smtClean="0"/>
              <a:t>‹#›</a:t>
            </a:fld>
            <a:endParaRPr lang="en-GB"/>
          </a:p>
        </p:txBody>
      </p:sp>
    </p:spTree>
    <p:extLst>
      <p:ext uri="{BB962C8B-B14F-4D97-AF65-F5344CB8AC3E}">
        <p14:creationId xmlns:p14="http://schemas.microsoft.com/office/powerpoint/2010/main" val="1471576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B7B0F1-F5F0-45B1-85C3-05DDE6F8BCB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BC3883-3009-4424-A6DB-F484350E03EA}" type="slidenum">
              <a:rPr lang="en-GB" smtClean="0"/>
              <a:t>‹#›</a:t>
            </a:fld>
            <a:endParaRPr lang="en-GB"/>
          </a:p>
        </p:txBody>
      </p:sp>
    </p:spTree>
    <p:extLst>
      <p:ext uri="{BB962C8B-B14F-4D97-AF65-F5344CB8AC3E}">
        <p14:creationId xmlns:p14="http://schemas.microsoft.com/office/powerpoint/2010/main" val="9688543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B4BF33C-7976-47D5-9DA3-2594FF83B0AD}"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BA6D60-E531-47A6-A290-FB8CC51F72D8}" type="slidenum">
              <a:rPr lang="en-GB" smtClean="0"/>
              <a:t>‹#›</a:t>
            </a:fld>
            <a:endParaRPr lang="en-GB"/>
          </a:p>
        </p:txBody>
      </p:sp>
    </p:spTree>
    <p:extLst>
      <p:ext uri="{BB962C8B-B14F-4D97-AF65-F5344CB8AC3E}">
        <p14:creationId xmlns:p14="http://schemas.microsoft.com/office/powerpoint/2010/main" val="7576272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4BF33C-7976-47D5-9DA3-2594FF83B0AD}"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BA6D60-E531-47A6-A290-FB8CC51F72D8}" type="slidenum">
              <a:rPr lang="en-GB" smtClean="0"/>
              <a:t>‹#›</a:t>
            </a:fld>
            <a:endParaRPr lang="en-GB"/>
          </a:p>
        </p:txBody>
      </p:sp>
    </p:spTree>
    <p:extLst>
      <p:ext uri="{BB962C8B-B14F-4D97-AF65-F5344CB8AC3E}">
        <p14:creationId xmlns:p14="http://schemas.microsoft.com/office/powerpoint/2010/main" val="2835060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B4BF33C-7976-47D5-9DA3-2594FF83B0AD}"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BA6D60-E531-47A6-A290-FB8CC51F72D8}" type="slidenum">
              <a:rPr lang="en-GB" smtClean="0"/>
              <a:t>‹#›</a:t>
            </a:fld>
            <a:endParaRPr lang="en-GB"/>
          </a:p>
        </p:txBody>
      </p:sp>
    </p:spTree>
    <p:extLst>
      <p:ext uri="{BB962C8B-B14F-4D97-AF65-F5344CB8AC3E}">
        <p14:creationId xmlns:p14="http://schemas.microsoft.com/office/powerpoint/2010/main" val="35052094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B4BF33C-7976-47D5-9DA3-2594FF83B0AD}"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BA6D60-E531-47A6-A290-FB8CC51F72D8}" type="slidenum">
              <a:rPr lang="en-GB" smtClean="0"/>
              <a:t>‹#›</a:t>
            </a:fld>
            <a:endParaRPr lang="en-GB"/>
          </a:p>
        </p:txBody>
      </p:sp>
    </p:spTree>
    <p:extLst>
      <p:ext uri="{BB962C8B-B14F-4D97-AF65-F5344CB8AC3E}">
        <p14:creationId xmlns:p14="http://schemas.microsoft.com/office/powerpoint/2010/main" val="26459909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B4BF33C-7976-47D5-9DA3-2594FF83B0AD}"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DBA6D60-E531-47A6-A290-FB8CC51F72D8}" type="slidenum">
              <a:rPr lang="en-GB" smtClean="0"/>
              <a:t>‹#›</a:t>
            </a:fld>
            <a:endParaRPr lang="en-GB"/>
          </a:p>
        </p:txBody>
      </p:sp>
    </p:spTree>
    <p:extLst>
      <p:ext uri="{BB962C8B-B14F-4D97-AF65-F5344CB8AC3E}">
        <p14:creationId xmlns:p14="http://schemas.microsoft.com/office/powerpoint/2010/main" val="38817816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B4BF33C-7976-47D5-9DA3-2594FF83B0AD}"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DBA6D60-E531-47A6-A290-FB8CC51F72D8}" type="slidenum">
              <a:rPr lang="en-GB" smtClean="0"/>
              <a:t>‹#›</a:t>
            </a:fld>
            <a:endParaRPr lang="en-GB"/>
          </a:p>
        </p:txBody>
      </p:sp>
    </p:spTree>
    <p:extLst>
      <p:ext uri="{BB962C8B-B14F-4D97-AF65-F5344CB8AC3E}">
        <p14:creationId xmlns:p14="http://schemas.microsoft.com/office/powerpoint/2010/main" val="5769847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4BF33C-7976-47D5-9DA3-2594FF83B0AD}"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DBA6D60-E531-47A6-A290-FB8CC51F72D8}" type="slidenum">
              <a:rPr lang="en-GB" smtClean="0"/>
              <a:t>‹#›</a:t>
            </a:fld>
            <a:endParaRPr lang="en-GB"/>
          </a:p>
        </p:txBody>
      </p:sp>
    </p:spTree>
    <p:extLst>
      <p:ext uri="{BB962C8B-B14F-4D97-AF65-F5344CB8AC3E}">
        <p14:creationId xmlns:p14="http://schemas.microsoft.com/office/powerpoint/2010/main" val="32575498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B4BF33C-7976-47D5-9DA3-2594FF83B0AD}"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BA6D60-E531-47A6-A290-FB8CC51F72D8}" type="slidenum">
              <a:rPr lang="en-GB" smtClean="0"/>
              <a:t>‹#›</a:t>
            </a:fld>
            <a:endParaRPr lang="en-GB"/>
          </a:p>
        </p:txBody>
      </p:sp>
    </p:spTree>
    <p:extLst>
      <p:ext uri="{BB962C8B-B14F-4D97-AF65-F5344CB8AC3E}">
        <p14:creationId xmlns:p14="http://schemas.microsoft.com/office/powerpoint/2010/main" val="115064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B7B0F1-F5F0-45B1-85C3-05DDE6F8BCB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BC3883-3009-4424-A6DB-F484350E03EA}" type="slidenum">
              <a:rPr lang="en-GB" smtClean="0"/>
              <a:t>‹#›</a:t>
            </a:fld>
            <a:endParaRPr lang="en-GB"/>
          </a:p>
        </p:txBody>
      </p:sp>
    </p:spTree>
    <p:extLst>
      <p:ext uri="{BB962C8B-B14F-4D97-AF65-F5344CB8AC3E}">
        <p14:creationId xmlns:p14="http://schemas.microsoft.com/office/powerpoint/2010/main" val="9642947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B4BF33C-7976-47D5-9DA3-2594FF83B0AD}"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BA6D60-E531-47A6-A290-FB8CC51F72D8}" type="slidenum">
              <a:rPr lang="en-GB" smtClean="0"/>
              <a:t>‹#›</a:t>
            </a:fld>
            <a:endParaRPr lang="en-GB"/>
          </a:p>
        </p:txBody>
      </p:sp>
    </p:spTree>
    <p:extLst>
      <p:ext uri="{BB962C8B-B14F-4D97-AF65-F5344CB8AC3E}">
        <p14:creationId xmlns:p14="http://schemas.microsoft.com/office/powerpoint/2010/main" val="16891850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4BF33C-7976-47D5-9DA3-2594FF83B0AD}"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BA6D60-E531-47A6-A290-FB8CC51F72D8}" type="slidenum">
              <a:rPr lang="en-GB" smtClean="0"/>
              <a:t>‹#›</a:t>
            </a:fld>
            <a:endParaRPr lang="en-GB"/>
          </a:p>
        </p:txBody>
      </p:sp>
    </p:spTree>
    <p:extLst>
      <p:ext uri="{BB962C8B-B14F-4D97-AF65-F5344CB8AC3E}">
        <p14:creationId xmlns:p14="http://schemas.microsoft.com/office/powerpoint/2010/main" val="42688818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4BF33C-7976-47D5-9DA3-2594FF83B0AD}"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BA6D60-E531-47A6-A290-FB8CC51F72D8}" type="slidenum">
              <a:rPr lang="en-GB" smtClean="0"/>
              <a:t>‹#›</a:t>
            </a:fld>
            <a:endParaRPr lang="en-GB"/>
          </a:p>
        </p:txBody>
      </p:sp>
    </p:spTree>
    <p:extLst>
      <p:ext uri="{BB962C8B-B14F-4D97-AF65-F5344CB8AC3E}">
        <p14:creationId xmlns:p14="http://schemas.microsoft.com/office/powerpoint/2010/main" val="3440311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B7B0F1-F5F0-45B1-85C3-05DDE6F8BCB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BC3883-3009-4424-A6DB-F484350E03EA}" type="slidenum">
              <a:rPr lang="en-GB" smtClean="0"/>
              <a:t>‹#›</a:t>
            </a:fld>
            <a:endParaRPr lang="en-GB"/>
          </a:p>
        </p:txBody>
      </p:sp>
    </p:spTree>
    <p:extLst>
      <p:ext uri="{BB962C8B-B14F-4D97-AF65-F5344CB8AC3E}">
        <p14:creationId xmlns:p14="http://schemas.microsoft.com/office/powerpoint/2010/main" val="3924048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B7B0F1-F5F0-45B1-85C3-05DDE6F8BCB6}"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BC3883-3009-4424-A6DB-F484350E03EA}" type="slidenum">
              <a:rPr lang="en-GB" smtClean="0"/>
              <a:t>‹#›</a:t>
            </a:fld>
            <a:endParaRPr lang="en-GB"/>
          </a:p>
        </p:txBody>
      </p:sp>
    </p:spTree>
    <p:extLst>
      <p:ext uri="{BB962C8B-B14F-4D97-AF65-F5344CB8AC3E}">
        <p14:creationId xmlns:p14="http://schemas.microsoft.com/office/powerpoint/2010/main" val="2113958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B7B0F1-F5F0-45B1-85C3-05DDE6F8BCB6}"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2BC3883-3009-4424-A6DB-F484350E03EA}" type="slidenum">
              <a:rPr lang="en-GB" smtClean="0"/>
              <a:t>‹#›</a:t>
            </a:fld>
            <a:endParaRPr lang="en-GB"/>
          </a:p>
        </p:txBody>
      </p:sp>
    </p:spTree>
    <p:extLst>
      <p:ext uri="{BB962C8B-B14F-4D97-AF65-F5344CB8AC3E}">
        <p14:creationId xmlns:p14="http://schemas.microsoft.com/office/powerpoint/2010/main" val="2592542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B7B0F1-F5F0-45B1-85C3-05DDE6F8BCB6}"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2BC3883-3009-4424-A6DB-F484350E03EA}" type="slidenum">
              <a:rPr lang="en-GB" smtClean="0"/>
              <a:t>‹#›</a:t>
            </a:fld>
            <a:endParaRPr lang="en-GB"/>
          </a:p>
        </p:txBody>
      </p:sp>
    </p:spTree>
    <p:extLst>
      <p:ext uri="{BB962C8B-B14F-4D97-AF65-F5344CB8AC3E}">
        <p14:creationId xmlns:p14="http://schemas.microsoft.com/office/powerpoint/2010/main" val="1479484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B7B0F1-F5F0-45B1-85C3-05DDE6F8BCB6}"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2BC3883-3009-4424-A6DB-F484350E03EA}" type="slidenum">
              <a:rPr lang="en-GB" smtClean="0"/>
              <a:t>‹#›</a:t>
            </a:fld>
            <a:endParaRPr lang="en-GB"/>
          </a:p>
        </p:txBody>
      </p:sp>
    </p:spTree>
    <p:extLst>
      <p:ext uri="{BB962C8B-B14F-4D97-AF65-F5344CB8AC3E}">
        <p14:creationId xmlns:p14="http://schemas.microsoft.com/office/powerpoint/2010/main" val="2348530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B7B0F1-F5F0-45B1-85C3-05DDE6F8BCB6}"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BC3883-3009-4424-A6DB-F484350E03EA}" type="slidenum">
              <a:rPr lang="en-GB" smtClean="0"/>
              <a:t>‹#›</a:t>
            </a:fld>
            <a:endParaRPr lang="en-GB"/>
          </a:p>
        </p:txBody>
      </p:sp>
    </p:spTree>
    <p:extLst>
      <p:ext uri="{BB962C8B-B14F-4D97-AF65-F5344CB8AC3E}">
        <p14:creationId xmlns:p14="http://schemas.microsoft.com/office/powerpoint/2010/main" val="3995396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B7B0F1-F5F0-45B1-85C3-05DDE6F8BCB6}"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BC3883-3009-4424-A6DB-F484350E03EA}" type="slidenum">
              <a:rPr lang="en-GB" smtClean="0"/>
              <a:t>‹#›</a:t>
            </a:fld>
            <a:endParaRPr lang="en-GB"/>
          </a:p>
        </p:txBody>
      </p:sp>
    </p:spTree>
    <p:extLst>
      <p:ext uri="{BB962C8B-B14F-4D97-AF65-F5344CB8AC3E}">
        <p14:creationId xmlns:p14="http://schemas.microsoft.com/office/powerpoint/2010/main" val="2474479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exampaperspractice.co.uk/"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hyperlink" Target="http://www.exampaperspractice.co.uk/" TargetMode="Externa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4B7B0F1-F5F0-45B1-85C3-05DDE6F8BCB6}"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2BC3883-3009-4424-A6DB-F484350E03EA}" type="slidenum">
              <a:rPr lang="en-GB" smtClean="0"/>
              <a:t>‹#›</a:t>
            </a:fld>
            <a:endParaRPr lang="en-GB"/>
          </a:p>
        </p:txBody>
      </p:sp>
      <p:sp>
        <p:nvSpPr>
          <p:cNvPr id="7" name="Footer Placeholder 2">
            <a:extLst>
              <a:ext uri="{FF2B5EF4-FFF2-40B4-BE49-F238E27FC236}">
                <a16:creationId xmlns:a16="http://schemas.microsoft.com/office/drawing/2014/main" id="{151F38AA-E9BE-24D0-B185-B953312F4238}"/>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DA59C80C-E911-8F1C-B503-F6057F2AAE2B}"/>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7CF03B17-553A-B4AD-7F5F-C5925CA57D43}"/>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D574815D-B31A-279A-EF65-8FE62346B48A}"/>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15988528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4BF33C-7976-47D5-9DA3-2594FF83B0AD}"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BA6D60-E531-47A6-A290-FB8CC51F72D8}" type="slidenum">
              <a:rPr lang="en-GB" smtClean="0"/>
              <a:t>‹#›</a:t>
            </a:fld>
            <a:endParaRPr lang="en-GB"/>
          </a:p>
        </p:txBody>
      </p:sp>
      <p:sp>
        <p:nvSpPr>
          <p:cNvPr id="7" name="Footer Placeholder 2">
            <a:extLst>
              <a:ext uri="{FF2B5EF4-FFF2-40B4-BE49-F238E27FC236}">
                <a16:creationId xmlns:a16="http://schemas.microsoft.com/office/drawing/2014/main" id="{6A59BB5F-0B9C-5D67-B4A0-D62A5E335C4B}"/>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DB5A9538-9415-9B20-5F17-A8903E993D9E}"/>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641D50B7-D4F5-6CC3-44F6-233C94B02E89}"/>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551BB862-6AE4-8D57-E479-1D17DA85C030}"/>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7693270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01546-D8A0-4757-8C57-41CCFC566484}"/>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pPr algn="ctr"/>
            <a:r>
              <a:rPr lang="en-US" u="sng" dirty="0"/>
              <a:t>English Language </a:t>
            </a:r>
            <a:r>
              <a:rPr lang="en-US" u="sng"/>
              <a:t>Paper 2 – Q3: </a:t>
            </a:r>
            <a:r>
              <a:rPr lang="en-US" u="sng" dirty="0"/>
              <a:t>Improving Language Analyses</a:t>
            </a:r>
            <a:endParaRPr lang="en-GB" u="sng" dirty="0"/>
          </a:p>
        </p:txBody>
      </p:sp>
      <p:sp>
        <p:nvSpPr>
          <p:cNvPr id="3" name="Content Placeholder 2">
            <a:extLst>
              <a:ext uri="{FF2B5EF4-FFF2-40B4-BE49-F238E27FC236}">
                <a16:creationId xmlns:a16="http://schemas.microsoft.com/office/drawing/2014/main" id="{7E2767E5-9B44-993C-AE76-C223311059CC}"/>
              </a:ext>
            </a:extLst>
          </p:cNvPr>
          <p:cNvSpPr>
            <a:spLocks noGrp="1"/>
          </p:cNvSpPr>
          <p:nvPr>
            <p:ph idx="1"/>
          </p:nvPr>
        </p:nvSpPr>
        <p:spPr>
          <a:xfrm>
            <a:off x="628650" y="2057120"/>
            <a:ext cx="3526661" cy="2491731"/>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77500" lnSpcReduction="20000"/>
          </a:bodyPr>
          <a:lstStyle/>
          <a:p>
            <a:pPr marL="0" indent="0">
              <a:buNone/>
            </a:pPr>
            <a:r>
              <a:rPr lang="en-US" dirty="0"/>
              <a:t>The man talks about his heavy suitcase falling off the rack, so that shows the crash is really bad for the man.</a:t>
            </a:r>
          </a:p>
          <a:p>
            <a:pPr marL="0" indent="0">
              <a:buNone/>
            </a:pPr>
            <a:r>
              <a:rPr lang="en-US" dirty="0"/>
              <a:t>He also tells us that “my little world was tilted drunkenly” so that shows everything was different.</a:t>
            </a:r>
          </a:p>
        </p:txBody>
      </p:sp>
      <p:pic>
        <p:nvPicPr>
          <p:cNvPr id="4" name="Picture 3">
            <a:extLst>
              <a:ext uri="{FF2B5EF4-FFF2-40B4-BE49-F238E27FC236}">
                <a16:creationId xmlns:a16="http://schemas.microsoft.com/office/drawing/2014/main" id="{D9E375B0-54C4-C6D8-0342-F2570C800C56}"/>
              </a:ext>
            </a:extLst>
          </p:cNvPr>
          <p:cNvPicPr>
            <a:picLocks noChangeAspect="1"/>
          </p:cNvPicPr>
          <p:nvPr/>
        </p:nvPicPr>
        <p:blipFill>
          <a:blip r:embed="rId2"/>
          <a:stretch>
            <a:fillRect/>
          </a:stretch>
        </p:blipFill>
        <p:spPr>
          <a:xfrm>
            <a:off x="4572000" y="2057120"/>
            <a:ext cx="4075246" cy="2248662"/>
          </a:xfrm>
          <a:prstGeom prst="rect">
            <a:avLst/>
          </a:prstGeom>
        </p:spPr>
      </p:pic>
      <p:sp>
        <p:nvSpPr>
          <p:cNvPr id="5" name="TextBox 4">
            <a:extLst>
              <a:ext uri="{FF2B5EF4-FFF2-40B4-BE49-F238E27FC236}">
                <a16:creationId xmlns:a16="http://schemas.microsoft.com/office/drawing/2014/main" id="{2939B28E-04C1-43C7-D393-35D31F73D17B}"/>
              </a:ext>
            </a:extLst>
          </p:cNvPr>
          <p:cNvSpPr txBox="1"/>
          <p:nvPr/>
        </p:nvSpPr>
        <p:spPr>
          <a:xfrm>
            <a:off x="628650" y="4745620"/>
            <a:ext cx="4927198" cy="1754326"/>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US" dirty="0"/>
              <a:t>Read the student answer to Q3 above.</a:t>
            </a:r>
          </a:p>
          <a:p>
            <a:endParaRPr lang="en-US" dirty="0"/>
          </a:p>
          <a:p>
            <a:r>
              <a:rPr lang="en-US" dirty="0">
                <a:solidFill>
                  <a:srgbClr val="FF0000"/>
                </a:solidFill>
              </a:rPr>
              <a:t>What skills did they use in their answer?</a:t>
            </a:r>
          </a:p>
          <a:p>
            <a:r>
              <a:rPr lang="en-US" dirty="0">
                <a:solidFill>
                  <a:schemeClr val="accent2">
                    <a:lumMod val="50000"/>
                  </a:schemeClr>
                </a:solidFill>
              </a:rPr>
              <a:t>How could they improve this answer?</a:t>
            </a:r>
            <a:r>
              <a:rPr lang="en-GB" dirty="0">
                <a:solidFill>
                  <a:schemeClr val="accent2">
                    <a:lumMod val="50000"/>
                  </a:schemeClr>
                </a:solidFill>
              </a:rPr>
              <a:t> </a:t>
            </a:r>
          </a:p>
          <a:p>
            <a:r>
              <a:rPr lang="en-GB" dirty="0">
                <a:solidFill>
                  <a:srgbClr val="00B050"/>
                </a:solidFill>
              </a:rPr>
              <a:t>Why does this answer not address AO3 effectively? Provide examples.</a:t>
            </a:r>
            <a:endParaRPr lang="en-US" dirty="0">
              <a:solidFill>
                <a:srgbClr val="00B050"/>
              </a:solidFill>
            </a:endParaRPr>
          </a:p>
        </p:txBody>
      </p:sp>
      <p:sp>
        <p:nvSpPr>
          <p:cNvPr id="7" name="TextBox 6">
            <a:extLst>
              <a:ext uri="{FF2B5EF4-FFF2-40B4-BE49-F238E27FC236}">
                <a16:creationId xmlns:a16="http://schemas.microsoft.com/office/drawing/2014/main" id="{F1EE5681-2B58-DAD1-8AA2-FAD192284155}"/>
              </a:ext>
            </a:extLst>
          </p:cNvPr>
          <p:cNvSpPr txBox="1"/>
          <p:nvPr/>
        </p:nvSpPr>
        <p:spPr>
          <a:xfrm>
            <a:off x="5717894" y="4672213"/>
            <a:ext cx="2797456" cy="1600438"/>
          </a:xfrm>
          <a:prstGeom prst="rect">
            <a:avLst/>
          </a:prstGeom>
          <a:solidFill>
            <a:schemeClr val="accent2">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a:spAutoFit/>
          </a:bodyPr>
          <a:lstStyle/>
          <a:p>
            <a:r>
              <a:rPr lang="en-GB" sz="1400" b="1" dirty="0"/>
              <a:t>AO2</a:t>
            </a:r>
          </a:p>
          <a:p>
            <a:r>
              <a:rPr lang="en-GB" sz="1400" dirty="0"/>
              <a:t>Explain, comment on and analyse how writers use language to achieve effects and</a:t>
            </a:r>
          </a:p>
          <a:p>
            <a:r>
              <a:rPr lang="en-GB" sz="1400" dirty="0"/>
              <a:t>influence readers, using relevant subject terminology to support their views</a:t>
            </a:r>
          </a:p>
        </p:txBody>
      </p:sp>
    </p:spTree>
    <p:extLst>
      <p:ext uri="{BB962C8B-B14F-4D97-AF65-F5344CB8AC3E}">
        <p14:creationId xmlns:p14="http://schemas.microsoft.com/office/powerpoint/2010/main" val="24877249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85B23-AD7E-DDAF-1AE8-1E9F9BD0AD67}"/>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4000" dirty="0"/>
              <a:t>You must </a:t>
            </a:r>
            <a:r>
              <a:rPr lang="en-US" sz="4000" b="1" dirty="0"/>
              <a:t>explain</a:t>
            </a:r>
            <a:r>
              <a:rPr lang="en-US" sz="4000" dirty="0"/>
              <a:t> your interpretations</a:t>
            </a:r>
            <a:endParaRPr lang="en-GB" sz="4000" dirty="0"/>
          </a:p>
        </p:txBody>
      </p:sp>
      <p:pic>
        <p:nvPicPr>
          <p:cNvPr id="4" name="Picture 3">
            <a:extLst>
              <a:ext uri="{FF2B5EF4-FFF2-40B4-BE49-F238E27FC236}">
                <a16:creationId xmlns:a16="http://schemas.microsoft.com/office/drawing/2014/main" id="{1D29C07B-31B0-2D51-BEF8-50D9F06CF63A}"/>
              </a:ext>
            </a:extLst>
          </p:cNvPr>
          <p:cNvPicPr>
            <a:picLocks noChangeAspect="1"/>
          </p:cNvPicPr>
          <p:nvPr/>
        </p:nvPicPr>
        <p:blipFill>
          <a:blip r:embed="rId2"/>
          <a:stretch>
            <a:fillRect/>
          </a:stretch>
        </p:blipFill>
        <p:spPr>
          <a:xfrm>
            <a:off x="628650" y="1895074"/>
            <a:ext cx="5354830" cy="2954718"/>
          </a:xfrm>
          <a:prstGeom prst="rect">
            <a:avLst/>
          </a:prstGeom>
        </p:spPr>
      </p:pic>
      <p:sp>
        <p:nvSpPr>
          <p:cNvPr id="5" name="TextBox 4">
            <a:extLst>
              <a:ext uri="{FF2B5EF4-FFF2-40B4-BE49-F238E27FC236}">
                <a16:creationId xmlns:a16="http://schemas.microsoft.com/office/drawing/2014/main" id="{7525FFE8-4C77-BC4F-2D8F-9D5778A8A43C}"/>
              </a:ext>
            </a:extLst>
          </p:cNvPr>
          <p:cNvSpPr txBox="1"/>
          <p:nvPr/>
        </p:nvSpPr>
        <p:spPr>
          <a:xfrm>
            <a:off x="6215605" y="1990846"/>
            <a:ext cx="2299745" cy="3416320"/>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dirty="0"/>
              <a:t>Remember that it is </a:t>
            </a:r>
            <a:r>
              <a:rPr lang="en-US" u="sng" dirty="0"/>
              <a:t>crucial</a:t>
            </a:r>
            <a:r>
              <a:rPr lang="en-US" dirty="0"/>
              <a:t> that you include explanations as to </a:t>
            </a:r>
            <a:r>
              <a:rPr lang="en-US" b="1" dirty="0"/>
              <a:t>why the quotes and devices have effects on the reader.</a:t>
            </a:r>
          </a:p>
          <a:p>
            <a:endParaRPr lang="en-US" b="1" dirty="0"/>
          </a:p>
          <a:p>
            <a:r>
              <a:rPr lang="en-US" b="1" dirty="0"/>
              <a:t>How do those quotes make the reader </a:t>
            </a:r>
            <a:r>
              <a:rPr lang="en-US" b="1" u="sng" dirty="0"/>
              <a:t>think and feel?</a:t>
            </a:r>
            <a:endParaRPr lang="en-GB" dirty="0"/>
          </a:p>
        </p:txBody>
      </p:sp>
    </p:spTree>
    <p:extLst>
      <p:ext uri="{BB962C8B-B14F-4D97-AF65-F5344CB8AC3E}">
        <p14:creationId xmlns:p14="http://schemas.microsoft.com/office/powerpoint/2010/main" val="1637340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525C5-91CD-65C5-1205-F5A050D26C26}"/>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3200" dirty="0"/>
              <a:t>Last lesson we wrote our own Q3 answers</a:t>
            </a:r>
            <a:endParaRPr lang="en-GB" sz="3200" dirty="0"/>
          </a:p>
        </p:txBody>
      </p:sp>
      <p:sp>
        <p:nvSpPr>
          <p:cNvPr id="3" name="Content Placeholder 2">
            <a:extLst>
              <a:ext uri="{FF2B5EF4-FFF2-40B4-BE49-F238E27FC236}">
                <a16:creationId xmlns:a16="http://schemas.microsoft.com/office/drawing/2014/main" id="{8E2F6B19-FF10-ADC0-4476-6AB51F14E80D}"/>
              </a:ext>
            </a:extLst>
          </p:cNvPr>
          <p:cNvSpPr>
            <a:spLocks noGrp="1"/>
          </p:cNvSpPr>
          <p:nvPr>
            <p:ph idx="1"/>
          </p:nvPr>
        </p:nvSpPr>
        <p:spPr>
          <a:xfrm>
            <a:off x="628650" y="1825625"/>
            <a:ext cx="4441061" cy="4351338"/>
          </a:xfrm>
          <a:solidFill>
            <a:schemeClr val="bg1"/>
          </a:solidFill>
          <a:ln w="38100">
            <a:solidFill>
              <a:srgbClr val="00B050"/>
            </a:solidFill>
          </a:ln>
          <a:effectLst>
            <a:outerShdw blurRad="50800" dist="38100" dir="2700000" algn="tl" rotWithShape="0">
              <a:prstClr val="black">
                <a:alpha val="40000"/>
              </a:prstClr>
            </a:outerShdw>
          </a:effectLst>
        </p:spPr>
        <p:txBody>
          <a:bodyPr>
            <a:normAutofit fontScale="92500" lnSpcReduction="20000"/>
          </a:bodyPr>
          <a:lstStyle/>
          <a:p>
            <a:pPr marL="0" indent="0">
              <a:buNone/>
            </a:pPr>
            <a:r>
              <a:rPr lang="en-US" sz="3600" dirty="0"/>
              <a:t>Drafting and redrafting is an important activity in English because it helps you to become a more effective English analyst.</a:t>
            </a:r>
          </a:p>
          <a:p>
            <a:pPr marL="0" indent="0">
              <a:buNone/>
            </a:pPr>
            <a:endParaRPr lang="en-US" sz="3600" dirty="0"/>
          </a:p>
          <a:p>
            <a:pPr marL="0" indent="0">
              <a:buNone/>
            </a:pPr>
            <a:r>
              <a:rPr lang="en-GB" sz="3600" dirty="0">
                <a:solidFill>
                  <a:srgbClr val="7030A0"/>
                </a:solidFill>
              </a:rPr>
              <a:t>Using your learning from today and the success criteria, rewrite your answer.</a:t>
            </a:r>
          </a:p>
        </p:txBody>
      </p:sp>
      <p:graphicFrame>
        <p:nvGraphicFramePr>
          <p:cNvPr id="4" name="Table 3">
            <a:extLst>
              <a:ext uri="{FF2B5EF4-FFF2-40B4-BE49-F238E27FC236}">
                <a16:creationId xmlns:a16="http://schemas.microsoft.com/office/drawing/2014/main" id="{11D3C578-0ADD-7BD9-3D67-F69450EF903B}"/>
              </a:ext>
            </a:extLst>
          </p:cNvPr>
          <p:cNvGraphicFramePr>
            <a:graphicFrameLocks noGrp="1"/>
          </p:cNvGraphicFramePr>
          <p:nvPr>
            <p:extLst>
              <p:ext uri="{D42A27DB-BD31-4B8C-83A1-F6EECF244321}">
                <p14:modId xmlns:p14="http://schemas.microsoft.com/office/powerpoint/2010/main" val="1170983304"/>
              </p:ext>
            </p:extLst>
          </p:nvPr>
        </p:nvGraphicFramePr>
        <p:xfrm>
          <a:off x="5370652" y="1825625"/>
          <a:ext cx="3144698" cy="433324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572349">
                  <a:extLst>
                    <a:ext uri="{9D8B030D-6E8A-4147-A177-3AD203B41FA5}">
                      <a16:colId xmlns:a16="http://schemas.microsoft.com/office/drawing/2014/main" val="1687930855"/>
                    </a:ext>
                  </a:extLst>
                </a:gridCol>
                <a:gridCol w="1572349">
                  <a:extLst>
                    <a:ext uri="{9D8B030D-6E8A-4147-A177-3AD203B41FA5}">
                      <a16:colId xmlns:a16="http://schemas.microsoft.com/office/drawing/2014/main" val="247876497"/>
                    </a:ext>
                  </a:extLst>
                </a:gridCol>
              </a:tblGrid>
              <a:tr h="370840">
                <a:tc>
                  <a:txBody>
                    <a:bodyPr/>
                    <a:lstStyle/>
                    <a:p>
                      <a:r>
                        <a:rPr lang="en-US" sz="1400" dirty="0"/>
                        <a:t>Your answer for Q3</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606916935"/>
                  </a:ext>
                </a:extLst>
              </a:tr>
              <a:tr h="370840">
                <a:tc>
                  <a:txBody>
                    <a:bodyPr/>
                    <a:lstStyle/>
                    <a:p>
                      <a:r>
                        <a:rPr lang="en-US" sz="1400" dirty="0" err="1"/>
                        <a:t>Analysed</a:t>
                      </a:r>
                      <a:r>
                        <a:rPr lang="en-US" sz="1400" dirty="0"/>
                        <a:t> the effects of the language</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370840">
                <a:tc>
                  <a:txBody>
                    <a:bodyPr/>
                    <a:lstStyle/>
                    <a:p>
                      <a:r>
                        <a:rPr lang="en-US" sz="1400" dirty="0"/>
                        <a:t>Included quotes to support ideas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370840">
                <a:tc>
                  <a:txBody>
                    <a:bodyPr/>
                    <a:lstStyle/>
                    <a:p>
                      <a:r>
                        <a:rPr lang="en-US" sz="1400" dirty="0"/>
                        <a:t>Included subject terminology (devices) to support ideas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r h="370840">
                <a:tc>
                  <a:txBody>
                    <a:bodyPr/>
                    <a:lstStyle/>
                    <a:p>
                      <a:r>
                        <a:rPr lang="en-US" sz="1400" dirty="0">
                          <a:solidFill>
                            <a:schemeClr val="bg1"/>
                          </a:solidFill>
                        </a:rPr>
                        <a:t>Bonus 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205184329"/>
                  </a:ext>
                </a:extLst>
              </a:tr>
              <a:tr h="370840">
                <a:tc>
                  <a:txBody>
                    <a:bodyPr/>
                    <a:lstStyle/>
                    <a:p>
                      <a:r>
                        <a:rPr lang="en-US" sz="1400" dirty="0"/>
                        <a:t>Included analytical verbs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099404808"/>
                  </a:ext>
                </a:extLst>
              </a:tr>
              <a:tr h="370840">
                <a:tc>
                  <a:txBody>
                    <a:bodyPr/>
                    <a:lstStyle/>
                    <a:p>
                      <a:r>
                        <a:rPr lang="en-US" sz="1400" dirty="0"/>
                        <a:t>Used a range of quotes to support your ideas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767406904"/>
                  </a:ext>
                </a:extLst>
              </a:tr>
            </a:tbl>
          </a:graphicData>
        </a:graphic>
      </p:graphicFrame>
    </p:spTree>
    <p:extLst>
      <p:ext uri="{BB962C8B-B14F-4D97-AF65-F5344CB8AC3E}">
        <p14:creationId xmlns:p14="http://schemas.microsoft.com/office/powerpoint/2010/main" val="386137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75A94-9EBE-A293-47B8-6C0ED3DDFE52}"/>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3200" dirty="0"/>
              <a:t>We will now peer assess our new answers</a:t>
            </a:r>
            <a:endParaRPr lang="en-GB" sz="3200" dirty="0"/>
          </a:p>
        </p:txBody>
      </p:sp>
      <p:sp>
        <p:nvSpPr>
          <p:cNvPr id="3" name="Content Placeholder 2">
            <a:extLst>
              <a:ext uri="{FF2B5EF4-FFF2-40B4-BE49-F238E27FC236}">
                <a16:creationId xmlns:a16="http://schemas.microsoft.com/office/drawing/2014/main" id="{32CD4445-4E12-ABE3-014D-C836C2BB3A74}"/>
              </a:ext>
            </a:extLst>
          </p:cNvPr>
          <p:cNvSpPr>
            <a:spLocks noGrp="1"/>
          </p:cNvSpPr>
          <p:nvPr>
            <p:ph idx="1"/>
          </p:nvPr>
        </p:nvSpPr>
        <p:spPr/>
        <p:txBody>
          <a:bodyPr/>
          <a:lstStyle/>
          <a:p>
            <a:pPr marL="0" indent="0">
              <a:buNone/>
            </a:pPr>
            <a:r>
              <a:rPr lang="en-US" dirty="0"/>
              <a:t>Swap your answers with another student.</a:t>
            </a:r>
          </a:p>
          <a:p>
            <a:pPr marL="0" indent="0">
              <a:buNone/>
            </a:pPr>
            <a:endParaRPr lang="en-US" dirty="0"/>
          </a:p>
          <a:p>
            <a:pPr marL="0" indent="0">
              <a:buNone/>
            </a:pPr>
            <a:endParaRPr lang="en-GB" dirty="0"/>
          </a:p>
        </p:txBody>
      </p:sp>
      <p:pic>
        <p:nvPicPr>
          <p:cNvPr id="4" name="Picture 3">
            <a:extLst>
              <a:ext uri="{FF2B5EF4-FFF2-40B4-BE49-F238E27FC236}">
                <a16:creationId xmlns:a16="http://schemas.microsoft.com/office/drawing/2014/main" id="{7CA646D4-F12C-FDF3-AF77-4E74261E9FAF}"/>
              </a:ext>
            </a:extLst>
          </p:cNvPr>
          <p:cNvPicPr>
            <a:picLocks noChangeAspect="1"/>
          </p:cNvPicPr>
          <p:nvPr/>
        </p:nvPicPr>
        <p:blipFill>
          <a:blip r:embed="rId2"/>
          <a:stretch>
            <a:fillRect/>
          </a:stretch>
        </p:blipFill>
        <p:spPr>
          <a:xfrm>
            <a:off x="628650" y="2336085"/>
            <a:ext cx="1033362" cy="838273"/>
          </a:xfrm>
          <a:prstGeom prst="rect">
            <a:avLst/>
          </a:prstGeom>
        </p:spPr>
      </p:pic>
      <p:pic>
        <p:nvPicPr>
          <p:cNvPr id="5" name="Picture 4">
            <a:extLst>
              <a:ext uri="{FF2B5EF4-FFF2-40B4-BE49-F238E27FC236}">
                <a16:creationId xmlns:a16="http://schemas.microsoft.com/office/drawing/2014/main" id="{B49CF5B6-D58D-2C38-D5D3-3B28EB76901B}"/>
              </a:ext>
            </a:extLst>
          </p:cNvPr>
          <p:cNvPicPr>
            <a:picLocks noChangeAspect="1"/>
          </p:cNvPicPr>
          <p:nvPr/>
        </p:nvPicPr>
        <p:blipFill>
          <a:blip r:embed="rId3"/>
          <a:stretch>
            <a:fillRect/>
          </a:stretch>
        </p:blipFill>
        <p:spPr>
          <a:xfrm>
            <a:off x="628650" y="3174358"/>
            <a:ext cx="1033362" cy="840753"/>
          </a:xfrm>
          <a:prstGeom prst="rect">
            <a:avLst/>
          </a:prstGeom>
        </p:spPr>
      </p:pic>
      <p:pic>
        <p:nvPicPr>
          <p:cNvPr id="6" name="Picture 5">
            <a:extLst>
              <a:ext uri="{FF2B5EF4-FFF2-40B4-BE49-F238E27FC236}">
                <a16:creationId xmlns:a16="http://schemas.microsoft.com/office/drawing/2014/main" id="{97DE7508-20D0-D5ED-F41F-4198E21319B4}"/>
              </a:ext>
            </a:extLst>
          </p:cNvPr>
          <p:cNvPicPr>
            <a:picLocks noChangeAspect="1"/>
          </p:cNvPicPr>
          <p:nvPr/>
        </p:nvPicPr>
        <p:blipFill>
          <a:blip r:embed="rId4"/>
          <a:stretch>
            <a:fillRect/>
          </a:stretch>
        </p:blipFill>
        <p:spPr>
          <a:xfrm>
            <a:off x="672850" y="4043973"/>
            <a:ext cx="1002879" cy="841321"/>
          </a:xfrm>
          <a:prstGeom prst="rect">
            <a:avLst/>
          </a:prstGeom>
        </p:spPr>
      </p:pic>
      <p:pic>
        <p:nvPicPr>
          <p:cNvPr id="7" name="Picture 6">
            <a:extLst>
              <a:ext uri="{FF2B5EF4-FFF2-40B4-BE49-F238E27FC236}">
                <a16:creationId xmlns:a16="http://schemas.microsoft.com/office/drawing/2014/main" id="{4138CE4D-CB48-FA09-F73B-A7DAC134FEF0}"/>
              </a:ext>
            </a:extLst>
          </p:cNvPr>
          <p:cNvPicPr>
            <a:picLocks noChangeAspect="1"/>
          </p:cNvPicPr>
          <p:nvPr/>
        </p:nvPicPr>
        <p:blipFill>
          <a:blip r:embed="rId5"/>
          <a:stretch>
            <a:fillRect/>
          </a:stretch>
        </p:blipFill>
        <p:spPr>
          <a:xfrm>
            <a:off x="634746" y="5823706"/>
            <a:ext cx="1051652" cy="835225"/>
          </a:xfrm>
          <a:prstGeom prst="rect">
            <a:avLst/>
          </a:prstGeom>
        </p:spPr>
      </p:pic>
      <p:pic>
        <p:nvPicPr>
          <p:cNvPr id="8" name="Picture 7">
            <a:extLst>
              <a:ext uri="{FF2B5EF4-FFF2-40B4-BE49-F238E27FC236}">
                <a16:creationId xmlns:a16="http://schemas.microsoft.com/office/drawing/2014/main" id="{986A4EB4-2887-0A30-FA13-D44D94C9E762}"/>
              </a:ext>
            </a:extLst>
          </p:cNvPr>
          <p:cNvPicPr>
            <a:picLocks noChangeAspect="1"/>
          </p:cNvPicPr>
          <p:nvPr/>
        </p:nvPicPr>
        <p:blipFill>
          <a:blip r:embed="rId6"/>
          <a:stretch>
            <a:fillRect/>
          </a:stretch>
        </p:blipFill>
        <p:spPr>
          <a:xfrm>
            <a:off x="645415" y="4914156"/>
            <a:ext cx="1030314" cy="835225"/>
          </a:xfrm>
          <a:prstGeom prst="rect">
            <a:avLst/>
          </a:prstGeom>
        </p:spPr>
      </p:pic>
      <p:graphicFrame>
        <p:nvGraphicFramePr>
          <p:cNvPr id="10" name="Table 9">
            <a:extLst>
              <a:ext uri="{FF2B5EF4-FFF2-40B4-BE49-F238E27FC236}">
                <a16:creationId xmlns:a16="http://schemas.microsoft.com/office/drawing/2014/main" id="{F5728E7C-713E-8492-0826-A2727BD1BF59}"/>
              </a:ext>
            </a:extLst>
          </p:cNvPr>
          <p:cNvGraphicFramePr>
            <a:graphicFrameLocks noGrp="1"/>
          </p:cNvGraphicFramePr>
          <p:nvPr>
            <p:extLst>
              <p:ext uri="{D42A27DB-BD31-4B8C-83A1-F6EECF244321}">
                <p14:modId xmlns:p14="http://schemas.microsoft.com/office/powerpoint/2010/main" val="4166428513"/>
              </p:ext>
            </p:extLst>
          </p:nvPr>
        </p:nvGraphicFramePr>
        <p:xfrm>
          <a:off x="2372810" y="2372993"/>
          <a:ext cx="6186741" cy="3938907"/>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062247">
                  <a:extLst>
                    <a:ext uri="{9D8B030D-6E8A-4147-A177-3AD203B41FA5}">
                      <a16:colId xmlns:a16="http://schemas.microsoft.com/office/drawing/2014/main" val="1687930855"/>
                    </a:ext>
                  </a:extLst>
                </a:gridCol>
                <a:gridCol w="808275">
                  <a:extLst>
                    <a:ext uri="{9D8B030D-6E8A-4147-A177-3AD203B41FA5}">
                      <a16:colId xmlns:a16="http://schemas.microsoft.com/office/drawing/2014/main" val="247876497"/>
                    </a:ext>
                  </a:extLst>
                </a:gridCol>
                <a:gridCol w="3316219">
                  <a:extLst>
                    <a:ext uri="{9D8B030D-6E8A-4147-A177-3AD203B41FA5}">
                      <a16:colId xmlns:a16="http://schemas.microsoft.com/office/drawing/2014/main" val="3646840743"/>
                    </a:ext>
                  </a:extLst>
                </a:gridCol>
              </a:tblGrid>
              <a:tr h="552639">
                <a:tc>
                  <a:txBody>
                    <a:bodyPr/>
                    <a:lstStyle/>
                    <a:p>
                      <a:r>
                        <a:rPr lang="en-US" sz="1400" dirty="0"/>
                        <a:t>Student’s Q3 answer</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US" sz="1400" dirty="0"/>
                        <a:t>What could they add or change to improve their answer?</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606916935"/>
                  </a:ext>
                </a:extLst>
              </a:tr>
              <a:tr h="552639">
                <a:tc>
                  <a:txBody>
                    <a:bodyPr/>
                    <a:lstStyle/>
                    <a:p>
                      <a:r>
                        <a:rPr lang="en-US" sz="1400" dirty="0" err="1"/>
                        <a:t>Analysed</a:t>
                      </a:r>
                      <a:r>
                        <a:rPr lang="en-US" sz="1400" dirty="0"/>
                        <a:t> the effects of the language</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552639">
                <a:tc>
                  <a:txBody>
                    <a:bodyPr/>
                    <a:lstStyle/>
                    <a:p>
                      <a:r>
                        <a:rPr lang="en-US" sz="1400" dirty="0"/>
                        <a:t>Included quotes to support ideas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780196">
                <a:tc>
                  <a:txBody>
                    <a:bodyPr/>
                    <a:lstStyle/>
                    <a:p>
                      <a:r>
                        <a:rPr lang="en-US" sz="1400" dirty="0"/>
                        <a:t>Included subject terminology (devices) to support ideas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r h="395516">
                <a:tc>
                  <a:txBody>
                    <a:bodyPr/>
                    <a:lstStyle/>
                    <a:p>
                      <a:r>
                        <a:rPr lang="en-US" sz="1400" dirty="0">
                          <a:solidFill>
                            <a:schemeClr val="bg1"/>
                          </a:solidFill>
                        </a:rPr>
                        <a:t>Bonus 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205184329"/>
                  </a:ext>
                </a:extLst>
              </a:tr>
              <a:tr h="552639">
                <a:tc>
                  <a:txBody>
                    <a:bodyPr/>
                    <a:lstStyle/>
                    <a:p>
                      <a:r>
                        <a:rPr lang="en-US" sz="1400" dirty="0"/>
                        <a:t>Included analytical verbs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099404808"/>
                  </a:ext>
                </a:extLst>
              </a:tr>
              <a:tr h="552639">
                <a:tc>
                  <a:txBody>
                    <a:bodyPr/>
                    <a:lstStyle/>
                    <a:p>
                      <a:r>
                        <a:rPr lang="en-US" sz="1400" dirty="0"/>
                        <a:t>Used a range of quotes to support your ideas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767406904"/>
                  </a:ext>
                </a:extLst>
              </a:tr>
            </a:tbl>
          </a:graphicData>
        </a:graphic>
      </p:graphicFrame>
    </p:spTree>
    <p:extLst>
      <p:ext uri="{BB962C8B-B14F-4D97-AF65-F5344CB8AC3E}">
        <p14:creationId xmlns:p14="http://schemas.microsoft.com/office/powerpoint/2010/main" val="485748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5BF7B062-CE33-9D4E-F80D-E46B8521F4B9}"/>
              </a:ext>
            </a:extLst>
          </p:cNvPr>
          <p:cNvGraphicFramePr>
            <a:graphicFrameLocks noGrp="1"/>
          </p:cNvGraphicFramePr>
          <p:nvPr>
            <p:extLst>
              <p:ext uri="{D42A27DB-BD31-4B8C-83A1-F6EECF244321}">
                <p14:modId xmlns:p14="http://schemas.microsoft.com/office/powerpoint/2010/main" val="2031490795"/>
              </p:ext>
            </p:extLst>
          </p:nvPr>
        </p:nvGraphicFramePr>
        <p:xfrm>
          <a:off x="370389" y="254826"/>
          <a:ext cx="8530543" cy="6192275"/>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843514">
                  <a:extLst>
                    <a:ext uri="{9D8B030D-6E8A-4147-A177-3AD203B41FA5}">
                      <a16:colId xmlns:a16="http://schemas.microsoft.com/office/drawing/2014/main" val="1687930855"/>
                    </a:ext>
                  </a:extLst>
                </a:gridCol>
                <a:gridCol w="605743">
                  <a:extLst>
                    <a:ext uri="{9D8B030D-6E8A-4147-A177-3AD203B41FA5}">
                      <a16:colId xmlns:a16="http://schemas.microsoft.com/office/drawing/2014/main" val="247876497"/>
                    </a:ext>
                  </a:extLst>
                </a:gridCol>
                <a:gridCol w="5081286">
                  <a:extLst>
                    <a:ext uri="{9D8B030D-6E8A-4147-A177-3AD203B41FA5}">
                      <a16:colId xmlns:a16="http://schemas.microsoft.com/office/drawing/2014/main" val="3646840743"/>
                    </a:ext>
                  </a:extLst>
                </a:gridCol>
              </a:tblGrid>
              <a:tr h="499013">
                <a:tc>
                  <a:txBody>
                    <a:bodyPr/>
                    <a:lstStyle/>
                    <a:p>
                      <a:r>
                        <a:rPr lang="en-US" sz="1400" dirty="0"/>
                        <a:t>Student’s Q3 answer:</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US" sz="1400" dirty="0"/>
                        <a:t>What could they add or change to improve their answer?</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606916935"/>
                  </a:ext>
                </a:extLst>
              </a:tr>
              <a:tr h="1186525">
                <a:tc>
                  <a:txBody>
                    <a:bodyPr/>
                    <a:lstStyle/>
                    <a:p>
                      <a:r>
                        <a:rPr lang="en-US" sz="1400" dirty="0" err="1"/>
                        <a:t>Analysed</a:t>
                      </a:r>
                      <a:r>
                        <a:rPr lang="en-US" sz="1400" dirty="0"/>
                        <a:t> the effects of the language</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818049">
                <a:tc>
                  <a:txBody>
                    <a:bodyPr/>
                    <a:lstStyle/>
                    <a:p>
                      <a:r>
                        <a:rPr lang="en-US" sz="1400" dirty="0"/>
                        <a:t>Included quotes to support ideas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1186525">
                <a:tc>
                  <a:txBody>
                    <a:bodyPr/>
                    <a:lstStyle/>
                    <a:p>
                      <a:r>
                        <a:rPr lang="en-US" sz="1400" dirty="0"/>
                        <a:t>Included subject terminology (devices) to support ideas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r h="497589">
                <a:tc>
                  <a:txBody>
                    <a:bodyPr/>
                    <a:lstStyle/>
                    <a:p>
                      <a:r>
                        <a:rPr lang="en-US" sz="1400" b="1" dirty="0">
                          <a:solidFill>
                            <a:schemeClr val="bg1"/>
                          </a:solidFill>
                        </a:rPr>
                        <a:t>Bonus 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205184329"/>
                  </a:ext>
                </a:extLst>
              </a:tr>
              <a:tr h="818049">
                <a:tc>
                  <a:txBody>
                    <a:bodyPr/>
                    <a:lstStyle/>
                    <a:p>
                      <a:r>
                        <a:rPr lang="en-US" sz="1400" dirty="0"/>
                        <a:t>Included analytical verbs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099404808"/>
                  </a:ext>
                </a:extLst>
              </a:tr>
              <a:tr h="1186525">
                <a:tc>
                  <a:txBody>
                    <a:bodyPr/>
                    <a:lstStyle/>
                    <a:p>
                      <a:r>
                        <a:rPr lang="en-US" sz="1400" dirty="0"/>
                        <a:t>Used a range of quotes to support your ideas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767406904"/>
                  </a:ext>
                </a:extLst>
              </a:tr>
            </a:tbl>
          </a:graphicData>
        </a:graphic>
      </p:graphicFrame>
    </p:spTree>
    <p:extLst>
      <p:ext uri="{BB962C8B-B14F-4D97-AF65-F5344CB8AC3E}">
        <p14:creationId xmlns:p14="http://schemas.microsoft.com/office/powerpoint/2010/main" val="624369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F3B7-537A-358A-62F6-3098E077ED31}"/>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3600" dirty="0"/>
              <a:t>Let’s recap Paper 1 Section A so far</a:t>
            </a:r>
            <a:endParaRPr lang="en-GB" sz="3600" dirty="0"/>
          </a:p>
        </p:txBody>
      </p:sp>
      <p:sp>
        <p:nvSpPr>
          <p:cNvPr id="3" name="Content Placeholder 2">
            <a:extLst>
              <a:ext uri="{FF2B5EF4-FFF2-40B4-BE49-F238E27FC236}">
                <a16:creationId xmlns:a16="http://schemas.microsoft.com/office/drawing/2014/main" id="{462B161B-53CF-0D47-236A-E7AB5B418DD7}"/>
              </a:ext>
            </a:extLst>
          </p:cNvPr>
          <p:cNvSpPr>
            <a:spLocks noGrp="1"/>
          </p:cNvSpPr>
          <p:nvPr>
            <p:ph idx="1"/>
          </p:nvPr>
        </p:nvSpPr>
        <p:spPr>
          <a:xfrm>
            <a:off x="628650" y="1825624"/>
            <a:ext cx="7886700" cy="4343681"/>
          </a:xfrm>
          <a:solidFill>
            <a:schemeClr val="bg1"/>
          </a:solidFill>
          <a:ln w="38100">
            <a:solidFill>
              <a:srgbClr val="00B050"/>
            </a:solidFill>
          </a:ln>
          <a:effectLst>
            <a:outerShdw blurRad="50800" dist="38100" dir="2700000" algn="tl" rotWithShape="0">
              <a:prstClr val="black">
                <a:alpha val="40000"/>
              </a:prstClr>
            </a:outerShdw>
          </a:effectLst>
        </p:spPr>
        <p:txBody>
          <a:bodyPr>
            <a:normAutofit fontScale="85000" lnSpcReduction="10000"/>
          </a:bodyPr>
          <a:lstStyle/>
          <a:p>
            <a:pPr marL="0" indent="0">
              <a:buNone/>
            </a:pPr>
            <a:r>
              <a:rPr lang="en-US" sz="3200" dirty="0"/>
              <a:t>Close your exercise books and cover up your notes.</a:t>
            </a:r>
          </a:p>
          <a:p>
            <a:pPr marL="0" indent="0">
              <a:buNone/>
            </a:pPr>
            <a:endParaRPr lang="en-US" sz="3200" dirty="0"/>
          </a:p>
          <a:p>
            <a:pPr marL="0" indent="0">
              <a:buNone/>
            </a:pPr>
            <a:r>
              <a:rPr lang="en-US" sz="3200" dirty="0">
                <a:solidFill>
                  <a:srgbClr val="7030A0"/>
                </a:solidFill>
              </a:rPr>
              <a:t>What skills do you need to show for Q1? (4 marks)</a:t>
            </a:r>
          </a:p>
          <a:p>
            <a:pPr marL="0" indent="0">
              <a:buNone/>
            </a:pPr>
            <a:endParaRPr lang="en-US" sz="3200" dirty="0">
              <a:solidFill>
                <a:srgbClr val="7030A0"/>
              </a:solidFill>
            </a:endParaRPr>
          </a:p>
          <a:p>
            <a:pPr marL="0" indent="0">
              <a:buNone/>
            </a:pPr>
            <a:r>
              <a:rPr lang="en-US" sz="3200" dirty="0">
                <a:solidFill>
                  <a:srgbClr val="7030A0"/>
                </a:solidFill>
              </a:rPr>
              <a:t>What skills do you need to show for Q2? (8 marks)</a:t>
            </a:r>
          </a:p>
          <a:p>
            <a:pPr marL="0" indent="0">
              <a:buNone/>
            </a:pPr>
            <a:endParaRPr lang="en-US" sz="3200" dirty="0">
              <a:solidFill>
                <a:srgbClr val="7030A0"/>
              </a:solidFill>
            </a:endParaRPr>
          </a:p>
          <a:p>
            <a:pPr marL="0" indent="0">
              <a:buNone/>
            </a:pPr>
            <a:r>
              <a:rPr lang="en-US" sz="3200" dirty="0">
                <a:solidFill>
                  <a:srgbClr val="7030A0"/>
                </a:solidFill>
              </a:rPr>
              <a:t>What skills do you need to show for Q3? (12 marks)</a:t>
            </a:r>
            <a:endParaRPr lang="en-GB" sz="3200" dirty="0">
              <a:solidFill>
                <a:srgbClr val="7030A0"/>
              </a:solidFill>
            </a:endParaRPr>
          </a:p>
        </p:txBody>
      </p:sp>
    </p:spTree>
    <p:extLst>
      <p:ext uri="{BB962C8B-B14F-4D97-AF65-F5344CB8AC3E}">
        <p14:creationId xmlns:p14="http://schemas.microsoft.com/office/powerpoint/2010/main" val="2876958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E1840-F14F-15AB-AA22-A344E2925C01}"/>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Q1 Recap</a:t>
            </a:r>
            <a:endParaRPr lang="en-GB" dirty="0"/>
          </a:p>
        </p:txBody>
      </p:sp>
      <p:sp>
        <p:nvSpPr>
          <p:cNvPr id="3" name="Content Placeholder 2">
            <a:extLst>
              <a:ext uri="{FF2B5EF4-FFF2-40B4-BE49-F238E27FC236}">
                <a16:creationId xmlns:a16="http://schemas.microsoft.com/office/drawing/2014/main" id="{C0A0997F-222F-3C87-D2FA-6892C789F9DC}"/>
              </a:ext>
            </a:extLst>
          </p:cNvPr>
          <p:cNvSpPr>
            <a:spLocks noGrp="1"/>
          </p:cNvSpPr>
          <p:nvPr>
            <p:ph idx="1"/>
          </p:nvPr>
        </p:nvSpPr>
        <p:spPr>
          <a:xfrm>
            <a:off x="628650" y="1825625"/>
            <a:ext cx="4533659" cy="4351338"/>
          </a:xfrm>
          <a:solidFill>
            <a:schemeClr val="bg1"/>
          </a:solidFill>
          <a:ln w="38100">
            <a:solidFill>
              <a:srgbClr val="7030A0"/>
            </a:solidFill>
          </a:ln>
          <a:effectLst>
            <a:outerShdw blurRad="50800" dist="38100" dir="2700000" algn="tl" rotWithShape="0">
              <a:prstClr val="black">
                <a:alpha val="40000"/>
              </a:prstClr>
            </a:outerShdw>
          </a:effectLst>
        </p:spPr>
        <p:txBody>
          <a:bodyPr/>
          <a:lstStyle/>
          <a:p>
            <a:pPr marL="0" indent="0">
              <a:buNone/>
            </a:pPr>
            <a:r>
              <a:rPr lang="en-US" dirty="0"/>
              <a:t>Q1: You are given a short extract from the text.</a:t>
            </a:r>
          </a:p>
          <a:p>
            <a:pPr marL="0" indent="0">
              <a:buNone/>
            </a:pPr>
            <a:r>
              <a:rPr lang="en-US" dirty="0"/>
              <a:t>You are given eight statements. Four of them are true, four are false.</a:t>
            </a:r>
          </a:p>
          <a:p>
            <a:pPr marL="0" indent="0">
              <a:buNone/>
            </a:pPr>
            <a:r>
              <a:rPr lang="en-US" dirty="0"/>
              <a:t>Shade in the circles next for the four true statements.</a:t>
            </a:r>
          </a:p>
          <a:p>
            <a:pPr marL="0" indent="0">
              <a:buNone/>
            </a:pPr>
            <a:r>
              <a:rPr lang="en-US" dirty="0"/>
              <a:t>Do not shade in more than four circles.</a:t>
            </a:r>
          </a:p>
        </p:txBody>
      </p:sp>
      <p:sp>
        <p:nvSpPr>
          <p:cNvPr id="4" name="Rectangle: Rounded Corners 3">
            <a:extLst>
              <a:ext uri="{FF2B5EF4-FFF2-40B4-BE49-F238E27FC236}">
                <a16:creationId xmlns:a16="http://schemas.microsoft.com/office/drawing/2014/main" id="{8D972C47-8B12-BD8C-A28F-810A2F808928}"/>
              </a:ext>
            </a:extLst>
          </p:cNvPr>
          <p:cNvSpPr/>
          <p:nvPr/>
        </p:nvSpPr>
        <p:spPr>
          <a:xfrm>
            <a:off x="6628677" y="1877992"/>
            <a:ext cx="1886673" cy="1551008"/>
          </a:xfrm>
          <a:prstGeom prst="roundRect">
            <a:avLst/>
          </a:prstGeom>
          <a:solidFill>
            <a:schemeClr val="bg1"/>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pic>
        <p:nvPicPr>
          <p:cNvPr id="5" name="Graphic 4">
            <a:extLst>
              <a:ext uri="{FF2B5EF4-FFF2-40B4-BE49-F238E27FC236}">
                <a16:creationId xmlns:a16="http://schemas.microsoft.com/office/drawing/2014/main" id="{A83135C6-402C-A480-D301-26F14F9A0D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34748" y="2072129"/>
            <a:ext cx="874529" cy="859160"/>
          </a:xfrm>
          <a:prstGeom prst="rect">
            <a:avLst/>
          </a:prstGeom>
        </p:spPr>
      </p:pic>
      <p:sp>
        <p:nvSpPr>
          <p:cNvPr id="6" name="TextBox 5">
            <a:extLst>
              <a:ext uri="{FF2B5EF4-FFF2-40B4-BE49-F238E27FC236}">
                <a16:creationId xmlns:a16="http://schemas.microsoft.com/office/drawing/2014/main" id="{850DED02-6191-DFF2-7019-316A4A348DC0}"/>
              </a:ext>
            </a:extLst>
          </p:cNvPr>
          <p:cNvSpPr txBox="1"/>
          <p:nvPr/>
        </p:nvSpPr>
        <p:spPr>
          <a:xfrm>
            <a:off x="6790722" y="3058610"/>
            <a:ext cx="1562582"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Identifying</a:t>
            </a: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3997640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3F774E62-B278-1511-454C-15C8F10E41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676E03-3B0C-CE17-EC17-C52C17D94BEE}"/>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Q2 Recap</a:t>
            </a:r>
            <a:endParaRPr lang="en-GB" dirty="0"/>
          </a:p>
        </p:txBody>
      </p:sp>
      <p:sp>
        <p:nvSpPr>
          <p:cNvPr id="3" name="Content Placeholder 2">
            <a:extLst>
              <a:ext uri="{FF2B5EF4-FFF2-40B4-BE49-F238E27FC236}">
                <a16:creationId xmlns:a16="http://schemas.microsoft.com/office/drawing/2014/main" id="{43EF248A-E186-4D6B-488F-436E2375F419}"/>
              </a:ext>
            </a:extLst>
          </p:cNvPr>
          <p:cNvSpPr>
            <a:spLocks noGrp="1"/>
          </p:cNvSpPr>
          <p:nvPr>
            <p:ph idx="1"/>
          </p:nvPr>
        </p:nvSpPr>
        <p:spPr>
          <a:xfrm>
            <a:off x="628650" y="1825625"/>
            <a:ext cx="4533659" cy="4351338"/>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85000" lnSpcReduction="20000"/>
          </a:bodyPr>
          <a:lstStyle/>
          <a:p>
            <a:pPr marL="0" indent="0">
              <a:buNone/>
            </a:pPr>
            <a:r>
              <a:rPr lang="en-US" dirty="0"/>
              <a:t>Q2: You are asked to write a summary about a key focus. In this example, it is the differences between the two trains.</a:t>
            </a:r>
          </a:p>
          <a:p>
            <a:pPr marL="0" indent="0">
              <a:buNone/>
            </a:pPr>
            <a:r>
              <a:rPr lang="en-US" dirty="0"/>
              <a:t>You must include </a:t>
            </a:r>
            <a:r>
              <a:rPr lang="en-US" b="1" dirty="0"/>
              <a:t>examples or quotes</a:t>
            </a:r>
            <a:r>
              <a:rPr lang="en-US" dirty="0"/>
              <a:t> from both texts.</a:t>
            </a:r>
          </a:p>
          <a:p>
            <a:pPr marL="0" indent="0">
              <a:buNone/>
            </a:pPr>
            <a:r>
              <a:rPr lang="en-US" dirty="0"/>
              <a:t>You must include </a:t>
            </a:r>
            <a:r>
              <a:rPr lang="en-US" b="1" dirty="0"/>
              <a:t>inferences </a:t>
            </a:r>
            <a:r>
              <a:rPr lang="en-US" dirty="0"/>
              <a:t>(this suggests…) about both texts.</a:t>
            </a:r>
          </a:p>
          <a:p>
            <a:pPr marL="0" indent="0">
              <a:buNone/>
            </a:pPr>
            <a:r>
              <a:rPr lang="en-US" dirty="0"/>
              <a:t>You must only </a:t>
            </a:r>
            <a:r>
              <a:rPr lang="en-US" b="1" dirty="0"/>
              <a:t>write about the information relevant to the focus </a:t>
            </a:r>
            <a:r>
              <a:rPr lang="en-US" dirty="0"/>
              <a:t>given to you in Q2.</a:t>
            </a:r>
          </a:p>
          <a:p>
            <a:pPr marL="0" indent="0">
              <a:buNone/>
            </a:pPr>
            <a:r>
              <a:rPr lang="en-US" dirty="0"/>
              <a:t>You could include </a:t>
            </a:r>
            <a:r>
              <a:rPr lang="en-US" b="1" dirty="0"/>
              <a:t>connectives.</a:t>
            </a:r>
          </a:p>
        </p:txBody>
      </p:sp>
      <p:pic>
        <p:nvPicPr>
          <p:cNvPr id="4" name="Picture 3">
            <a:extLst>
              <a:ext uri="{FF2B5EF4-FFF2-40B4-BE49-F238E27FC236}">
                <a16:creationId xmlns:a16="http://schemas.microsoft.com/office/drawing/2014/main" id="{26E26DF4-8EE9-75D7-F6A8-EC17614A310F}"/>
              </a:ext>
            </a:extLst>
          </p:cNvPr>
          <p:cNvPicPr>
            <a:picLocks noChangeAspect="1"/>
          </p:cNvPicPr>
          <p:nvPr/>
        </p:nvPicPr>
        <p:blipFill>
          <a:blip r:embed="rId2"/>
          <a:stretch>
            <a:fillRect/>
          </a:stretch>
        </p:blipFill>
        <p:spPr>
          <a:xfrm>
            <a:off x="5578999" y="2088883"/>
            <a:ext cx="3142874" cy="3142874"/>
          </a:xfrm>
          <a:prstGeom prst="rect">
            <a:avLst/>
          </a:prstGeom>
        </p:spPr>
      </p:pic>
    </p:spTree>
    <p:extLst>
      <p:ext uri="{BB962C8B-B14F-4D97-AF65-F5344CB8AC3E}">
        <p14:creationId xmlns:p14="http://schemas.microsoft.com/office/powerpoint/2010/main" val="20084143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6059BD99-E18A-37ED-9A50-6D1264FB29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A7C4D2C-4D68-B617-7757-6342B882CBF8}"/>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Q3 Recap</a:t>
            </a:r>
            <a:endParaRPr lang="en-GB" dirty="0"/>
          </a:p>
        </p:txBody>
      </p:sp>
      <p:sp>
        <p:nvSpPr>
          <p:cNvPr id="3" name="Content Placeholder 2">
            <a:extLst>
              <a:ext uri="{FF2B5EF4-FFF2-40B4-BE49-F238E27FC236}">
                <a16:creationId xmlns:a16="http://schemas.microsoft.com/office/drawing/2014/main" id="{C56DDB88-520A-218A-38D6-13A2376B85C5}"/>
              </a:ext>
            </a:extLst>
          </p:cNvPr>
          <p:cNvSpPr>
            <a:spLocks noGrp="1"/>
          </p:cNvSpPr>
          <p:nvPr>
            <p:ph idx="1"/>
          </p:nvPr>
        </p:nvSpPr>
        <p:spPr>
          <a:xfrm>
            <a:off x="628650" y="1825625"/>
            <a:ext cx="4533659" cy="4351338"/>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62500" lnSpcReduction="20000"/>
          </a:bodyPr>
          <a:lstStyle/>
          <a:p>
            <a:pPr marL="0" indent="0">
              <a:buNone/>
            </a:pPr>
            <a:r>
              <a:rPr lang="en-US" dirty="0"/>
              <a:t>This is the language analysis question.</a:t>
            </a:r>
          </a:p>
          <a:p>
            <a:pPr marL="0" indent="0">
              <a:buNone/>
            </a:pPr>
            <a:r>
              <a:rPr lang="en-US" b="1" dirty="0"/>
              <a:t>It is worth 12 marks, so you will need to mark a good range of points to hit the top mark.</a:t>
            </a:r>
          </a:p>
          <a:p>
            <a:pPr marL="0" indent="0">
              <a:buNone/>
            </a:pPr>
            <a:r>
              <a:rPr lang="en-US" dirty="0"/>
              <a:t>You will be asked to analyse the use of language in a small part of the source to explain how the writer uses language to describe something (in this case, the train crash).</a:t>
            </a:r>
          </a:p>
          <a:p>
            <a:pPr marL="0" indent="0">
              <a:buNone/>
            </a:pPr>
            <a:r>
              <a:rPr lang="en-US" dirty="0"/>
              <a:t>You </a:t>
            </a:r>
            <a:r>
              <a:rPr lang="en-US" b="1" dirty="0"/>
              <a:t>must</a:t>
            </a:r>
            <a:r>
              <a:rPr lang="en-US" dirty="0"/>
              <a:t> include </a:t>
            </a:r>
            <a:r>
              <a:rPr lang="en-US" i="1" dirty="0"/>
              <a:t>clear points </a:t>
            </a:r>
            <a:r>
              <a:rPr lang="en-US" dirty="0"/>
              <a:t>that answer the task.</a:t>
            </a:r>
          </a:p>
          <a:p>
            <a:pPr marL="0" indent="0">
              <a:buNone/>
            </a:pPr>
            <a:r>
              <a:rPr lang="en-US" dirty="0"/>
              <a:t>You </a:t>
            </a:r>
            <a:r>
              <a:rPr lang="en-US" b="1" dirty="0"/>
              <a:t>must</a:t>
            </a:r>
            <a:r>
              <a:rPr lang="en-US" dirty="0"/>
              <a:t> include </a:t>
            </a:r>
            <a:r>
              <a:rPr lang="en-US" i="1" dirty="0"/>
              <a:t>quotes or examples </a:t>
            </a:r>
            <a:r>
              <a:rPr lang="en-US" dirty="0"/>
              <a:t>to support your points.</a:t>
            </a:r>
          </a:p>
          <a:p>
            <a:pPr marL="0" indent="0">
              <a:buNone/>
            </a:pPr>
            <a:r>
              <a:rPr lang="en-US" dirty="0"/>
              <a:t>You </a:t>
            </a:r>
            <a:r>
              <a:rPr lang="en-US" b="1" dirty="0"/>
              <a:t>must </a:t>
            </a:r>
            <a:r>
              <a:rPr lang="en-US" i="1" dirty="0"/>
              <a:t>analyse how the use of language </a:t>
            </a:r>
            <a:r>
              <a:rPr lang="en-US" b="1" dirty="0"/>
              <a:t>affects</a:t>
            </a:r>
            <a:r>
              <a:rPr lang="en-US" dirty="0"/>
              <a:t> the reader’s thoughts and feelings.</a:t>
            </a:r>
          </a:p>
          <a:p>
            <a:pPr marL="0" indent="0">
              <a:buNone/>
            </a:pPr>
            <a:r>
              <a:rPr lang="en-US" dirty="0"/>
              <a:t>You </a:t>
            </a:r>
            <a:r>
              <a:rPr lang="en-US" b="1" dirty="0"/>
              <a:t>should</a:t>
            </a:r>
            <a:r>
              <a:rPr lang="en-US" dirty="0"/>
              <a:t> include </a:t>
            </a:r>
            <a:r>
              <a:rPr lang="en-US" i="1" dirty="0"/>
              <a:t>specific language techniques to </a:t>
            </a:r>
            <a:r>
              <a:rPr lang="en-US" dirty="0"/>
              <a:t>highlight your use of terminology. </a:t>
            </a:r>
          </a:p>
          <a:p>
            <a:pPr marL="0" indent="0">
              <a:buNone/>
            </a:pPr>
            <a:endParaRPr lang="en-US" b="1" dirty="0"/>
          </a:p>
        </p:txBody>
      </p:sp>
      <p:pic>
        <p:nvPicPr>
          <p:cNvPr id="5" name="Picture 4">
            <a:extLst>
              <a:ext uri="{FF2B5EF4-FFF2-40B4-BE49-F238E27FC236}">
                <a16:creationId xmlns:a16="http://schemas.microsoft.com/office/drawing/2014/main" id="{E3456B54-C265-6693-5EF1-30865CDE5EAA}"/>
              </a:ext>
            </a:extLst>
          </p:cNvPr>
          <p:cNvPicPr>
            <a:picLocks noChangeAspect="1"/>
          </p:cNvPicPr>
          <p:nvPr/>
        </p:nvPicPr>
        <p:blipFill>
          <a:blip r:embed="rId2"/>
          <a:stretch>
            <a:fillRect/>
          </a:stretch>
        </p:blipFill>
        <p:spPr>
          <a:xfrm>
            <a:off x="5381388" y="1825625"/>
            <a:ext cx="3466922" cy="1912998"/>
          </a:xfrm>
          <a:prstGeom prst="rect">
            <a:avLst/>
          </a:prstGeom>
        </p:spPr>
      </p:pic>
    </p:spTree>
    <p:extLst>
      <p:ext uri="{BB962C8B-B14F-4D97-AF65-F5344CB8AC3E}">
        <p14:creationId xmlns:p14="http://schemas.microsoft.com/office/powerpoint/2010/main" val="28984307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Plenary: One Word</a:t>
            </a:r>
          </a:p>
        </p:txBody>
      </p:sp>
      <p:sp>
        <p:nvSpPr>
          <p:cNvPr id="3" name="Content Placeholder 2"/>
          <p:cNvSpPr>
            <a:spLocks noGrp="1"/>
          </p:cNvSpPr>
          <p:nvPr>
            <p:ph idx="1"/>
          </p:nvPr>
        </p:nvSpPr>
        <p:spPr>
          <a:xfrm>
            <a:off x="628650" y="1825625"/>
            <a:ext cx="3943350" cy="4351338"/>
          </a:xfrm>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Reduce everything you have learnt from today’s lesson down to just one word, e.g. </a:t>
            </a:r>
            <a:r>
              <a:rPr lang="en-GB" b="1" dirty="0"/>
              <a:t>Analysis</a:t>
            </a:r>
            <a:r>
              <a:rPr lang="en-GB" dirty="0"/>
              <a:t>.</a:t>
            </a:r>
          </a:p>
          <a:p>
            <a:endParaRPr lang="en-GB" dirty="0"/>
          </a:p>
          <a:p>
            <a:r>
              <a:rPr lang="en-GB" dirty="0"/>
              <a:t>Now, the person next to you is going to explain why you chose that word. </a:t>
            </a:r>
          </a:p>
        </p:txBody>
      </p:sp>
      <p:sp>
        <p:nvSpPr>
          <p:cNvPr id="4" name="Content Placeholder 2"/>
          <p:cNvSpPr txBox="1">
            <a:spLocks/>
          </p:cNvSpPr>
          <p:nvPr/>
        </p:nvSpPr>
        <p:spPr>
          <a:xfrm>
            <a:off x="4833256" y="1825625"/>
            <a:ext cx="3682093" cy="4351338"/>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srgbClr val="FF0000"/>
                </a:solidFill>
                <a:effectLst/>
                <a:uLnTx/>
                <a:uFillTx/>
                <a:latin typeface="Calibri"/>
                <a:ea typeface="+mn-ea"/>
                <a:cs typeface="+mn-cs"/>
              </a:rPr>
              <a:t>To describe </a:t>
            </a:r>
            <a:r>
              <a:rPr lang="en-GB" sz="2800" dirty="0">
                <a:solidFill>
                  <a:srgbClr val="FF0000"/>
                </a:solidFill>
                <a:latin typeface="Calibri"/>
              </a:rPr>
              <a:t>ways of improving our Q3 answers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srgbClr val="F79646">
                    <a:lumMod val="50000"/>
                  </a:srgbClr>
                </a:solidFill>
                <a:effectLst/>
                <a:uLnTx/>
                <a:uFillTx/>
                <a:latin typeface="Calibri"/>
                <a:ea typeface="+mn-ea"/>
                <a:cs typeface="+mn-cs"/>
              </a:rPr>
              <a:t>To explain how student answers can better meet the requirements of the mark scheme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srgbClr val="00B050"/>
                </a:solidFill>
                <a:effectLst/>
                <a:uLnTx/>
                <a:uFillTx/>
                <a:latin typeface="Calibri"/>
                <a:ea typeface="+mn-ea"/>
                <a:cs typeface="+mn-cs"/>
              </a:rPr>
              <a:t>To evaluate the effectiveness of our improved Q3 answers</a:t>
            </a:r>
          </a:p>
        </p:txBody>
      </p:sp>
      <p:pic>
        <p:nvPicPr>
          <p:cNvPr id="6" name="Picture 5">
            <a:extLst>
              <a:ext uri="{FF2B5EF4-FFF2-40B4-BE49-F238E27FC236}">
                <a16:creationId xmlns:a16="http://schemas.microsoft.com/office/drawing/2014/main" id="{25FFE93C-22D9-47AE-BC91-EDD762BED7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76153" y="339774"/>
            <a:ext cx="688133" cy="1376266"/>
          </a:xfrm>
          <a:prstGeom prst="rect">
            <a:avLst/>
          </a:prstGeom>
        </p:spPr>
      </p:pic>
    </p:spTree>
    <p:extLst>
      <p:ext uri="{BB962C8B-B14F-4D97-AF65-F5344CB8AC3E}">
        <p14:creationId xmlns:p14="http://schemas.microsoft.com/office/powerpoint/2010/main" val="1960925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57413-D28D-F540-6551-AB02AA8673E2}"/>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Learning outcomes</a:t>
            </a:r>
            <a:endParaRPr lang="en-GB" dirty="0"/>
          </a:p>
        </p:txBody>
      </p:sp>
      <p:sp>
        <p:nvSpPr>
          <p:cNvPr id="3" name="Content Placeholder 2">
            <a:extLst>
              <a:ext uri="{FF2B5EF4-FFF2-40B4-BE49-F238E27FC236}">
                <a16:creationId xmlns:a16="http://schemas.microsoft.com/office/drawing/2014/main" id="{BC3B62FD-A13B-E11A-FB5D-55E6AE520EE1}"/>
              </a:ext>
            </a:extLst>
          </p:cNvPr>
          <p:cNvSpPr>
            <a:spLocks noGrp="1"/>
          </p:cNvSpPr>
          <p:nvPr>
            <p:ph idx="1"/>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92500" lnSpcReduction="10000"/>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4400" b="0" i="0" u="none" strike="noStrike" kern="1200" cap="none" spc="0" normalizeH="0" baseline="0" noProof="0" dirty="0">
                <a:ln>
                  <a:noFill/>
                </a:ln>
                <a:solidFill>
                  <a:srgbClr val="FF0000"/>
                </a:solidFill>
                <a:effectLst/>
                <a:uLnTx/>
                <a:uFillTx/>
                <a:latin typeface="Calibri"/>
                <a:ea typeface="+mn-ea"/>
                <a:cs typeface="+mn-cs"/>
              </a:rPr>
              <a:t>To describe </a:t>
            </a:r>
            <a:r>
              <a:rPr lang="en-GB" sz="4400" dirty="0">
                <a:solidFill>
                  <a:srgbClr val="FF0000"/>
                </a:solidFill>
                <a:latin typeface="Calibri"/>
              </a:rPr>
              <a:t>ways of improving our Q3 answers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4400" b="0" i="0" u="none" strike="noStrike" kern="1200" cap="none" spc="0" normalizeH="0" baseline="0" noProof="0" dirty="0">
                <a:ln>
                  <a:noFill/>
                </a:ln>
                <a:solidFill>
                  <a:srgbClr val="F79646">
                    <a:lumMod val="50000"/>
                  </a:srgbClr>
                </a:solidFill>
                <a:effectLst/>
                <a:uLnTx/>
                <a:uFillTx/>
                <a:latin typeface="Calibri"/>
                <a:ea typeface="+mn-ea"/>
                <a:cs typeface="+mn-cs"/>
              </a:rPr>
              <a:t>To explain how student answers can better meet the requirements of the mark scheme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4400" b="0" i="0" u="none" strike="noStrike" kern="1200" cap="none" spc="0" normalizeH="0" baseline="0" noProof="0" dirty="0">
                <a:ln>
                  <a:noFill/>
                </a:ln>
                <a:solidFill>
                  <a:srgbClr val="00B050"/>
                </a:solidFill>
                <a:effectLst/>
                <a:uLnTx/>
                <a:uFillTx/>
                <a:latin typeface="Calibri"/>
                <a:ea typeface="+mn-ea"/>
                <a:cs typeface="+mn-cs"/>
              </a:rPr>
              <a:t>To evaluate the effectiveness of our improved Q3 answers</a:t>
            </a:r>
          </a:p>
          <a:p>
            <a:pPr marL="0" indent="0">
              <a:buNone/>
            </a:pPr>
            <a:endParaRPr lang="en-GB" dirty="0"/>
          </a:p>
        </p:txBody>
      </p:sp>
    </p:spTree>
    <p:extLst>
      <p:ext uri="{BB962C8B-B14F-4D97-AF65-F5344CB8AC3E}">
        <p14:creationId xmlns:p14="http://schemas.microsoft.com/office/powerpoint/2010/main" val="2776322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4D692BF-CA4A-F3BE-FD0F-2F24E50B4EDF}"/>
              </a:ext>
            </a:extLst>
          </p:cNvPr>
          <p:cNvSpPr txBox="1"/>
          <p:nvPr/>
        </p:nvSpPr>
        <p:spPr>
          <a:xfrm>
            <a:off x="628650" y="516901"/>
            <a:ext cx="7886700" cy="1323439"/>
          </a:xfrm>
          <a:prstGeom prst="rect">
            <a:avLst/>
          </a:prstGeom>
          <a:solidFill>
            <a:schemeClr val="accent2">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a:spAutoFit/>
          </a:bodyPr>
          <a:lstStyle/>
          <a:p>
            <a:r>
              <a:rPr lang="en-GB" sz="2000" b="1" dirty="0"/>
              <a:t>AO2</a:t>
            </a:r>
          </a:p>
          <a:p>
            <a:r>
              <a:rPr lang="en-GB" sz="2000" dirty="0"/>
              <a:t>Explain, comment on and analyse how writers use language to achieve effects and influence readers, using relevant subject terminology to support their views</a:t>
            </a:r>
          </a:p>
        </p:txBody>
      </p:sp>
      <p:sp>
        <p:nvSpPr>
          <p:cNvPr id="5" name="TextBox 4">
            <a:extLst>
              <a:ext uri="{FF2B5EF4-FFF2-40B4-BE49-F238E27FC236}">
                <a16:creationId xmlns:a16="http://schemas.microsoft.com/office/drawing/2014/main" id="{09374E7F-5684-C317-A6C7-DE37D1F81EE3}"/>
              </a:ext>
            </a:extLst>
          </p:cNvPr>
          <p:cNvSpPr txBox="1"/>
          <p:nvPr/>
        </p:nvSpPr>
        <p:spPr>
          <a:xfrm>
            <a:off x="628650" y="2410938"/>
            <a:ext cx="7886700" cy="1200329"/>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dirty="0"/>
              <a:t>Shows perceptive and detailed understanding of language:</a:t>
            </a:r>
          </a:p>
          <a:p>
            <a:r>
              <a:rPr lang="en-US" dirty="0"/>
              <a:t>• Analyses the effects of the writer’s choices of language</a:t>
            </a:r>
          </a:p>
          <a:p>
            <a:r>
              <a:rPr lang="en-US" dirty="0"/>
              <a:t>• Selects a range of judicious textual detail</a:t>
            </a:r>
          </a:p>
          <a:p>
            <a:r>
              <a:rPr lang="en-US" dirty="0"/>
              <a:t>• Makes sophisticated and accurate use of subject terminology</a:t>
            </a:r>
            <a:endParaRPr lang="en-GB" dirty="0"/>
          </a:p>
        </p:txBody>
      </p:sp>
      <p:sp>
        <p:nvSpPr>
          <p:cNvPr id="6" name="TextBox 5">
            <a:extLst>
              <a:ext uri="{FF2B5EF4-FFF2-40B4-BE49-F238E27FC236}">
                <a16:creationId xmlns:a16="http://schemas.microsoft.com/office/drawing/2014/main" id="{3210C93A-33CA-64CD-9E61-F293D03B65FE}"/>
              </a:ext>
            </a:extLst>
          </p:cNvPr>
          <p:cNvSpPr txBox="1"/>
          <p:nvPr/>
        </p:nvSpPr>
        <p:spPr>
          <a:xfrm>
            <a:off x="524477" y="1940973"/>
            <a:ext cx="7886700" cy="369332"/>
          </a:xfrm>
          <a:prstGeom prst="rect">
            <a:avLst/>
          </a:prstGeom>
          <a:noFill/>
        </p:spPr>
        <p:txBody>
          <a:bodyPr wrap="square" rtlCol="0">
            <a:spAutoFit/>
          </a:bodyPr>
          <a:lstStyle/>
          <a:p>
            <a:r>
              <a:rPr lang="en-US" dirty="0"/>
              <a:t>This is the mark scheme that examiners use to mark Q3:</a:t>
            </a:r>
            <a:endParaRPr lang="en-GB" dirty="0"/>
          </a:p>
        </p:txBody>
      </p:sp>
      <p:pic>
        <p:nvPicPr>
          <p:cNvPr id="7" name="Picture 6">
            <a:extLst>
              <a:ext uri="{FF2B5EF4-FFF2-40B4-BE49-F238E27FC236}">
                <a16:creationId xmlns:a16="http://schemas.microsoft.com/office/drawing/2014/main" id="{9BD6577F-FAAE-E258-E7AE-EB71F1D80B85}"/>
              </a:ext>
            </a:extLst>
          </p:cNvPr>
          <p:cNvPicPr>
            <a:picLocks noChangeAspect="1"/>
          </p:cNvPicPr>
          <p:nvPr/>
        </p:nvPicPr>
        <p:blipFill>
          <a:blip r:embed="rId2"/>
          <a:stretch>
            <a:fillRect/>
          </a:stretch>
        </p:blipFill>
        <p:spPr>
          <a:xfrm>
            <a:off x="628650" y="3839621"/>
            <a:ext cx="4075246" cy="2248662"/>
          </a:xfrm>
          <a:prstGeom prst="rect">
            <a:avLst/>
          </a:prstGeom>
        </p:spPr>
      </p:pic>
      <p:graphicFrame>
        <p:nvGraphicFramePr>
          <p:cNvPr id="8" name="Table 7">
            <a:extLst>
              <a:ext uri="{FF2B5EF4-FFF2-40B4-BE49-F238E27FC236}">
                <a16:creationId xmlns:a16="http://schemas.microsoft.com/office/drawing/2014/main" id="{54DAF11E-4639-D0CB-57F4-5798D921C6F0}"/>
              </a:ext>
            </a:extLst>
          </p:cNvPr>
          <p:cNvGraphicFramePr>
            <a:graphicFrameLocks noGrp="1"/>
          </p:cNvGraphicFramePr>
          <p:nvPr>
            <p:extLst>
              <p:ext uri="{D42A27DB-BD31-4B8C-83A1-F6EECF244321}">
                <p14:modId xmlns:p14="http://schemas.microsoft.com/office/powerpoint/2010/main" val="2993465631"/>
              </p:ext>
            </p:extLst>
          </p:nvPr>
        </p:nvGraphicFramePr>
        <p:xfrm>
          <a:off x="4903807" y="3839621"/>
          <a:ext cx="3611544" cy="259588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805772">
                  <a:extLst>
                    <a:ext uri="{9D8B030D-6E8A-4147-A177-3AD203B41FA5}">
                      <a16:colId xmlns:a16="http://schemas.microsoft.com/office/drawing/2014/main" val="1687930855"/>
                    </a:ext>
                  </a:extLst>
                </a:gridCol>
                <a:gridCol w="1805772">
                  <a:extLst>
                    <a:ext uri="{9D8B030D-6E8A-4147-A177-3AD203B41FA5}">
                      <a16:colId xmlns:a16="http://schemas.microsoft.com/office/drawing/2014/main" val="247876497"/>
                    </a:ext>
                  </a:extLst>
                </a:gridCol>
              </a:tblGrid>
              <a:tr h="370840">
                <a:tc>
                  <a:txBody>
                    <a:bodyPr/>
                    <a:lstStyle/>
                    <a:p>
                      <a:r>
                        <a:rPr lang="en-US" sz="1600" dirty="0"/>
                        <a:t>Student’s answer</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06916935"/>
                  </a:ext>
                </a:extLst>
              </a:tr>
              <a:tr h="370840">
                <a:tc>
                  <a:txBody>
                    <a:bodyPr/>
                    <a:lstStyle/>
                    <a:p>
                      <a:r>
                        <a:rPr lang="en-US" sz="1600" dirty="0" err="1"/>
                        <a:t>Analysed</a:t>
                      </a:r>
                      <a:r>
                        <a:rPr lang="en-US" sz="1600" dirty="0"/>
                        <a:t> the effects of the language</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370840">
                <a:tc>
                  <a:txBody>
                    <a:bodyPr/>
                    <a:lstStyle/>
                    <a:p>
                      <a:r>
                        <a:rPr lang="en-US" sz="1600" dirty="0"/>
                        <a:t>Included quotes to support ideas</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370840">
                <a:tc>
                  <a:txBody>
                    <a:bodyPr/>
                    <a:lstStyle/>
                    <a:p>
                      <a:r>
                        <a:rPr lang="en-US" sz="1600" dirty="0"/>
                        <a:t>Included subject terminology to support ideas</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bl>
          </a:graphicData>
        </a:graphic>
      </p:graphicFrame>
      <p:pic>
        <p:nvPicPr>
          <p:cNvPr id="9" name="Picture 8" descr="A red x on a black background&#10;&#10;Description automatically generated">
            <a:extLst>
              <a:ext uri="{FF2B5EF4-FFF2-40B4-BE49-F238E27FC236}">
                <a16:creationId xmlns:a16="http://schemas.microsoft.com/office/drawing/2014/main" id="{6EB6BAD0-8D8A-4CF1-6B0B-57BB522CC5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84214" y="4303382"/>
            <a:ext cx="681037" cy="681037"/>
          </a:xfrm>
          <a:prstGeom prst="rect">
            <a:avLst/>
          </a:prstGeom>
        </p:spPr>
      </p:pic>
      <p:pic>
        <p:nvPicPr>
          <p:cNvPr id="10" name="Picture 9" descr="A green check mark on a black background&#10;&#10;Description automatically generated">
            <a:extLst>
              <a:ext uri="{FF2B5EF4-FFF2-40B4-BE49-F238E27FC236}">
                <a16:creationId xmlns:a16="http://schemas.microsoft.com/office/drawing/2014/main" id="{A8C37980-C853-6E31-13DD-D039D8E77F2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13404" y="4979302"/>
            <a:ext cx="551847" cy="631246"/>
          </a:xfrm>
          <a:prstGeom prst="rect">
            <a:avLst/>
          </a:prstGeom>
        </p:spPr>
      </p:pic>
      <p:pic>
        <p:nvPicPr>
          <p:cNvPr id="11" name="Picture 10" descr="A red x on a black background&#10;&#10;Description automatically generated">
            <a:extLst>
              <a:ext uri="{FF2B5EF4-FFF2-40B4-BE49-F238E27FC236}">
                <a16:creationId xmlns:a16="http://schemas.microsoft.com/office/drawing/2014/main" id="{32A0A772-CC22-A74D-C91B-69BBCD8588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84214" y="5682506"/>
            <a:ext cx="681037" cy="681037"/>
          </a:xfrm>
          <a:prstGeom prst="rect">
            <a:avLst/>
          </a:prstGeom>
        </p:spPr>
      </p:pic>
    </p:spTree>
    <p:extLst>
      <p:ext uri="{BB962C8B-B14F-4D97-AF65-F5344CB8AC3E}">
        <p14:creationId xmlns:p14="http://schemas.microsoft.com/office/powerpoint/2010/main" val="309891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7E9B3-C386-1847-D477-7EF8EC033575}"/>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4000" dirty="0"/>
              <a:t>The student did include quotes, but…</a:t>
            </a:r>
            <a:endParaRPr lang="en-GB" sz="4000" dirty="0"/>
          </a:p>
        </p:txBody>
      </p:sp>
      <p:sp>
        <p:nvSpPr>
          <p:cNvPr id="4" name="Content Placeholder 2">
            <a:extLst>
              <a:ext uri="{FF2B5EF4-FFF2-40B4-BE49-F238E27FC236}">
                <a16:creationId xmlns:a16="http://schemas.microsoft.com/office/drawing/2014/main" id="{597C06B4-8D64-4873-9F4D-12FEC703E7FF}"/>
              </a:ext>
            </a:extLst>
          </p:cNvPr>
          <p:cNvSpPr>
            <a:spLocks noGrp="1"/>
          </p:cNvSpPr>
          <p:nvPr>
            <p:ph idx="1"/>
          </p:nvPr>
        </p:nvSpPr>
        <p:spPr>
          <a:xfrm>
            <a:off x="628650" y="2057120"/>
            <a:ext cx="4475785" cy="2491731"/>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92500"/>
          </a:bodyPr>
          <a:lstStyle/>
          <a:p>
            <a:pPr marL="0" indent="0">
              <a:buNone/>
            </a:pPr>
            <a:r>
              <a:rPr lang="en-US" sz="2400" dirty="0"/>
              <a:t>The man talks about his </a:t>
            </a:r>
            <a:r>
              <a:rPr lang="en-US" sz="2400" dirty="0">
                <a:highlight>
                  <a:srgbClr val="FFFF00"/>
                </a:highlight>
              </a:rPr>
              <a:t>heavy suitcase falling off the rack</a:t>
            </a:r>
            <a:r>
              <a:rPr lang="en-US" sz="2400" dirty="0"/>
              <a:t>, so that shows the crash is really bad for the man.</a:t>
            </a:r>
          </a:p>
          <a:p>
            <a:pPr marL="0" indent="0">
              <a:buNone/>
            </a:pPr>
            <a:r>
              <a:rPr lang="en-US" sz="2400" dirty="0"/>
              <a:t>He also tells us that “</a:t>
            </a:r>
            <a:r>
              <a:rPr lang="en-US" sz="2400" dirty="0">
                <a:highlight>
                  <a:srgbClr val="FFFF00"/>
                </a:highlight>
              </a:rPr>
              <a:t>my little world was tilted drunkenly</a:t>
            </a:r>
            <a:r>
              <a:rPr lang="en-US" sz="2400" dirty="0"/>
              <a:t>” so that shows everything was different.</a:t>
            </a:r>
          </a:p>
          <a:p>
            <a:pPr marL="0" indent="0">
              <a:buNone/>
            </a:pPr>
            <a:endParaRPr lang="en-US" sz="2400" dirty="0"/>
          </a:p>
        </p:txBody>
      </p:sp>
      <p:sp>
        <p:nvSpPr>
          <p:cNvPr id="5" name="TextBox 4">
            <a:extLst>
              <a:ext uri="{FF2B5EF4-FFF2-40B4-BE49-F238E27FC236}">
                <a16:creationId xmlns:a16="http://schemas.microsoft.com/office/drawing/2014/main" id="{74CD4DDC-A56D-8873-3AC1-CFE2730475A1}"/>
              </a:ext>
            </a:extLst>
          </p:cNvPr>
          <p:cNvSpPr txBox="1"/>
          <p:nvPr/>
        </p:nvSpPr>
        <p:spPr>
          <a:xfrm>
            <a:off x="5567423" y="2057120"/>
            <a:ext cx="2947927" cy="646331"/>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dirty="0"/>
              <a:t>• Selects a range of judicious </a:t>
            </a:r>
            <a:r>
              <a:rPr lang="en-US" dirty="0">
                <a:highlight>
                  <a:srgbClr val="FFFF00"/>
                </a:highlight>
              </a:rPr>
              <a:t>textual detail</a:t>
            </a:r>
            <a:endParaRPr lang="en-GB" dirty="0">
              <a:highlight>
                <a:srgbClr val="FFFF00"/>
              </a:highlight>
            </a:endParaRPr>
          </a:p>
        </p:txBody>
      </p:sp>
      <p:sp>
        <p:nvSpPr>
          <p:cNvPr id="7" name="TextBox 6">
            <a:extLst>
              <a:ext uri="{FF2B5EF4-FFF2-40B4-BE49-F238E27FC236}">
                <a16:creationId xmlns:a16="http://schemas.microsoft.com/office/drawing/2014/main" id="{5A12323B-6B96-6E70-2A92-C172CE3A4331}"/>
              </a:ext>
            </a:extLst>
          </p:cNvPr>
          <p:cNvSpPr txBox="1"/>
          <p:nvPr/>
        </p:nvSpPr>
        <p:spPr>
          <a:xfrm>
            <a:off x="5567423" y="2979819"/>
            <a:ext cx="2947927" cy="1569660"/>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a:spAutoFit/>
          </a:bodyPr>
          <a:lstStyle/>
          <a:p>
            <a:r>
              <a:rPr lang="en-GB" sz="2400" b="1" dirty="0"/>
              <a:t>Judicious</a:t>
            </a:r>
            <a:r>
              <a:rPr lang="en-GB" sz="2400" dirty="0"/>
              <a:t> means showing good judgement and sense. </a:t>
            </a:r>
          </a:p>
        </p:txBody>
      </p:sp>
      <p:sp>
        <p:nvSpPr>
          <p:cNvPr id="8" name="TextBox 7">
            <a:extLst>
              <a:ext uri="{FF2B5EF4-FFF2-40B4-BE49-F238E27FC236}">
                <a16:creationId xmlns:a16="http://schemas.microsoft.com/office/drawing/2014/main" id="{BA38FB7B-B911-3777-5FDF-3A114480A0AE}"/>
              </a:ext>
            </a:extLst>
          </p:cNvPr>
          <p:cNvSpPr txBox="1"/>
          <p:nvPr/>
        </p:nvSpPr>
        <p:spPr>
          <a:xfrm>
            <a:off x="628650" y="4780344"/>
            <a:ext cx="7886700" cy="1200329"/>
          </a:xfrm>
          <a:prstGeom prst="rect">
            <a:avLst/>
          </a:prstGeom>
          <a:solidFill>
            <a:schemeClr val="tx2">
              <a:lumMod val="10000"/>
              <a:lumOff val="9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sz="2400" dirty="0"/>
              <a:t>… They didn’t explain the effects of language on the reader, and one good way to do this is by using a range of quotes that back up your interpretations.</a:t>
            </a:r>
            <a:endParaRPr lang="en-GB" sz="2400" dirty="0"/>
          </a:p>
        </p:txBody>
      </p:sp>
    </p:spTree>
    <p:extLst>
      <p:ext uri="{BB962C8B-B14F-4D97-AF65-F5344CB8AC3E}">
        <p14:creationId xmlns:p14="http://schemas.microsoft.com/office/powerpoint/2010/main" val="3748667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3F2B7A-AE38-1CAE-194D-307BEFC224E8}"/>
              </a:ext>
            </a:extLst>
          </p:cNvPr>
          <p:cNvSpPr txBox="1"/>
          <p:nvPr/>
        </p:nvSpPr>
        <p:spPr>
          <a:xfrm>
            <a:off x="491924" y="409652"/>
            <a:ext cx="4572000" cy="3729547"/>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pPr marL="0" indent="0">
              <a:lnSpc>
                <a:spcPct val="120000"/>
              </a:lnSpc>
              <a:buNone/>
            </a:pPr>
            <a:r>
              <a:rPr lang="en-GB" dirty="0">
                <a:highlight>
                  <a:srgbClr val="00FFFF"/>
                </a:highlight>
              </a:rPr>
              <a:t>The writer is keen for us to understand the power of the crash and the confusion and panic it causes him</a:t>
            </a:r>
            <a:r>
              <a:rPr lang="en-GB" dirty="0"/>
              <a:t>. By telling us that “</a:t>
            </a:r>
            <a:r>
              <a:rPr lang="en-US" dirty="0">
                <a:highlight>
                  <a:srgbClr val="FFFF00"/>
                </a:highlight>
              </a:rPr>
              <a:t>my heaviest suitcase was cannonaded down</a:t>
            </a:r>
            <a:r>
              <a:rPr lang="en-US" dirty="0"/>
              <a:t>”, </a:t>
            </a:r>
            <a:r>
              <a:rPr lang="en-US" dirty="0">
                <a:highlight>
                  <a:srgbClr val="00FFFF"/>
                </a:highlight>
              </a:rPr>
              <a:t>the superlative heaviest (coupled with hyperbole) conveys the destruction caused, </a:t>
            </a:r>
            <a:r>
              <a:rPr lang="en-US" dirty="0">
                <a:highlight>
                  <a:srgbClr val="00FF00"/>
                </a:highlight>
              </a:rPr>
              <a:t>but also the verb ‘cannonaded down’ is a military image that amplifies the sense of conflict between the writer and the train. It is as if the train is actively trying to hurt and attack the writer during the crash. </a:t>
            </a:r>
            <a:endParaRPr lang="en-GB" dirty="0">
              <a:highlight>
                <a:srgbClr val="00FF00"/>
              </a:highlight>
            </a:endParaRPr>
          </a:p>
        </p:txBody>
      </p:sp>
      <p:sp>
        <p:nvSpPr>
          <p:cNvPr id="6" name="TextBox 5">
            <a:extLst>
              <a:ext uri="{FF2B5EF4-FFF2-40B4-BE49-F238E27FC236}">
                <a16:creationId xmlns:a16="http://schemas.microsoft.com/office/drawing/2014/main" id="{DEECD36B-30C2-7EAF-7E04-E64FB48FFC09}"/>
              </a:ext>
            </a:extLst>
          </p:cNvPr>
          <p:cNvSpPr txBox="1"/>
          <p:nvPr/>
        </p:nvSpPr>
        <p:spPr>
          <a:xfrm>
            <a:off x="5301205" y="409652"/>
            <a:ext cx="3541853" cy="4524315"/>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dirty="0">
                <a:highlight>
                  <a:srgbClr val="FFFF00"/>
                </a:highlight>
              </a:rPr>
              <a:t>This student’s answer uses the same quote but</a:t>
            </a:r>
            <a:r>
              <a:rPr lang="en-US" dirty="0"/>
              <a:t> look at how they’ve </a:t>
            </a:r>
            <a:r>
              <a:rPr lang="en-US" b="1" dirty="0"/>
              <a:t>zoomed in </a:t>
            </a:r>
            <a:r>
              <a:rPr lang="en-US" dirty="0"/>
              <a:t>on that quote and </a:t>
            </a:r>
            <a:r>
              <a:rPr lang="en-US" b="1" dirty="0"/>
              <a:t>explained</a:t>
            </a:r>
            <a:r>
              <a:rPr lang="en-US" dirty="0"/>
              <a:t> the </a:t>
            </a:r>
            <a:r>
              <a:rPr lang="en-US" b="1" dirty="0"/>
              <a:t>effects on the reader</a:t>
            </a:r>
            <a:r>
              <a:rPr lang="en-US" dirty="0"/>
              <a:t>.</a:t>
            </a:r>
          </a:p>
          <a:p>
            <a:endParaRPr lang="en-US" dirty="0"/>
          </a:p>
          <a:p>
            <a:r>
              <a:rPr lang="en-US" dirty="0"/>
              <a:t>The suitcase does fall, but rather than just making the journey ‘bad’, the </a:t>
            </a:r>
            <a:r>
              <a:rPr lang="en-US" dirty="0">
                <a:highlight>
                  <a:srgbClr val="00FFFF"/>
                </a:highlight>
              </a:rPr>
              <a:t>student explains how two of the techniques used combine to create a sense of panic and confusion for the reader</a:t>
            </a:r>
            <a:r>
              <a:rPr lang="en-US" dirty="0"/>
              <a:t>, </a:t>
            </a:r>
            <a:r>
              <a:rPr lang="en-US" dirty="0">
                <a:highlight>
                  <a:srgbClr val="00FF00"/>
                </a:highlight>
              </a:rPr>
              <a:t>but also that the language helps us feel that the train is deliberately attacking the man, which alters the mood and tone of the writing. </a:t>
            </a:r>
          </a:p>
        </p:txBody>
      </p:sp>
      <p:pic>
        <p:nvPicPr>
          <p:cNvPr id="19" name="Picture 18">
            <a:extLst>
              <a:ext uri="{FF2B5EF4-FFF2-40B4-BE49-F238E27FC236}">
                <a16:creationId xmlns:a16="http://schemas.microsoft.com/office/drawing/2014/main" id="{71860F1F-F788-A6F7-FE1B-D24365433990}"/>
              </a:ext>
            </a:extLst>
          </p:cNvPr>
          <p:cNvPicPr>
            <a:picLocks noChangeAspect="1"/>
          </p:cNvPicPr>
          <p:nvPr/>
        </p:nvPicPr>
        <p:blipFill>
          <a:blip r:embed="rId2"/>
          <a:stretch>
            <a:fillRect/>
          </a:stretch>
        </p:blipFill>
        <p:spPr>
          <a:xfrm>
            <a:off x="790788" y="4371294"/>
            <a:ext cx="4273136" cy="2077054"/>
          </a:xfrm>
          <a:prstGeom prst="rect">
            <a:avLst/>
          </a:prstGeom>
        </p:spPr>
      </p:pic>
    </p:spTree>
    <p:extLst>
      <p:ext uri="{BB962C8B-B14F-4D97-AF65-F5344CB8AC3E}">
        <p14:creationId xmlns:p14="http://schemas.microsoft.com/office/powerpoint/2010/main" val="875827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64EAAF9-91C3-E012-3042-48EEB5D06AED}"/>
              </a:ext>
            </a:extLst>
          </p:cNvPr>
          <p:cNvPicPr>
            <a:picLocks noChangeAspect="1"/>
          </p:cNvPicPr>
          <p:nvPr/>
        </p:nvPicPr>
        <p:blipFill>
          <a:blip r:embed="rId2"/>
          <a:stretch>
            <a:fillRect/>
          </a:stretch>
        </p:blipFill>
        <p:spPr>
          <a:xfrm>
            <a:off x="861274" y="574799"/>
            <a:ext cx="7390025" cy="3592088"/>
          </a:xfrm>
          <a:prstGeom prst="rect">
            <a:avLst/>
          </a:prstGeom>
        </p:spPr>
      </p:pic>
      <p:sp>
        <p:nvSpPr>
          <p:cNvPr id="5" name="TextBox 4">
            <a:extLst>
              <a:ext uri="{FF2B5EF4-FFF2-40B4-BE49-F238E27FC236}">
                <a16:creationId xmlns:a16="http://schemas.microsoft.com/office/drawing/2014/main" id="{A44F67EF-C3D3-3E90-781F-84948723227C}"/>
              </a:ext>
            </a:extLst>
          </p:cNvPr>
          <p:cNvSpPr txBox="1"/>
          <p:nvPr/>
        </p:nvSpPr>
        <p:spPr>
          <a:xfrm>
            <a:off x="3148313" y="4491505"/>
            <a:ext cx="2650603" cy="646331"/>
          </a:xfrm>
          <a:prstGeom prst="rect">
            <a:avLst/>
          </a:prstGeom>
          <a:noFill/>
        </p:spPr>
        <p:txBody>
          <a:bodyPr wrap="square" rtlCol="0">
            <a:spAutoFit/>
          </a:bodyPr>
          <a:lstStyle/>
          <a:p>
            <a:pPr algn="ctr"/>
            <a:r>
              <a:rPr lang="en-US" dirty="0"/>
              <a:t>“my heaviest suitcase was cannonaded down”</a:t>
            </a:r>
            <a:endParaRPr lang="en-GB" dirty="0"/>
          </a:p>
        </p:txBody>
      </p:sp>
      <p:sp>
        <p:nvSpPr>
          <p:cNvPr id="6" name="TextBox 5">
            <a:extLst>
              <a:ext uri="{FF2B5EF4-FFF2-40B4-BE49-F238E27FC236}">
                <a16:creationId xmlns:a16="http://schemas.microsoft.com/office/drawing/2014/main" id="{A25C6B88-5ECD-60F5-9BF4-2E7549B65558}"/>
              </a:ext>
            </a:extLst>
          </p:cNvPr>
          <p:cNvSpPr txBox="1"/>
          <p:nvPr/>
        </p:nvSpPr>
        <p:spPr>
          <a:xfrm>
            <a:off x="620210" y="4260673"/>
            <a:ext cx="2000492" cy="1200329"/>
          </a:xfrm>
          <a:prstGeom prst="rect">
            <a:avLst/>
          </a:prstGeom>
          <a:noFill/>
        </p:spPr>
        <p:txBody>
          <a:bodyPr wrap="square" rtlCol="0">
            <a:spAutoFit/>
          </a:bodyPr>
          <a:lstStyle/>
          <a:p>
            <a:pPr algn="ctr"/>
            <a:r>
              <a:rPr lang="en-US" dirty="0"/>
              <a:t>“I want to convey how confusing and terrifying the crash was for me.</a:t>
            </a:r>
            <a:endParaRPr lang="en-GB" dirty="0"/>
          </a:p>
        </p:txBody>
      </p:sp>
      <p:sp>
        <p:nvSpPr>
          <p:cNvPr id="7" name="TextBox 6">
            <a:extLst>
              <a:ext uri="{FF2B5EF4-FFF2-40B4-BE49-F238E27FC236}">
                <a16:creationId xmlns:a16="http://schemas.microsoft.com/office/drawing/2014/main" id="{600D7098-DF2B-D8EE-5B7E-583D5ED4F33C}"/>
              </a:ext>
            </a:extLst>
          </p:cNvPr>
          <p:cNvSpPr txBox="1"/>
          <p:nvPr/>
        </p:nvSpPr>
        <p:spPr>
          <a:xfrm>
            <a:off x="6060312" y="4260673"/>
            <a:ext cx="2650603" cy="1200329"/>
          </a:xfrm>
          <a:prstGeom prst="rect">
            <a:avLst/>
          </a:prstGeom>
          <a:noFill/>
        </p:spPr>
        <p:txBody>
          <a:bodyPr wrap="square" rtlCol="0">
            <a:spAutoFit/>
          </a:bodyPr>
          <a:lstStyle/>
          <a:p>
            <a:pPr algn="ctr"/>
            <a:r>
              <a:rPr lang="en-US" dirty="0"/>
              <a:t>“Wow, it feels like the train is using the objects around the writer to attack him!”</a:t>
            </a:r>
            <a:endParaRPr lang="en-GB" dirty="0"/>
          </a:p>
        </p:txBody>
      </p:sp>
    </p:spTree>
    <p:extLst>
      <p:ext uri="{BB962C8B-B14F-4D97-AF65-F5344CB8AC3E}">
        <p14:creationId xmlns:p14="http://schemas.microsoft.com/office/powerpoint/2010/main" val="3784346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C7FEF-58DB-3811-6522-ED3A14450D1D}"/>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Let’s help this student to improve part of their answer</a:t>
            </a:r>
            <a:endParaRPr lang="en-GB" dirty="0"/>
          </a:p>
        </p:txBody>
      </p:sp>
      <p:sp>
        <p:nvSpPr>
          <p:cNvPr id="5" name="TextBox 4">
            <a:extLst>
              <a:ext uri="{FF2B5EF4-FFF2-40B4-BE49-F238E27FC236}">
                <a16:creationId xmlns:a16="http://schemas.microsoft.com/office/drawing/2014/main" id="{E9D36718-3B91-44CE-C4E7-43610459BF3E}"/>
              </a:ext>
            </a:extLst>
          </p:cNvPr>
          <p:cNvSpPr txBox="1"/>
          <p:nvPr/>
        </p:nvSpPr>
        <p:spPr>
          <a:xfrm>
            <a:off x="628649" y="1951259"/>
            <a:ext cx="7886699" cy="954107"/>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a:spAutoFit/>
          </a:bodyPr>
          <a:lstStyle/>
          <a:p>
            <a:pPr marL="0" indent="0">
              <a:buNone/>
            </a:pPr>
            <a:r>
              <a:rPr lang="en-US" sz="2800" dirty="0"/>
              <a:t>He also tells us that “my little world was tilted drunkenly” so that shows everything was different.</a:t>
            </a:r>
          </a:p>
        </p:txBody>
      </p:sp>
      <p:graphicFrame>
        <p:nvGraphicFramePr>
          <p:cNvPr id="6" name="Table 5">
            <a:extLst>
              <a:ext uri="{FF2B5EF4-FFF2-40B4-BE49-F238E27FC236}">
                <a16:creationId xmlns:a16="http://schemas.microsoft.com/office/drawing/2014/main" id="{9F974B46-F4BC-C2F2-3B1D-327598445D19}"/>
              </a:ext>
            </a:extLst>
          </p:cNvPr>
          <p:cNvGraphicFramePr>
            <a:graphicFrameLocks noGrp="1"/>
          </p:cNvGraphicFramePr>
          <p:nvPr>
            <p:extLst>
              <p:ext uri="{D42A27DB-BD31-4B8C-83A1-F6EECF244321}">
                <p14:modId xmlns:p14="http://schemas.microsoft.com/office/powerpoint/2010/main" val="2829489135"/>
              </p:ext>
            </p:extLst>
          </p:nvPr>
        </p:nvGraphicFramePr>
        <p:xfrm>
          <a:off x="5660020" y="3165936"/>
          <a:ext cx="2855328" cy="292608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27664">
                  <a:extLst>
                    <a:ext uri="{9D8B030D-6E8A-4147-A177-3AD203B41FA5}">
                      <a16:colId xmlns:a16="http://schemas.microsoft.com/office/drawing/2014/main" val="1687930855"/>
                    </a:ext>
                  </a:extLst>
                </a:gridCol>
                <a:gridCol w="1427664">
                  <a:extLst>
                    <a:ext uri="{9D8B030D-6E8A-4147-A177-3AD203B41FA5}">
                      <a16:colId xmlns:a16="http://schemas.microsoft.com/office/drawing/2014/main" val="247876497"/>
                    </a:ext>
                  </a:extLst>
                </a:gridCol>
              </a:tblGrid>
              <a:tr h="370840">
                <a:tc>
                  <a:txBody>
                    <a:bodyPr/>
                    <a:lstStyle/>
                    <a:p>
                      <a:r>
                        <a:rPr lang="en-US" sz="1400" dirty="0"/>
                        <a:t>Student’s answer</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06916935"/>
                  </a:ext>
                </a:extLst>
              </a:tr>
              <a:tr h="370840">
                <a:tc>
                  <a:txBody>
                    <a:bodyPr/>
                    <a:lstStyle/>
                    <a:p>
                      <a:r>
                        <a:rPr lang="en-US" sz="1400" dirty="0" err="1"/>
                        <a:t>Analysed</a:t>
                      </a:r>
                      <a:r>
                        <a:rPr lang="en-US" sz="1400" dirty="0"/>
                        <a:t> the effects of the language</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370840">
                <a:tc>
                  <a:txBody>
                    <a:bodyPr/>
                    <a:lstStyle/>
                    <a:p>
                      <a:r>
                        <a:rPr lang="en-US" sz="1400" dirty="0"/>
                        <a:t>Included quotes to support ideas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370840">
                <a:tc>
                  <a:txBody>
                    <a:bodyPr/>
                    <a:lstStyle/>
                    <a:p>
                      <a:r>
                        <a:rPr lang="en-US" sz="1400" dirty="0"/>
                        <a:t>Included subject terminology to support ideas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bl>
          </a:graphicData>
        </a:graphic>
      </p:graphicFrame>
      <p:sp>
        <p:nvSpPr>
          <p:cNvPr id="11" name="TextBox 10">
            <a:extLst>
              <a:ext uri="{FF2B5EF4-FFF2-40B4-BE49-F238E27FC236}">
                <a16:creationId xmlns:a16="http://schemas.microsoft.com/office/drawing/2014/main" id="{4A16666E-E78C-D8AE-F79D-2E793F90CC01}"/>
              </a:ext>
            </a:extLst>
          </p:cNvPr>
          <p:cNvSpPr txBox="1"/>
          <p:nvPr/>
        </p:nvSpPr>
        <p:spPr>
          <a:xfrm>
            <a:off x="628649" y="3165936"/>
            <a:ext cx="4572000" cy="954107"/>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r>
              <a:rPr lang="en-US" sz="2800" dirty="0"/>
              <a:t>“my little world was tilted drunkenly”</a:t>
            </a:r>
            <a:endParaRPr lang="en-GB" sz="2800" dirty="0"/>
          </a:p>
        </p:txBody>
      </p:sp>
      <p:sp>
        <p:nvSpPr>
          <p:cNvPr id="12" name="TextBox 11">
            <a:extLst>
              <a:ext uri="{FF2B5EF4-FFF2-40B4-BE49-F238E27FC236}">
                <a16:creationId xmlns:a16="http://schemas.microsoft.com/office/drawing/2014/main" id="{8D536A9C-2B4A-0805-B3C4-69FB304B1108}"/>
              </a:ext>
            </a:extLst>
          </p:cNvPr>
          <p:cNvSpPr txBox="1"/>
          <p:nvPr/>
        </p:nvSpPr>
        <p:spPr>
          <a:xfrm>
            <a:off x="628649" y="4340506"/>
            <a:ext cx="4572000" cy="1815882"/>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US" sz="2800" dirty="0">
                <a:solidFill>
                  <a:srgbClr val="7030A0"/>
                </a:solidFill>
              </a:rPr>
              <a:t>Using your understanding of the Q3 mark scheme, transform this into a more effective answer.</a:t>
            </a:r>
            <a:endParaRPr lang="en-GB" sz="2800" dirty="0">
              <a:solidFill>
                <a:srgbClr val="7030A0"/>
              </a:solidFill>
            </a:endParaRPr>
          </a:p>
        </p:txBody>
      </p:sp>
    </p:spTree>
    <p:extLst>
      <p:ext uri="{BB962C8B-B14F-4D97-AF65-F5344CB8AC3E}">
        <p14:creationId xmlns:p14="http://schemas.microsoft.com/office/powerpoint/2010/main" val="3245179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923E-1E67-D005-171F-E8F6D8C46713}"/>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3600" dirty="0"/>
              <a:t>Let’s look at another student’s answer</a:t>
            </a:r>
            <a:endParaRPr lang="en-GB" sz="3600" dirty="0"/>
          </a:p>
        </p:txBody>
      </p:sp>
      <p:sp>
        <p:nvSpPr>
          <p:cNvPr id="3" name="Content Placeholder 2">
            <a:extLst>
              <a:ext uri="{FF2B5EF4-FFF2-40B4-BE49-F238E27FC236}">
                <a16:creationId xmlns:a16="http://schemas.microsoft.com/office/drawing/2014/main" id="{0A47CA96-8F04-6529-E971-8B7B19D9E769}"/>
              </a:ext>
            </a:extLst>
          </p:cNvPr>
          <p:cNvSpPr>
            <a:spLocks noGrp="1"/>
          </p:cNvSpPr>
          <p:nvPr>
            <p:ph idx="1"/>
          </p:nvPr>
        </p:nvSpPr>
        <p:spPr>
          <a:xfrm>
            <a:off x="628650" y="1825625"/>
            <a:ext cx="4961922" cy="4351338"/>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62500" lnSpcReduction="20000"/>
          </a:bodyPr>
          <a:lstStyle/>
          <a:p>
            <a:pPr marL="0" indent="0">
              <a:lnSpc>
                <a:spcPct val="120000"/>
              </a:lnSpc>
              <a:spcBef>
                <a:spcPts val="0"/>
              </a:spcBef>
              <a:buNone/>
            </a:pPr>
            <a:r>
              <a:rPr lang="en-GB" sz="2800" dirty="0"/>
              <a:t>Similarly, the writer explains “</a:t>
            </a:r>
            <a:r>
              <a:rPr lang="en-US" sz="2800" dirty="0">
                <a:highlight>
                  <a:srgbClr val="FFFF00"/>
                </a:highlight>
              </a:rPr>
              <a:t>my little world was tilted drunkenly</a:t>
            </a:r>
            <a:r>
              <a:rPr lang="en-US" sz="2800" dirty="0"/>
              <a:t>”. </a:t>
            </a:r>
            <a:r>
              <a:rPr lang="en-US" sz="2800" dirty="0">
                <a:highlight>
                  <a:srgbClr val="00FF00"/>
                </a:highlight>
              </a:rPr>
              <a:t>The use of the adjective little implies that writer is overpowered by the train crash</a:t>
            </a:r>
            <a:r>
              <a:rPr lang="en-US" sz="2800" dirty="0"/>
              <a:t>, but also the verb ‘</a:t>
            </a:r>
            <a:r>
              <a:rPr lang="en-US" sz="2800" dirty="0">
                <a:highlight>
                  <a:srgbClr val="FFFF00"/>
                </a:highlight>
              </a:rPr>
              <a:t>titled</a:t>
            </a:r>
            <a:r>
              <a:rPr lang="en-US" sz="2800" dirty="0"/>
              <a:t>’ and adverb ‘</a:t>
            </a:r>
            <a:r>
              <a:rPr lang="en-US" sz="2800" dirty="0">
                <a:highlight>
                  <a:srgbClr val="FFFF00"/>
                </a:highlight>
              </a:rPr>
              <a:t>drunkenly</a:t>
            </a:r>
            <a:r>
              <a:rPr lang="en-US" sz="2800" dirty="0"/>
              <a:t>’ work together </a:t>
            </a:r>
            <a:r>
              <a:rPr lang="en-US" sz="2800" dirty="0">
                <a:highlight>
                  <a:srgbClr val="00FF00"/>
                </a:highlight>
              </a:rPr>
              <a:t>to amplify the sudden change in mood and how the writer’s world has been physically transformed, given that the train is behaving in a drunken manner</a:t>
            </a:r>
            <a:r>
              <a:rPr lang="en-US" sz="2800" dirty="0"/>
              <a:t>. </a:t>
            </a:r>
          </a:p>
          <a:p>
            <a:pPr marL="0" indent="0">
              <a:lnSpc>
                <a:spcPct val="120000"/>
              </a:lnSpc>
              <a:spcBef>
                <a:spcPts val="0"/>
              </a:spcBef>
              <a:buNone/>
            </a:pPr>
            <a:r>
              <a:rPr lang="en-US" sz="2800" dirty="0"/>
              <a:t>Moreover, the use of personification continues throughout the extract as the writer says: “</a:t>
            </a:r>
            <a:r>
              <a:rPr lang="en-US" sz="2800" dirty="0">
                <a:highlight>
                  <a:srgbClr val="FFFF00"/>
                </a:highlight>
              </a:rPr>
              <a:t>it was definitely conscious of indiscretion.</a:t>
            </a:r>
            <a:r>
              <a:rPr lang="en-US" sz="2800" dirty="0"/>
              <a:t>” </a:t>
            </a:r>
            <a:r>
              <a:rPr lang="en-US" sz="2800" dirty="0">
                <a:highlight>
                  <a:srgbClr val="00FF00"/>
                </a:highlight>
              </a:rPr>
              <a:t>The writer tells us that the train is aware of the problems it has caused, which again reiterates the conflict between the writer and the train because of the previous issues he has described.</a:t>
            </a:r>
            <a:endParaRPr lang="en-GB" sz="2800" dirty="0">
              <a:highlight>
                <a:srgbClr val="00FF00"/>
              </a:highlight>
            </a:endParaRPr>
          </a:p>
          <a:p>
            <a:pPr marL="0" indent="0">
              <a:buNone/>
            </a:pPr>
            <a:endParaRPr lang="en-GB" dirty="0"/>
          </a:p>
        </p:txBody>
      </p:sp>
      <p:sp>
        <p:nvSpPr>
          <p:cNvPr id="4" name="TextBox 3">
            <a:extLst>
              <a:ext uri="{FF2B5EF4-FFF2-40B4-BE49-F238E27FC236}">
                <a16:creationId xmlns:a16="http://schemas.microsoft.com/office/drawing/2014/main" id="{56860DE6-62C1-AF6D-248D-B415220469F1}"/>
              </a:ext>
            </a:extLst>
          </p:cNvPr>
          <p:cNvSpPr txBox="1"/>
          <p:nvPr/>
        </p:nvSpPr>
        <p:spPr>
          <a:xfrm>
            <a:off x="5822066" y="1825625"/>
            <a:ext cx="2693284" cy="3693319"/>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dirty="0"/>
              <a:t>This student’s answer </a:t>
            </a:r>
            <a:r>
              <a:rPr lang="en-US" dirty="0">
                <a:highlight>
                  <a:srgbClr val="FFFF00"/>
                </a:highlight>
              </a:rPr>
              <a:t>includes a range of evidence or quotes </a:t>
            </a:r>
            <a:r>
              <a:rPr lang="en-US" dirty="0">
                <a:highlight>
                  <a:srgbClr val="00FF00"/>
                </a:highlight>
              </a:rPr>
              <a:t>from the text that all help to support their idea: that the train is battling against the writer.</a:t>
            </a:r>
            <a:r>
              <a:rPr lang="en-US" dirty="0"/>
              <a:t> Using evidence from different parts of the extract can help to convince the examiner that you’re using evidence </a:t>
            </a:r>
            <a:r>
              <a:rPr lang="en-US" b="1" dirty="0"/>
              <a:t>judiciously.</a:t>
            </a:r>
            <a:endParaRPr lang="en-GB" dirty="0"/>
          </a:p>
        </p:txBody>
      </p:sp>
    </p:spTree>
    <p:extLst>
      <p:ext uri="{BB962C8B-B14F-4D97-AF65-F5344CB8AC3E}">
        <p14:creationId xmlns:p14="http://schemas.microsoft.com/office/powerpoint/2010/main" val="3076209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09C0D-A7F9-DECB-6641-5672FAE6CFC5}"/>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We should also include some language devices…</a:t>
            </a:r>
            <a:endParaRPr lang="en-GB" dirty="0"/>
          </a:p>
        </p:txBody>
      </p:sp>
      <p:sp>
        <p:nvSpPr>
          <p:cNvPr id="4" name="Content Placeholder 2">
            <a:extLst>
              <a:ext uri="{FF2B5EF4-FFF2-40B4-BE49-F238E27FC236}">
                <a16:creationId xmlns:a16="http://schemas.microsoft.com/office/drawing/2014/main" id="{2482BFEF-4437-3869-696F-D417E0EBFEA8}"/>
              </a:ext>
            </a:extLst>
          </p:cNvPr>
          <p:cNvSpPr>
            <a:spLocks noGrp="1"/>
          </p:cNvSpPr>
          <p:nvPr>
            <p:ph idx="1"/>
          </p:nvPr>
        </p:nvSpPr>
        <p:spPr>
          <a:xfrm>
            <a:off x="628650" y="1825625"/>
            <a:ext cx="3619259" cy="3417707"/>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47500" lnSpcReduction="20000"/>
          </a:bodyPr>
          <a:lstStyle/>
          <a:p>
            <a:pPr marL="0" indent="0">
              <a:lnSpc>
                <a:spcPct val="120000"/>
              </a:lnSpc>
              <a:spcBef>
                <a:spcPts val="0"/>
              </a:spcBef>
              <a:buNone/>
            </a:pPr>
            <a:r>
              <a:rPr lang="en-GB" sz="2800" dirty="0"/>
              <a:t>Similarly, the writer explains “</a:t>
            </a:r>
            <a:r>
              <a:rPr lang="en-US" sz="2800" dirty="0"/>
              <a:t>my little world was tilted drunkenly”. The use of </a:t>
            </a:r>
            <a:r>
              <a:rPr lang="en-US" sz="2800" dirty="0">
                <a:highlight>
                  <a:srgbClr val="00FFFF"/>
                </a:highlight>
              </a:rPr>
              <a:t>the adjective </a:t>
            </a:r>
            <a:r>
              <a:rPr lang="en-US" sz="2800" dirty="0"/>
              <a:t>little implies that writer is overpowered by the train crash, but also </a:t>
            </a:r>
            <a:r>
              <a:rPr lang="en-US" sz="2800" dirty="0">
                <a:highlight>
                  <a:srgbClr val="00FFFF"/>
                </a:highlight>
              </a:rPr>
              <a:t>the verb ‘titled’ and adverb ‘drunkenly’ </a:t>
            </a:r>
            <a:r>
              <a:rPr lang="en-US" sz="2800" dirty="0"/>
              <a:t>work together to amplify the sudden change in mood and how the writer’s world has been physically transformed, given that the train is behaving in a drunken manner. </a:t>
            </a:r>
          </a:p>
          <a:p>
            <a:pPr marL="0" indent="0">
              <a:lnSpc>
                <a:spcPct val="120000"/>
              </a:lnSpc>
              <a:spcBef>
                <a:spcPts val="0"/>
              </a:spcBef>
              <a:buNone/>
            </a:pPr>
            <a:r>
              <a:rPr lang="en-US" sz="2800" dirty="0"/>
              <a:t>Moreover, </a:t>
            </a:r>
            <a:r>
              <a:rPr lang="en-US" sz="2800" dirty="0">
                <a:highlight>
                  <a:srgbClr val="00FFFF"/>
                </a:highlight>
              </a:rPr>
              <a:t>the use of personification </a:t>
            </a:r>
            <a:r>
              <a:rPr lang="en-US" sz="2800" dirty="0"/>
              <a:t>continues throughout the extract as the writer says: “it was definitely conscious of indiscretion.” The writer tells us that the train is aware of the problems it has caused, which again reiterates the conflict between the writer and the train because of the previous issues he has described.</a:t>
            </a:r>
            <a:endParaRPr lang="en-GB" sz="2800" dirty="0"/>
          </a:p>
          <a:p>
            <a:pPr marL="0" indent="0">
              <a:buNone/>
            </a:pPr>
            <a:endParaRPr lang="en-GB" dirty="0"/>
          </a:p>
        </p:txBody>
      </p:sp>
      <p:sp>
        <p:nvSpPr>
          <p:cNvPr id="5" name="Content Placeholder 2">
            <a:extLst>
              <a:ext uri="{FF2B5EF4-FFF2-40B4-BE49-F238E27FC236}">
                <a16:creationId xmlns:a16="http://schemas.microsoft.com/office/drawing/2014/main" id="{00AF1459-566F-A795-A14A-AA2590108562}"/>
              </a:ext>
            </a:extLst>
          </p:cNvPr>
          <p:cNvSpPr txBox="1">
            <a:spLocks/>
          </p:cNvSpPr>
          <p:nvPr/>
        </p:nvSpPr>
        <p:spPr>
          <a:xfrm>
            <a:off x="4896091" y="1825625"/>
            <a:ext cx="3619259" cy="3417707"/>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vert="horz" lIns="91440" tIns="45720" rIns="91440" bIns="4572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r>
              <a:rPr lang="en-GB" sz="2800" dirty="0"/>
              <a:t>Similarly, the writer explains “</a:t>
            </a:r>
            <a:r>
              <a:rPr lang="en-US" sz="2800" dirty="0"/>
              <a:t>my little world was tilted drunkenly”. Little implies that writer is overpowered by the train crash, but also ‘titled’ and  ‘drunkenly’ work together to amplify the sudden change in mood and how the writer’s world has been physically transformed, given that the train is behaving in a drunken manner. </a:t>
            </a:r>
          </a:p>
          <a:p>
            <a:pPr marL="0" indent="0">
              <a:lnSpc>
                <a:spcPct val="120000"/>
              </a:lnSpc>
              <a:spcBef>
                <a:spcPts val="0"/>
              </a:spcBef>
              <a:buNone/>
            </a:pPr>
            <a:r>
              <a:rPr lang="en-US" sz="2800" dirty="0"/>
              <a:t>Moreover, this throughout the extract as the writer says: “it was definitely conscious of indiscretion.” The writer tells us that the train is aware of the problems it has caused, which again reiterates the conflict between the writer and the train because of the previous issues he has described.</a:t>
            </a:r>
            <a:endParaRPr lang="en-GB" sz="2800" dirty="0"/>
          </a:p>
          <a:p>
            <a:pPr marL="0" indent="0">
              <a:buFont typeface="Arial" panose="020B0604020202020204" pitchFamily="34" charset="0"/>
              <a:buNone/>
            </a:pPr>
            <a:endParaRPr lang="en-GB" dirty="0"/>
          </a:p>
        </p:txBody>
      </p:sp>
      <p:sp>
        <p:nvSpPr>
          <p:cNvPr id="6" name="TextBox 5">
            <a:extLst>
              <a:ext uri="{FF2B5EF4-FFF2-40B4-BE49-F238E27FC236}">
                <a16:creationId xmlns:a16="http://schemas.microsoft.com/office/drawing/2014/main" id="{366D0B88-3FEA-B4B5-AEC7-6E6007F5BD45}"/>
              </a:ext>
            </a:extLst>
          </p:cNvPr>
          <p:cNvSpPr txBox="1"/>
          <p:nvPr/>
        </p:nvSpPr>
        <p:spPr>
          <a:xfrm>
            <a:off x="628650" y="5474825"/>
            <a:ext cx="7886700" cy="954107"/>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US" sz="2800" dirty="0">
                <a:solidFill>
                  <a:srgbClr val="7030A0"/>
                </a:solidFill>
              </a:rPr>
              <a:t>Discuss: What has the Student 1 included that Student 2 has not?</a:t>
            </a:r>
            <a:endParaRPr lang="en-GB" sz="2800" dirty="0">
              <a:solidFill>
                <a:srgbClr val="7030A0"/>
              </a:solidFill>
            </a:endParaRPr>
          </a:p>
        </p:txBody>
      </p:sp>
      <p:sp>
        <p:nvSpPr>
          <p:cNvPr id="7" name="Rectangle: Rounded Corners 6">
            <a:extLst>
              <a:ext uri="{FF2B5EF4-FFF2-40B4-BE49-F238E27FC236}">
                <a16:creationId xmlns:a16="http://schemas.microsoft.com/office/drawing/2014/main" id="{59148249-524C-13B5-8DFA-7BC4CDC12800}"/>
              </a:ext>
            </a:extLst>
          </p:cNvPr>
          <p:cNvSpPr/>
          <p:nvPr/>
        </p:nvSpPr>
        <p:spPr>
          <a:xfrm>
            <a:off x="2824223" y="4872942"/>
            <a:ext cx="1423686" cy="37039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Student 1</a:t>
            </a:r>
            <a:endParaRPr lang="en-GB" dirty="0"/>
          </a:p>
        </p:txBody>
      </p:sp>
      <p:sp>
        <p:nvSpPr>
          <p:cNvPr id="8" name="Rectangle: Rounded Corners 7">
            <a:extLst>
              <a:ext uri="{FF2B5EF4-FFF2-40B4-BE49-F238E27FC236}">
                <a16:creationId xmlns:a16="http://schemas.microsoft.com/office/drawing/2014/main" id="{2EF2CD72-F88A-DCDD-FDAA-E8A5B8ED7AD9}"/>
              </a:ext>
            </a:extLst>
          </p:cNvPr>
          <p:cNvSpPr/>
          <p:nvPr/>
        </p:nvSpPr>
        <p:spPr>
          <a:xfrm>
            <a:off x="7091664" y="4879694"/>
            <a:ext cx="1423686" cy="37039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Student 2</a:t>
            </a:r>
            <a:endParaRPr lang="en-GB" dirty="0"/>
          </a:p>
        </p:txBody>
      </p:sp>
    </p:spTree>
    <p:extLst>
      <p:ext uri="{BB962C8B-B14F-4D97-AF65-F5344CB8AC3E}">
        <p14:creationId xmlns:p14="http://schemas.microsoft.com/office/powerpoint/2010/main" val="18806131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1710</Words>
  <Application>Microsoft Office PowerPoint</Application>
  <PresentationFormat>On-screen Show (4:3)</PresentationFormat>
  <Paragraphs>129</Paragraphs>
  <Slides>18</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18</vt:i4>
      </vt:variant>
    </vt:vector>
  </HeadingPairs>
  <TitlesOfParts>
    <vt:vector size="27" baseType="lpstr">
      <vt:lpstr>Aptos</vt:lpstr>
      <vt:lpstr>Aptos Display</vt:lpstr>
      <vt:lpstr>Arial</vt:lpstr>
      <vt:lpstr>Calibri</vt:lpstr>
      <vt:lpstr>Calibri Light</vt:lpstr>
      <vt:lpstr>gg sans</vt:lpstr>
      <vt:lpstr>Times New Roman</vt:lpstr>
      <vt:lpstr>Office Theme</vt:lpstr>
      <vt:lpstr>1_Office Theme</vt:lpstr>
      <vt:lpstr>English Language Paper 2 – Q3: Improving Language Analyses</vt:lpstr>
      <vt:lpstr>Learning outcomes</vt:lpstr>
      <vt:lpstr>PowerPoint Presentation</vt:lpstr>
      <vt:lpstr>The student did include quotes, but…</vt:lpstr>
      <vt:lpstr>PowerPoint Presentation</vt:lpstr>
      <vt:lpstr>PowerPoint Presentation</vt:lpstr>
      <vt:lpstr>Let’s help this student to improve part of their answer</vt:lpstr>
      <vt:lpstr>Let’s look at another student’s answer</vt:lpstr>
      <vt:lpstr>We should also include some language devices…</vt:lpstr>
      <vt:lpstr>You must explain your interpretations</vt:lpstr>
      <vt:lpstr>Last lesson we wrote our own Q3 answers</vt:lpstr>
      <vt:lpstr>We will now peer assess our new answers</vt:lpstr>
      <vt:lpstr>PowerPoint Presentation</vt:lpstr>
      <vt:lpstr>Let’s recap Paper 1 Section A so far</vt:lpstr>
      <vt:lpstr>Q1 Recap</vt:lpstr>
      <vt:lpstr>Q2 Recap</vt:lpstr>
      <vt:lpstr>Q3 Recap</vt:lpstr>
      <vt:lpstr>Plenary: One Word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Paul Wassell</dc:creator>
  <cp:lastModifiedBy>Chezka Mae Madrona</cp:lastModifiedBy>
  <cp:revision>3</cp:revision>
  <dcterms:created xsi:type="dcterms:W3CDTF">2025-02-02T14:57:29Z</dcterms:created>
  <dcterms:modified xsi:type="dcterms:W3CDTF">2025-08-12T11:00:45Z</dcterms:modified>
</cp:coreProperties>
</file>