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6" r:id="rId5"/>
    <p:sldId id="313" r:id="rId6"/>
    <p:sldId id="258" r:id="rId7"/>
    <p:sldId id="314" r:id="rId8"/>
    <p:sldId id="271" r:id="rId9"/>
    <p:sldId id="272" r:id="rId10"/>
    <p:sldId id="315" r:id="rId11"/>
    <p:sldId id="275" r:id="rId12"/>
    <p:sldId id="276" r:id="rId13"/>
    <p:sldId id="260" r:id="rId14"/>
    <p:sldId id="283" r:id="rId15"/>
    <p:sldId id="316" r:id="rId16"/>
    <p:sldId id="311" r:id="rId17"/>
    <p:sldId id="310" r:id="rId18"/>
    <p:sldId id="274" r:id="rId19"/>
    <p:sldId id="31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286D2E-A6C1-42C1-A27B-346D2C4AA256}" v="30" dt="2025-02-16T16:50:51.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81286D2E-A6C1-42C1-A27B-346D2C4AA256}"/>
    <pc:docChg chg="custSel addSld delSld modSld sldOrd">
      <pc:chgData name="Paul Wassell" userId="609912a88ec840f0" providerId="LiveId" clId="{81286D2E-A6C1-42C1-A27B-346D2C4AA256}" dt="2025-02-16T16:52:09.287" v="2287" actId="20577"/>
      <pc:docMkLst>
        <pc:docMk/>
      </pc:docMkLst>
      <pc:sldChg chg="addSp modSp mod setBg">
        <pc:chgData name="Paul Wassell" userId="609912a88ec840f0" providerId="LiveId" clId="{81286D2E-A6C1-42C1-A27B-346D2C4AA256}" dt="2025-02-16T16:41:16.577" v="836" actId="207"/>
        <pc:sldMkLst>
          <pc:docMk/>
          <pc:sldMk cId="3340888724" sldId="256"/>
        </pc:sldMkLst>
        <pc:spChg chg="add mod">
          <ac:chgData name="Paul Wassell" userId="609912a88ec840f0" providerId="LiveId" clId="{81286D2E-A6C1-42C1-A27B-346D2C4AA256}" dt="2025-02-16T16:32:04.879" v="115" actId="122"/>
          <ac:spMkLst>
            <pc:docMk/>
            <pc:sldMk cId="3340888724" sldId="256"/>
            <ac:spMk id="8" creationId="{6DC0DA48-514D-95E7-6B1F-168BB3889338}"/>
          </ac:spMkLst>
        </pc:spChg>
        <pc:spChg chg="add mod">
          <ac:chgData name="Paul Wassell" userId="609912a88ec840f0" providerId="LiveId" clId="{81286D2E-A6C1-42C1-A27B-346D2C4AA256}" dt="2025-02-16T16:40:52.484" v="830" actId="20577"/>
          <ac:spMkLst>
            <pc:docMk/>
            <pc:sldMk cId="3340888724" sldId="256"/>
            <ac:spMk id="9" creationId="{CBFBC430-6B95-64B0-CE4B-9773CAC1FEBD}"/>
          </ac:spMkLst>
        </pc:spChg>
        <pc:spChg chg="add mod">
          <ac:chgData name="Paul Wassell" userId="609912a88ec840f0" providerId="LiveId" clId="{81286D2E-A6C1-42C1-A27B-346D2C4AA256}" dt="2025-02-16T16:41:16.577" v="836" actId="207"/>
          <ac:spMkLst>
            <pc:docMk/>
            <pc:sldMk cId="3340888724" sldId="256"/>
            <ac:spMk id="11" creationId="{F62ADC15-386D-CE5C-D571-C6A4407606E1}"/>
          </ac:spMkLst>
        </pc:spChg>
        <pc:picChg chg="add mod">
          <ac:chgData name="Paul Wassell" userId="609912a88ec840f0" providerId="LiveId" clId="{81286D2E-A6C1-42C1-A27B-346D2C4AA256}" dt="2025-02-16T16:31:28.462" v="24" actId="1076"/>
          <ac:picMkLst>
            <pc:docMk/>
            <pc:sldMk cId="3340888724" sldId="256"/>
            <ac:picMk id="5" creationId="{7806F366-8571-51F2-EED5-2B551DDAAAB4}"/>
          </ac:picMkLst>
        </pc:picChg>
        <pc:picChg chg="add mod">
          <ac:chgData name="Paul Wassell" userId="609912a88ec840f0" providerId="LiveId" clId="{81286D2E-A6C1-42C1-A27B-346D2C4AA256}" dt="2025-02-16T16:31:28.462" v="24" actId="1076"/>
          <ac:picMkLst>
            <pc:docMk/>
            <pc:sldMk cId="3340888724" sldId="256"/>
            <ac:picMk id="7" creationId="{BA856CA5-FEA7-DE60-FEB6-FF4EF6F85338}"/>
          </ac:picMkLst>
        </pc:picChg>
        <pc:picChg chg="add mod">
          <ac:chgData name="Paul Wassell" userId="609912a88ec840f0" providerId="LiveId" clId="{81286D2E-A6C1-42C1-A27B-346D2C4AA256}" dt="2025-02-16T16:39:09.544" v="640" actId="1076"/>
          <ac:picMkLst>
            <pc:docMk/>
            <pc:sldMk cId="3340888724" sldId="256"/>
            <ac:picMk id="10" creationId="{8B114979-71DF-E4E0-DFE3-F4A9146DB592}"/>
          </ac:picMkLst>
        </pc:picChg>
      </pc:sldChg>
      <pc:sldChg chg="ord">
        <pc:chgData name="Paul Wassell" userId="609912a88ec840f0" providerId="LiveId" clId="{81286D2E-A6C1-42C1-A27B-346D2C4AA256}" dt="2025-02-16T16:48:16.613" v="2112"/>
        <pc:sldMkLst>
          <pc:docMk/>
          <pc:sldMk cId="2402699075" sldId="258"/>
        </pc:sldMkLst>
      </pc:sldChg>
      <pc:sldChg chg="modSp mod">
        <pc:chgData name="Paul Wassell" userId="609912a88ec840f0" providerId="LiveId" clId="{81286D2E-A6C1-42C1-A27B-346D2C4AA256}" dt="2025-02-16T16:29:10.575" v="1" actId="20577"/>
        <pc:sldMkLst>
          <pc:docMk/>
          <pc:sldMk cId="3461209642" sldId="271"/>
        </pc:sldMkLst>
        <pc:spChg chg="mod">
          <ac:chgData name="Paul Wassell" userId="609912a88ec840f0" providerId="LiveId" clId="{81286D2E-A6C1-42C1-A27B-346D2C4AA256}" dt="2025-02-16T16:29:10.575" v="1" actId="20577"/>
          <ac:spMkLst>
            <pc:docMk/>
            <pc:sldMk cId="3461209642" sldId="271"/>
            <ac:spMk id="2" creationId="{7CA09D69-110E-F166-A12E-516061A15BF2}"/>
          </ac:spMkLst>
        </pc:spChg>
      </pc:sldChg>
      <pc:sldChg chg="del">
        <pc:chgData name="Paul Wassell" userId="609912a88ec840f0" providerId="LiveId" clId="{81286D2E-A6C1-42C1-A27B-346D2C4AA256}" dt="2025-02-16T16:49:30.684" v="2124" actId="47"/>
        <pc:sldMkLst>
          <pc:docMk/>
          <pc:sldMk cId="376083903" sldId="273"/>
        </pc:sldMkLst>
      </pc:sldChg>
      <pc:sldChg chg="modSp mod">
        <pc:chgData name="Paul Wassell" userId="609912a88ec840f0" providerId="LiveId" clId="{81286D2E-A6C1-42C1-A27B-346D2C4AA256}" dt="2025-02-16T16:51:43.240" v="2243" actId="20577"/>
        <pc:sldMkLst>
          <pc:docMk/>
          <pc:sldMk cId="4283048571" sldId="274"/>
        </pc:sldMkLst>
        <pc:spChg chg="mod">
          <ac:chgData name="Paul Wassell" userId="609912a88ec840f0" providerId="LiveId" clId="{81286D2E-A6C1-42C1-A27B-346D2C4AA256}" dt="2025-02-16T16:51:43.240" v="2243" actId="20577"/>
          <ac:spMkLst>
            <pc:docMk/>
            <pc:sldMk cId="4283048571" sldId="274"/>
            <ac:spMk id="2" creationId="{11424EB2-9B86-6865-B6D8-B9967BADD569}"/>
          </ac:spMkLst>
        </pc:spChg>
      </pc:sldChg>
      <pc:sldChg chg="modSp mod">
        <pc:chgData name="Paul Wassell" userId="609912a88ec840f0" providerId="LiveId" clId="{81286D2E-A6C1-42C1-A27B-346D2C4AA256}" dt="2025-02-16T16:50:17.125" v="2126" actId="20577"/>
        <pc:sldMkLst>
          <pc:docMk/>
          <pc:sldMk cId="1711384781" sldId="283"/>
        </pc:sldMkLst>
        <pc:spChg chg="mod">
          <ac:chgData name="Paul Wassell" userId="609912a88ec840f0" providerId="LiveId" clId="{81286D2E-A6C1-42C1-A27B-346D2C4AA256}" dt="2025-02-16T16:50:17.125" v="2126" actId="20577"/>
          <ac:spMkLst>
            <pc:docMk/>
            <pc:sldMk cId="1711384781" sldId="283"/>
            <ac:spMk id="2" creationId="{42539F51-126C-EFB5-0CFB-957B8FD1C4A5}"/>
          </ac:spMkLst>
        </pc:spChg>
      </pc:sldChg>
      <pc:sldChg chg="modSp mod">
        <pc:chgData name="Paul Wassell" userId="609912a88ec840f0" providerId="LiveId" clId="{81286D2E-A6C1-42C1-A27B-346D2C4AA256}" dt="2025-02-16T16:51:32.260" v="2214" actId="20577"/>
        <pc:sldMkLst>
          <pc:docMk/>
          <pc:sldMk cId="1926767357" sldId="310"/>
        </pc:sldMkLst>
        <pc:spChg chg="mod">
          <ac:chgData name="Paul Wassell" userId="609912a88ec840f0" providerId="LiveId" clId="{81286D2E-A6C1-42C1-A27B-346D2C4AA256}" dt="2025-02-16T16:51:32.260" v="2214" actId="20577"/>
          <ac:spMkLst>
            <pc:docMk/>
            <pc:sldMk cId="1926767357" sldId="310"/>
            <ac:spMk id="2" creationId="{46F08BB9-3AAB-4E81-BA98-1CB518AED246}"/>
          </ac:spMkLst>
        </pc:spChg>
      </pc:sldChg>
      <pc:sldChg chg="modSp mod">
        <pc:chgData name="Paul Wassell" userId="609912a88ec840f0" providerId="LiveId" clId="{81286D2E-A6C1-42C1-A27B-346D2C4AA256}" dt="2025-02-16T16:52:09.287" v="2287" actId="20577"/>
        <pc:sldMkLst>
          <pc:docMk/>
          <pc:sldMk cId="1527039507" sldId="312"/>
        </pc:sldMkLst>
        <pc:spChg chg="mod">
          <ac:chgData name="Paul Wassell" userId="609912a88ec840f0" providerId="LiveId" clId="{81286D2E-A6C1-42C1-A27B-346D2C4AA256}" dt="2025-02-16T16:51:59.216" v="2253" actId="27636"/>
          <ac:spMkLst>
            <pc:docMk/>
            <pc:sldMk cId="1527039507" sldId="312"/>
            <ac:spMk id="4" creationId="{00000000-0000-0000-0000-000000000000}"/>
          </ac:spMkLst>
        </pc:spChg>
        <pc:spChg chg="mod">
          <ac:chgData name="Paul Wassell" userId="609912a88ec840f0" providerId="LiveId" clId="{81286D2E-A6C1-42C1-A27B-346D2C4AA256}" dt="2025-02-16T16:52:09.287" v="2287" actId="20577"/>
          <ac:spMkLst>
            <pc:docMk/>
            <pc:sldMk cId="1527039507" sldId="312"/>
            <ac:spMk id="5" creationId="{00000000-0000-0000-0000-000000000000}"/>
          </ac:spMkLst>
        </pc:spChg>
      </pc:sldChg>
      <pc:sldChg chg="modSp new mod setBg">
        <pc:chgData name="Paul Wassell" userId="609912a88ec840f0" providerId="LiveId" clId="{81286D2E-A6C1-42C1-A27B-346D2C4AA256}" dt="2025-02-16T16:51:53.718" v="2251" actId="20577"/>
        <pc:sldMkLst>
          <pc:docMk/>
          <pc:sldMk cId="812895896" sldId="313"/>
        </pc:sldMkLst>
        <pc:spChg chg="mod">
          <ac:chgData name="Paul Wassell" userId="609912a88ec840f0" providerId="LiveId" clId="{81286D2E-A6C1-42C1-A27B-346D2C4AA256}" dt="2025-02-16T16:41:43.158" v="866" actId="14861"/>
          <ac:spMkLst>
            <pc:docMk/>
            <pc:sldMk cId="812895896" sldId="313"/>
            <ac:spMk id="2" creationId="{150F0B05-31CB-BA4C-CE42-082BB75145A0}"/>
          </ac:spMkLst>
        </pc:spChg>
        <pc:spChg chg="mod">
          <ac:chgData name="Paul Wassell" userId="609912a88ec840f0" providerId="LiveId" clId="{81286D2E-A6C1-42C1-A27B-346D2C4AA256}" dt="2025-02-16T16:51:53.718" v="2251" actId="20577"/>
          <ac:spMkLst>
            <pc:docMk/>
            <pc:sldMk cId="812895896" sldId="313"/>
            <ac:spMk id="3" creationId="{42723235-AD50-822A-C394-04C975321C7A}"/>
          </ac:spMkLst>
        </pc:spChg>
      </pc:sldChg>
      <pc:sldChg chg="addSp delSp modSp new mod setBg">
        <pc:chgData name="Paul Wassell" userId="609912a88ec840f0" providerId="LiveId" clId="{81286D2E-A6C1-42C1-A27B-346D2C4AA256}" dt="2025-02-16T16:48:14.293" v="2110" actId="1076"/>
        <pc:sldMkLst>
          <pc:docMk/>
          <pc:sldMk cId="1828425933" sldId="314"/>
        </pc:sldMkLst>
        <pc:spChg chg="mod">
          <ac:chgData name="Paul Wassell" userId="609912a88ec840f0" providerId="LiveId" clId="{81286D2E-A6C1-42C1-A27B-346D2C4AA256}" dt="2025-02-16T16:43:13.638" v="1036" actId="14861"/>
          <ac:spMkLst>
            <pc:docMk/>
            <pc:sldMk cId="1828425933" sldId="314"/>
            <ac:spMk id="2" creationId="{CA8EBD15-4BEC-AB74-3F25-AA06588A4AC4}"/>
          </ac:spMkLst>
        </pc:spChg>
        <pc:spChg chg="del">
          <ac:chgData name="Paul Wassell" userId="609912a88ec840f0" providerId="LiveId" clId="{81286D2E-A6C1-42C1-A27B-346D2C4AA256}" dt="2025-02-16T16:43:14.860" v="1037" actId="478"/>
          <ac:spMkLst>
            <pc:docMk/>
            <pc:sldMk cId="1828425933" sldId="314"/>
            <ac:spMk id="3" creationId="{142C872E-3779-E36A-BFFB-2026352CA711}"/>
          </ac:spMkLst>
        </pc:spChg>
        <pc:spChg chg="add mod">
          <ac:chgData name="Paul Wassell" userId="609912a88ec840f0" providerId="LiveId" clId="{81286D2E-A6C1-42C1-A27B-346D2C4AA256}" dt="2025-02-16T16:47:46.378" v="2103" actId="1076"/>
          <ac:spMkLst>
            <pc:docMk/>
            <pc:sldMk cId="1828425933" sldId="314"/>
            <ac:spMk id="5" creationId="{C8B162D2-6475-43B5-8986-02B650D3104B}"/>
          </ac:spMkLst>
        </pc:spChg>
        <pc:spChg chg="add mod">
          <ac:chgData name="Paul Wassell" userId="609912a88ec840f0" providerId="LiveId" clId="{81286D2E-A6C1-42C1-A27B-346D2C4AA256}" dt="2025-02-16T16:45:14.240" v="1329" actId="404"/>
          <ac:spMkLst>
            <pc:docMk/>
            <pc:sldMk cId="1828425933" sldId="314"/>
            <ac:spMk id="6" creationId="{382AA248-E1C3-FE58-9711-0199732502B6}"/>
          </ac:spMkLst>
        </pc:spChg>
        <pc:spChg chg="add mod">
          <ac:chgData name="Paul Wassell" userId="609912a88ec840f0" providerId="LiveId" clId="{81286D2E-A6C1-42C1-A27B-346D2C4AA256}" dt="2025-02-16T16:47:51.432" v="2105" actId="1076"/>
          <ac:spMkLst>
            <pc:docMk/>
            <pc:sldMk cId="1828425933" sldId="314"/>
            <ac:spMk id="7" creationId="{2BD0A35E-8083-3579-90B1-CB1E05EBDDB9}"/>
          </ac:spMkLst>
        </pc:spChg>
        <pc:spChg chg="add mod">
          <ac:chgData name="Paul Wassell" userId="609912a88ec840f0" providerId="LiveId" clId="{81286D2E-A6C1-42C1-A27B-346D2C4AA256}" dt="2025-02-16T16:47:59.748" v="2107" actId="113"/>
          <ac:spMkLst>
            <pc:docMk/>
            <pc:sldMk cId="1828425933" sldId="314"/>
            <ac:spMk id="8" creationId="{315B9FBA-0CC3-6B28-E221-832C0E0E71C7}"/>
          </ac:spMkLst>
        </pc:spChg>
        <pc:picChg chg="add mod">
          <ac:chgData name="Paul Wassell" userId="609912a88ec840f0" providerId="LiveId" clId="{81286D2E-A6C1-42C1-A27B-346D2C4AA256}" dt="2025-02-16T16:48:14.293" v="2110" actId="1076"/>
          <ac:picMkLst>
            <pc:docMk/>
            <pc:sldMk cId="1828425933" sldId="314"/>
            <ac:picMk id="9" creationId="{690940E2-D666-ACF2-8716-0610552742A0}"/>
          </ac:picMkLst>
        </pc:picChg>
      </pc:sldChg>
      <pc:sldChg chg="addSp delSp modSp new mod">
        <pc:chgData name="Paul Wassell" userId="609912a88ec840f0" providerId="LiveId" clId="{81286D2E-A6C1-42C1-A27B-346D2C4AA256}" dt="2025-02-16T16:48:44.270" v="2123" actId="1076"/>
        <pc:sldMkLst>
          <pc:docMk/>
          <pc:sldMk cId="3430272305" sldId="315"/>
        </pc:sldMkLst>
        <pc:spChg chg="del">
          <ac:chgData name="Paul Wassell" userId="609912a88ec840f0" providerId="LiveId" clId="{81286D2E-A6C1-42C1-A27B-346D2C4AA256}" dt="2025-02-16T16:48:33.331" v="2114" actId="478"/>
          <ac:spMkLst>
            <pc:docMk/>
            <pc:sldMk cId="3430272305" sldId="315"/>
            <ac:spMk id="2" creationId="{1752C928-734C-A2A1-253D-6D4714500C16}"/>
          </ac:spMkLst>
        </pc:spChg>
        <pc:spChg chg="del">
          <ac:chgData name="Paul Wassell" userId="609912a88ec840f0" providerId="LiveId" clId="{81286D2E-A6C1-42C1-A27B-346D2C4AA256}" dt="2025-02-16T16:48:33.331" v="2114" actId="478"/>
          <ac:spMkLst>
            <pc:docMk/>
            <pc:sldMk cId="3430272305" sldId="315"/>
            <ac:spMk id="3" creationId="{1D066731-5DF2-204D-A10D-D7F6F67F8C16}"/>
          </ac:spMkLst>
        </pc:spChg>
        <pc:picChg chg="add mod">
          <ac:chgData name="Paul Wassell" userId="609912a88ec840f0" providerId="LiveId" clId="{81286D2E-A6C1-42C1-A27B-346D2C4AA256}" dt="2025-02-16T16:48:36.267" v="2117" actId="1076"/>
          <ac:picMkLst>
            <pc:docMk/>
            <pc:sldMk cId="3430272305" sldId="315"/>
            <ac:picMk id="4" creationId="{A9BA2E7C-849F-D470-1130-6290E97510A9}"/>
          </ac:picMkLst>
        </pc:picChg>
        <pc:picChg chg="add mod">
          <ac:chgData name="Paul Wassell" userId="609912a88ec840f0" providerId="LiveId" clId="{81286D2E-A6C1-42C1-A27B-346D2C4AA256}" dt="2025-02-16T16:48:37.992" v="2119" actId="1076"/>
          <ac:picMkLst>
            <pc:docMk/>
            <pc:sldMk cId="3430272305" sldId="315"/>
            <ac:picMk id="5" creationId="{FC620EAC-DB17-5258-B15B-FABEAAD5005A}"/>
          </ac:picMkLst>
        </pc:picChg>
        <pc:picChg chg="add mod">
          <ac:chgData name="Paul Wassell" userId="609912a88ec840f0" providerId="LiveId" clId="{81286D2E-A6C1-42C1-A27B-346D2C4AA256}" dt="2025-02-16T16:48:41.863" v="2121" actId="1076"/>
          <ac:picMkLst>
            <pc:docMk/>
            <pc:sldMk cId="3430272305" sldId="315"/>
            <ac:picMk id="6" creationId="{639AB6A2-FFAE-6337-B1EA-B1886C2E3FF1}"/>
          </ac:picMkLst>
        </pc:picChg>
        <pc:picChg chg="add mod">
          <ac:chgData name="Paul Wassell" userId="609912a88ec840f0" providerId="LiveId" clId="{81286D2E-A6C1-42C1-A27B-346D2C4AA256}" dt="2025-02-16T16:48:44.270" v="2123" actId="1076"/>
          <ac:picMkLst>
            <pc:docMk/>
            <pc:sldMk cId="3430272305" sldId="315"/>
            <ac:picMk id="7" creationId="{8644479C-27C6-4A63-5867-85287CA5A616}"/>
          </ac:picMkLst>
        </pc:picChg>
      </pc:sldChg>
      <pc:sldChg chg="addSp delSp modSp new mod">
        <pc:chgData name="Paul Wassell" userId="609912a88ec840f0" providerId="LiveId" clId="{81286D2E-A6C1-42C1-A27B-346D2C4AA256}" dt="2025-02-16T16:50:55.764" v="2139" actId="1076"/>
        <pc:sldMkLst>
          <pc:docMk/>
          <pc:sldMk cId="210971585" sldId="316"/>
        </pc:sldMkLst>
        <pc:spChg chg="del">
          <ac:chgData name="Paul Wassell" userId="609912a88ec840f0" providerId="LiveId" clId="{81286D2E-A6C1-42C1-A27B-346D2C4AA256}" dt="2025-02-16T16:50:34.345" v="2128" actId="478"/>
          <ac:spMkLst>
            <pc:docMk/>
            <pc:sldMk cId="210971585" sldId="316"/>
            <ac:spMk id="2" creationId="{B5085912-8372-92F7-9420-7DAC3182CC5F}"/>
          </ac:spMkLst>
        </pc:spChg>
        <pc:spChg chg="del">
          <ac:chgData name="Paul Wassell" userId="609912a88ec840f0" providerId="LiveId" clId="{81286D2E-A6C1-42C1-A27B-346D2C4AA256}" dt="2025-02-16T16:50:34.345" v="2128" actId="478"/>
          <ac:spMkLst>
            <pc:docMk/>
            <pc:sldMk cId="210971585" sldId="316"/>
            <ac:spMk id="3" creationId="{261D2E9F-4E67-59A6-EB83-7ABED6B00E7A}"/>
          </ac:spMkLst>
        </pc:spChg>
        <pc:spChg chg="add mod">
          <ac:chgData name="Paul Wassell" userId="609912a88ec840f0" providerId="LiveId" clId="{81286D2E-A6C1-42C1-A27B-346D2C4AA256}" dt="2025-02-16T16:50:46.426" v="2135" actId="14100"/>
          <ac:spMkLst>
            <pc:docMk/>
            <pc:sldMk cId="210971585" sldId="316"/>
            <ac:spMk id="5" creationId="{E5F6163A-CBEA-21DC-6A65-7E9CA4836ECF}"/>
          </ac:spMkLst>
        </pc:spChg>
        <pc:picChg chg="add mod">
          <ac:chgData name="Paul Wassell" userId="609912a88ec840f0" providerId="LiveId" clId="{81286D2E-A6C1-42C1-A27B-346D2C4AA256}" dt="2025-02-16T16:50:55.764" v="2139" actId="1076"/>
          <ac:picMkLst>
            <pc:docMk/>
            <pc:sldMk cId="210971585" sldId="316"/>
            <ac:picMk id="6" creationId="{A87F9F54-2EAF-468B-4C41-AEC0FA6BEDF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3B08BC-CA7F-4C49-A3D4-27B822F54F8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289330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B08BC-CA7F-4C49-A3D4-27B822F54F8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175917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B08BC-CA7F-4C49-A3D4-27B822F54F8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15216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60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58443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3507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277706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E481-C0BC-4F3B-9F51-240C4AEB52E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146421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7E481-C0BC-4F3B-9F51-240C4AEB52E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88060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E481-C0BC-4F3B-9F51-240C4AEB52E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256168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78599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B08BC-CA7F-4C49-A3D4-27B822F54F8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1478878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647303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47837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043142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D3B30B-AEDC-4932-85FB-3BB1556B19E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1918114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3B30B-AEDC-4932-85FB-3BB1556B19E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424871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D3B30B-AEDC-4932-85FB-3BB1556B19E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172877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D3B30B-AEDC-4932-85FB-3BB1556B19E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3796657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D3B30B-AEDC-4932-85FB-3BB1556B19EA}"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1452343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D3B30B-AEDC-4932-85FB-3BB1556B19EA}"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4234920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3B30B-AEDC-4932-85FB-3BB1556B19EA}"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315281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3B08BC-CA7F-4C49-A3D4-27B822F54F8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1819138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D3B30B-AEDC-4932-85FB-3BB1556B19E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3337260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D3B30B-AEDC-4932-85FB-3BB1556B19E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680564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3B30B-AEDC-4932-85FB-3BB1556B19E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1819174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3B30B-AEDC-4932-85FB-3BB1556B19E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58D47-7D75-4F0F-9497-6494FA23ED4F}" type="slidenum">
              <a:rPr lang="en-GB" smtClean="0"/>
              <a:t>‹#›</a:t>
            </a:fld>
            <a:endParaRPr lang="en-GB"/>
          </a:p>
        </p:txBody>
      </p:sp>
    </p:spTree>
    <p:extLst>
      <p:ext uri="{BB962C8B-B14F-4D97-AF65-F5344CB8AC3E}">
        <p14:creationId xmlns:p14="http://schemas.microsoft.com/office/powerpoint/2010/main" val="4801273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B9BBB16-F36D-4974-B649-DE53A4E204EC}"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E3B58-612A-4FD6-81D2-1DC647E96A43}" type="slidenum">
              <a:rPr lang="en-GB" smtClean="0"/>
              <a:t>‹#›</a:t>
            </a:fld>
            <a:endParaRPr lang="en-GB"/>
          </a:p>
        </p:txBody>
      </p:sp>
    </p:spTree>
    <p:extLst>
      <p:ext uri="{BB962C8B-B14F-4D97-AF65-F5344CB8AC3E}">
        <p14:creationId xmlns:p14="http://schemas.microsoft.com/office/powerpoint/2010/main" val="1298326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9BBB16-F36D-4974-B649-DE53A4E204EC}"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E3B58-612A-4FD6-81D2-1DC647E96A43}" type="slidenum">
              <a:rPr lang="en-GB" smtClean="0"/>
              <a:t>‹#›</a:t>
            </a:fld>
            <a:endParaRPr lang="en-GB"/>
          </a:p>
        </p:txBody>
      </p:sp>
    </p:spTree>
    <p:extLst>
      <p:ext uri="{BB962C8B-B14F-4D97-AF65-F5344CB8AC3E}">
        <p14:creationId xmlns:p14="http://schemas.microsoft.com/office/powerpoint/2010/main" val="3563942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9BBB16-F36D-4974-B649-DE53A4E204EC}"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E3B58-612A-4FD6-81D2-1DC647E96A43}" type="slidenum">
              <a:rPr lang="en-GB" smtClean="0"/>
              <a:t>‹#›</a:t>
            </a:fld>
            <a:endParaRPr lang="en-GB"/>
          </a:p>
        </p:txBody>
      </p:sp>
    </p:spTree>
    <p:extLst>
      <p:ext uri="{BB962C8B-B14F-4D97-AF65-F5344CB8AC3E}">
        <p14:creationId xmlns:p14="http://schemas.microsoft.com/office/powerpoint/2010/main" val="1433319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B9BBB16-F36D-4974-B649-DE53A4E204EC}"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E3B58-612A-4FD6-81D2-1DC647E96A43}" type="slidenum">
              <a:rPr lang="en-GB" smtClean="0"/>
              <a:t>‹#›</a:t>
            </a:fld>
            <a:endParaRPr lang="en-GB"/>
          </a:p>
        </p:txBody>
      </p:sp>
    </p:spTree>
    <p:extLst>
      <p:ext uri="{BB962C8B-B14F-4D97-AF65-F5344CB8AC3E}">
        <p14:creationId xmlns:p14="http://schemas.microsoft.com/office/powerpoint/2010/main" val="1745810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B9BBB16-F36D-4974-B649-DE53A4E204EC}"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1E3B58-612A-4FD6-81D2-1DC647E96A43}" type="slidenum">
              <a:rPr lang="en-GB" smtClean="0"/>
              <a:t>‹#›</a:t>
            </a:fld>
            <a:endParaRPr lang="en-GB"/>
          </a:p>
        </p:txBody>
      </p:sp>
    </p:spTree>
    <p:extLst>
      <p:ext uri="{BB962C8B-B14F-4D97-AF65-F5344CB8AC3E}">
        <p14:creationId xmlns:p14="http://schemas.microsoft.com/office/powerpoint/2010/main" val="3954595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B9BBB16-F36D-4974-B649-DE53A4E204EC}"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1E3B58-612A-4FD6-81D2-1DC647E96A43}" type="slidenum">
              <a:rPr lang="en-GB" smtClean="0"/>
              <a:t>‹#›</a:t>
            </a:fld>
            <a:endParaRPr lang="en-GB"/>
          </a:p>
        </p:txBody>
      </p:sp>
    </p:spTree>
    <p:extLst>
      <p:ext uri="{BB962C8B-B14F-4D97-AF65-F5344CB8AC3E}">
        <p14:creationId xmlns:p14="http://schemas.microsoft.com/office/powerpoint/2010/main" val="241236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3B08BC-CA7F-4C49-A3D4-27B822F54F8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730647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BBB16-F36D-4974-B649-DE53A4E204EC}"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1E3B58-612A-4FD6-81D2-1DC647E96A43}" type="slidenum">
              <a:rPr lang="en-GB" smtClean="0"/>
              <a:t>‹#›</a:t>
            </a:fld>
            <a:endParaRPr lang="en-GB"/>
          </a:p>
        </p:txBody>
      </p:sp>
    </p:spTree>
    <p:extLst>
      <p:ext uri="{BB962C8B-B14F-4D97-AF65-F5344CB8AC3E}">
        <p14:creationId xmlns:p14="http://schemas.microsoft.com/office/powerpoint/2010/main" val="2567680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9BBB16-F36D-4974-B649-DE53A4E204EC}"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E3B58-612A-4FD6-81D2-1DC647E96A43}" type="slidenum">
              <a:rPr lang="en-GB" smtClean="0"/>
              <a:t>‹#›</a:t>
            </a:fld>
            <a:endParaRPr lang="en-GB"/>
          </a:p>
        </p:txBody>
      </p:sp>
    </p:spTree>
    <p:extLst>
      <p:ext uri="{BB962C8B-B14F-4D97-AF65-F5344CB8AC3E}">
        <p14:creationId xmlns:p14="http://schemas.microsoft.com/office/powerpoint/2010/main" val="45754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9BBB16-F36D-4974-B649-DE53A4E204EC}"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E3B58-612A-4FD6-81D2-1DC647E96A43}" type="slidenum">
              <a:rPr lang="en-GB" smtClean="0"/>
              <a:t>‹#›</a:t>
            </a:fld>
            <a:endParaRPr lang="en-GB"/>
          </a:p>
        </p:txBody>
      </p:sp>
    </p:spTree>
    <p:extLst>
      <p:ext uri="{BB962C8B-B14F-4D97-AF65-F5344CB8AC3E}">
        <p14:creationId xmlns:p14="http://schemas.microsoft.com/office/powerpoint/2010/main" val="479302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9BBB16-F36D-4974-B649-DE53A4E204EC}"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E3B58-612A-4FD6-81D2-1DC647E96A43}" type="slidenum">
              <a:rPr lang="en-GB" smtClean="0"/>
              <a:t>‹#›</a:t>
            </a:fld>
            <a:endParaRPr lang="en-GB"/>
          </a:p>
        </p:txBody>
      </p:sp>
    </p:spTree>
    <p:extLst>
      <p:ext uri="{BB962C8B-B14F-4D97-AF65-F5344CB8AC3E}">
        <p14:creationId xmlns:p14="http://schemas.microsoft.com/office/powerpoint/2010/main" val="61951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9BBB16-F36D-4974-B649-DE53A4E204EC}"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E3B58-612A-4FD6-81D2-1DC647E96A43}" type="slidenum">
              <a:rPr lang="en-GB" smtClean="0"/>
              <a:t>‹#›</a:t>
            </a:fld>
            <a:endParaRPr lang="en-GB"/>
          </a:p>
        </p:txBody>
      </p:sp>
    </p:spTree>
    <p:extLst>
      <p:ext uri="{BB962C8B-B14F-4D97-AF65-F5344CB8AC3E}">
        <p14:creationId xmlns:p14="http://schemas.microsoft.com/office/powerpoint/2010/main" val="320117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3B08BC-CA7F-4C49-A3D4-27B822F54F83}"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37667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3B08BC-CA7F-4C49-A3D4-27B822F54F83}"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251242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B08BC-CA7F-4C49-A3D4-27B822F54F83}"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108553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3B08BC-CA7F-4C49-A3D4-27B822F54F8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104887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3B08BC-CA7F-4C49-A3D4-27B822F54F8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29D5EB-E6AC-4472-89A6-EC1518B34070}" type="slidenum">
              <a:rPr lang="en-GB" smtClean="0"/>
              <a:t>‹#›</a:t>
            </a:fld>
            <a:endParaRPr lang="en-GB"/>
          </a:p>
        </p:txBody>
      </p:sp>
    </p:spTree>
    <p:extLst>
      <p:ext uri="{BB962C8B-B14F-4D97-AF65-F5344CB8AC3E}">
        <p14:creationId xmlns:p14="http://schemas.microsoft.com/office/powerpoint/2010/main" val="50218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exampaperspractice.co.uk/"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3B08BC-CA7F-4C49-A3D4-27B822F54F83}"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29D5EB-E6AC-4472-89A6-EC1518B34070}" type="slidenum">
              <a:rPr lang="en-GB" smtClean="0"/>
              <a:t>‹#›</a:t>
            </a:fld>
            <a:endParaRPr lang="en-GB"/>
          </a:p>
        </p:txBody>
      </p:sp>
      <p:sp>
        <p:nvSpPr>
          <p:cNvPr id="7" name="Footer Placeholder 2">
            <a:extLst>
              <a:ext uri="{FF2B5EF4-FFF2-40B4-BE49-F238E27FC236}">
                <a16:creationId xmlns:a16="http://schemas.microsoft.com/office/drawing/2014/main" id="{8134F941-EF1F-6090-1178-CD8D1CF2AE62}"/>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82CD937-E127-ABEA-C589-2B85D6811C8B}"/>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D87AACD9-04E9-11F7-6BD4-E8B5680076F4}"/>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C6853E8B-ED32-B11C-90C4-914CABE32658}"/>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479809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E481-C0BC-4F3B-9F51-240C4AEB52E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D0F-C611-4147-B4B5-DA1A07BA9257}" type="slidenum">
              <a:rPr lang="en-GB" smtClean="0"/>
              <a:t>‹#›</a:t>
            </a:fld>
            <a:endParaRPr lang="en-GB"/>
          </a:p>
        </p:txBody>
      </p:sp>
      <p:sp>
        <p:nvSpPr>
          <p:cNvPr id="7" name="Footer Placeholder 2">
            <a:extLst>
              <a:ext uri="{FF2B5EF4-FFF2-40B4-BE49-F238E27FC236}">
                <a16:creationId xmlns:a16="http://schemas.microsoft.com/office/drawing/2014/main" id="{C2F692A8-AEA0-A36C-256A-E3C3055A315C}"/>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0109CA1-CA87-647B-AAA9-436E76E89365}"/>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4B67A940-4C07-962A-EA54-8AC30DD845CC}"/>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6EBA9F80-254F-3758-0AD6-A333D7679500}"/>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21596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3B30B-AEDC-4932-85FB-3BB1556B19EA}"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58D47-7D75-4F0F-9497-6494FA23ED4F}" type="slidenum">
              <a:rPr lang="en-GB" smtClean="0"/>
              <a:t>‹#›</a:t>
            </a:fld>
            <a:endParaRPr lang="en-GB"/>
          </a:p>
        </p:txBody>
      </p:sp>
      <p:sp>
        <p:nvSpPr>
          <p:cNvPr id="7" name="Footer Placeholder 2">
            <a:extLst>
              <a:ext uri="{FF2B5EF4-FFF2-40B4-BE49-F238E27FC236}">
                <a16:creationId xmlns:a16="http://schemas.microsoft.com/office/drawing/2014/main" id="{5FEE2F37-5892-3339-E6B7-1E3F8D721448}"/>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570F88F-26D1-58DB-68F3-59E9CE533D8F}"/>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39C4E7EA-11E1-DC34-77C5-1FFB6BB3A7FE}"/>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707FF1CE-47B3-5D7A-2F1C-0EA4E3874E2E}"/>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9306496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BBB16-F36D-4974-B649-DE53A4E204EC}" type="datetimeFigureOut">
              <a:rPr lang="en-GB" smtClean="0"/>
              <a:t>12/08/2025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E3B58-612A-4FD6-81D2-1DC647E96A43}" type="slidenum">
              <a:rPr lang="en-GB" smtClean="0"/>
              <a:t>‹#›</a:t>
            </a:fld>
            <a:endParaRPr lang="en-GB"/>
          </a:p>
        </p:txBody>
      </p:sp>
      <p:sp>
        <p:nvSpPr>
          <p:cNvPr id="7" name="Footer Placeholder 2">
            <a:extLst>
              <a:ext uri="{FF2B5EF4-FFF2-40B4-BE49-F238E27FC236}">
                <a16:creationId xmlns:a16="http://schemas.microsoft.com/office/drawing/2014/main" id="{C23F5D1A-6A57-00A2-2105-0A200C42948B}"/>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18CB76E-5775-11D0-1E95-3B2DA54EB57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EFC6BDFD-EDDB-B78C-E99B-0E83B7C39F74}"/>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13080C5F-4720-61D7-BFF8-28FF4786D1C8}"/>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0956903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A purple cartoon face with tears&#10;&#10;AI-generated content may be incorrect.">
            <a:extLst>
              <a:ext uri="{FF2B5EF4-FFF2-40B4-BE49-F238E27FC236}">
                <a16:creationId xmlns:a16="http://schemas.microsoft.com/office/drawing/2014/main" id="{7806F366-8571-51F2-EED5-2B551DDAA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70" y="1111170"/>
            <a:ext cx="2665071" cy="2665071"/>
          </a:xfrm>
          <a:prstGeom prst="rect">
            <a:avLst/>
          </a:prstGeom>
        </p:spPr>
      </p:pic>
      <p:pic>
        <p:nvPicPr>
          <p:cNvPr id="7" name="Picture 6" descr="A yellow smiley face with green eyes and a black background&#10;&#10;AI-generated content may be incorrect.">
            <a:extLst>
              <a:ext uri="{FF2B5EF4-FFF2-40B4-BE49-F238E27FC236}">
                <a16:creationId xmlns:a16="http://schemas.microsoft.com/office/drawing/2014/main" id="{BA856CA5-FEA7-DE60-FEB6-FF4EF6F8533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09" b="97064" l="5625" r="91875">
                        <a14:foregroundMark x1="38828" y1="8117" x2="38828" y2="8117"/>
                        <a14:foregroundMark x1="9531" y1="44387" x2="9531" y2="44387"/>
                        <a14:foregroundMark x1="91875" y1="49136" x2="91875" y2="49136"/>
                        <a14:foregroundMark x1="46016" y1="1209" x2="46016" y2="1209"/>
                        <a14:foregroundMark x1="5703" y1="47927" x2="5703" y2="47927"/>
                        <a14:foregroundMark x1="49219" y1="93005" x2="49219" y2="93005"/>
                        <a14:foregroundMark x1="49219" y1="97064" x2="49219" y2="97064"/>
                      </a14:backgroundRemoval>
                    </a14:imgEffect>
                  </a14:imgLayer>
                </a14:imgProps>
              </a:ext>
              <a:ext uri="{28A0092B-C50C-407E-A947-70E740481C1C}">
                <a14:useLocalDpi xmlns:a14="http://schemas.microsoft.com/office/drawing/2010/main" val="0"/>
              </a:ext>
            </a:extLst>
          </a:blip>
          <a:stretch>
            <a:fillRect/>
          </a:stretch>
        </p:blipFill>
        <p:spPr>
          <a:xfrm>
            <a:off x="379070" y="4123480"/>
            <a:ext cx="2665070" cy="2411055"/>
          </a:xfrm>
          <a:prstGeom prst="rect">
            <a:avLst/>
          </a:prstGeom>
        </p:spPr>
      </p:pic>
      <p:sp>
        <p:nvSpPr>
          <p:cNvPr id="8" name="TextBox 7">
            <a:extLst>
              <a:ext uri="{FF2B5EF4-FFF2-40B4-BE49-F238E27FC236}">
                <a16:creationId xmlns:a16="http://schemas.microsoft.com/office/drawing/2014/main" id="{6DC0DA48-514D-95E7-6B1F-168BB3889338}"/>
              </a:ext>
            </a:extLst>
          </p:cNvPr>
          <p:cNvSpPr txBox="1"/>
          <p:nvPr/>
        </p:nvSpPr>
        <p:spPr>
          <a:xfrm>
            <a:off x="379070" y="312516"/>
            <a:ext cx="8382965"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2 – Q3: Language Analysis</a:t>
            </a:r>
            <a:endParaRPr lang="en-GB" sz="2400" b="1" u="sng" dirty="0"/>
          </a:p>
        </p:txBody>
      </p:sp>
      <p:sp>
        <p:nvSpPr>
          <p:cNvPr id="9" name="TextBox 8">
            <a:extLst>
              <a:ext uri="{FF2B5EF4-FFF2-40B4-BE49-F238E27FC236}">
                <a16:creationId xmlns:a16="http://schemas.microsoft.com/office/drawing/2014/main" id="{CBFBC430-6B95-64B0-CE4B-9773CAC1FEBD}"/>
              </a:ext>
            </a:extLst>
          </p:cNvPr>
          <p:cNvSpPr txBox="1"/>
          <p:nvPr/>
        </p:nvSpPr>
        <p:spPr>
          <a:xfrm>
            <a:off x="3923818" y="1111170"/>
            <a:ext cx="4838217" cy="4247317"/>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1600" dirty="0"/>
              <a:t>We previously explored Q1 (identification) and Q2 (summary skills) for Paper 2.</a:t>
            </a:r>
          </a:p>
          <a:p>
            <a:endParaRPr lang="en-US" sz="1600" dirty="0"/>
          </a:p>
          <a:p>
            <a:r>
              <a:rPr lang="en-US" sz="1600" dirty="0"/>
              <a:t>We will look at Q3 today which is all about language analysis.</a:t>
            </a:r>
          </a:p>
          <a:p>
            <a:endParaRPr lang="en-US" sz="1600" dirty="0"/>
          </a:p>
          <a:p>
            <a:r>
              <a:rPr lang="en-US" sz="1600" dirty="0"/>
              <a:t>Let’s explore </a:t>
            </a:r>
            <a:r>
              <a:rPr lang="en-US" sz="1600" b="1" dirty="0"/>
              <a:t>Source A</a:t>
            </a:r>
            <a:r>
              <a:rPr lang="en-US" sz="1600" dirty="0"/>
              <a:t> in more detail.</a:t>
            </a:r>
          </a:p>
          <a:p>
            <a:endParaRPr lang="en-US" sz="1600" dirty="0"/>
          </a:p>
          <a:p>
            <a:r>
              <a:rPr lang="en-US" dirty="0">
                <a:solidFill>
                  <a:srgbClr val="FF0000"/>
                </a:solidFill>
              </a:rPr>
              <a:t>What are the </a:t>
            </a:r>
            <a:r>
              <a:rPr lang="en-US" b="1" dirty="0">
                <a:solidFill>
                  <a:srgbClr val="FF0000"/>
                </a:solidFill>
              </a:rPr>
              <a:t>purpose</a:t>
            </a:r>
            <a:r>
              <a:rPr lang="en-US" dirty="0">
                <a:solidFill>
                  <a:srgbClr val="FF0000"/>
                </a:solidFill>
              </a:rPr>
              <a:t> and </a:t>
            </a:r>
            <a:r>
              <a:rPr lang="en-US" b="1" dirty="0">
                <a:solidFill>
                  <a:srgbClr val="FF0000"/>
                </a:solidFill>
              </a:rPr>
              <a:t>audience </a:t>
            </a:r>
            <a:r>
              <a:rPr lang="en-US" dirty="0">
                <a:solidFill>
                  <a:srgbClr val="FF0000"/>
                </a:solidFill>
              </a:rPr>
              <a:t>of Source A?</a:t>
            </a:r>
          </a:p>
          <a:p>
            <a:r>
              <a:rPr lang="en-US" dirty="0">
                <a:solidFill>
                  <a:schemeClr val="accent2">
                    <a:lumMod val="50000"/>
                  </a:schemeClr>
                </a:solidFill>
              </a:rPr>
              <a:t>How do the </a:t>
            </a:r>
            <a:r>
              <a:rPr lang="en-US" b="1" dirty="0">
                <a:solidFill>
                  <a:schemeClr val="accent2">
                    <a:lumMod val="50000"/>
                  </a:schemeClr>
                </a:solidFill>
              </a:rPr>
              <a:t>purpose and audience </a:t>
            </a:r>
            <a:r>
              <a:rPr lang="en-US" dirty="0">
                <a:solidFill>
                  <a:schemeClr val="accent2">
                    <a:lumMod val="50000"/>
                  </a:schemeClr>
                </a:solidFill>
              </a:rPr>
              <a:t>of the text affect the writer’s language?</a:t>
            </a:r>
          </a:p>
          <a:p>
            <a:r>
              <a:rPr lang="en-US" dirty="0">
                <a:solidFill>
                  <a:srgbClr val="00B050"/>
                </a:solidFill>
              </a:rPr>
              <a:t>Why should we always consider the </a:t>
            </a:r>
            <a:r>
              <a:rPr lang="en-US" b="1" dirty="0">
                <a:solidFill>
                  <a:srgbClr val="00B050"/>
                </a:solidFill>
              </a:rPr>
              <a:t>purpose and audience</a:t>
            </a:r>
            <a:r>
              <a:rPr lang="en-US" dirty="0">
                <a:solidFill>
                  <a:srgbClr val="00B050"/>
                </a:solidFill>
              </a:rPr>
              <a:t> of a non-fiction text when analysing it? Provide examples.</a:t>
            </a:r>
          </a:p>
          <a:p>
            <a:endParaRPr lang="en-GB" sz="1600" dirty="0"/>
          </a:p>
        </p:txBody>
      </p:sp>
      <p:pic>
        <p:nvPicPr>
          <p:cNvPr id="10" name="Picture 9" descr="A drawing of a train&#10;&#10;AI-generated content may be incorrect.">
            <a:extLst>
              <a:ext uri="{FF2B5EF4-FFF2-40B4-BE49-F238E27FC236}">
                <a16:creationId xmlns:a16="http://schemas.microsoft.com/office/drawing/2014/main" id="{8B114979-71DF-E4E0-DFE3-F4A9146DB5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790" y="3496234"/>
            <a:ext cx="1814508" cy="907254"/>
          </a:xfrm>
          <a:prstGeom prst="rect">
            <a:avLst/>
          </a:prstGeom>
        </p:spPr>
      </p:pic>
      <p:sp>
        <p:nvSpPr>
          <p:cNvPr id="11" name="TextBox 10">
            <a:extLst>
              <a:ext uri="{FF2B5EF4-FFF2-40B4-BE49-F238E27FC236}">
                <a16:creationId xmlns:a16="http://schemas.microsoft.com/office/drawing/2014/main" id="{F62ADC15-386D-CE5C-D571-C6A4407606E1}"/>
              </a:ext>
            </a:extLst>
          </p:cNvPr>
          <p:cNvSpPr txBox="1"/>
          <p:nvPr/>
        </p:nvSpPr>
        <p:spPr>
          <a:xfrm>
            <a:off x="3923817" y="5578997"/>
            <a:ext cx="4838217" cy="830997"/>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600" b="1" dirty="0"/>
              <a:t>Purpose: </a:t>
            </a:r>
            <a:r>
              <a:rPr lang="en-US" sz="1600" dirty="0"/>
              <a:t>What the writer is trying to achieve when writing their text (for example: writing to inform). </a:t>
            </a:r>
          </a:p>
          <a:p>
            <a:r>
              <a:rPr lang="en-US" sz="1600" b="1" dirty="0"/>
              <a:t>Audience: </a:t>
            </a:r>
            <a:r>
              <a:rPr lang="en-US" sz="1600" dirty="0"/>
              <a:t>Who the writer is writing to with their text.</a:t>
            </a:r>
            <a:endParaRPr lang="en-GB" sz="1600" dirty="0"/>
          </a:p>
        </p:txBody>
      </p:sp>
    </p:spTree>
    <p:extLst>
      <p:ext uri="{BB962C8B-B14F-4D97-AF65-F5344CB8AC3E}">
        <p14:creationId xmlns:p14="http://schemas.microsoft.com/office/powerpoint/2010/main" val="334088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5C36-73EB-4517-9A61-346D9B5B5E1B}"/>
              </a:ext>
            </a:extLst>
          </p:cNvPr>
          <p:cNvSpPr>
            <a:spLocks noGrp="1"/>
          </p:cNvSpPr>
          <p:nvPr>
            <p:ph type="title"/>
          </p:nvPr>
        </p:nvSpPr>
        <p:spPr>
          <a:xfrm>
            <a:off x="628649" y="419912"/>
            <a:ext cx="8275999" cy="1017494"/>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Q3) Language Analysis</a:t>
            </a:r>
          </a:p>
        </p:txBody>
      </p:sp>
      <p:sp>
        <p:nvSpPr>
          <p:cNvPr id="3" name="Content Placeholder 2">
            <a:extLst>
              <a:ext uri="{FF2B5EF4-FFF2-40B4-BE49-F238E27FC236}">
                <a16:creationId xmlns:a16="http://schemas.microsoft.com/office/drawing/2014/main" id="{C13DB5F1-5A4D-41E3-A3CD-FBD7F7C4615C}"/>
              </a:ext>
            </a:extLst>
          </p:cNvPr>
          <p:cNvSpPr>
            <a:spLocks noGrp="1"/>
          </p:cNvSpPr>
          <p:nvPr>
            <p:ph idx="1"/>
          </p:nvPr>
        </p:nvSpPr>
        <p:spPr>
          <a:xfrm>
            <a:off x="628649" y="1652791"/>
            <a:ext cx="4480063" cy="3427209"/>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Q3) You now need to refer only to Source A  from lines </a:t>
            </a:r>
            <a:r>
              <a:rPr lang="en-GB" b="1" dirty="0"/>
              <a:t>12 to 23</a:t>
            </a:r>
            <a:r>
              <a:rPr lang="en-GB" dirty="0"/>
              <a:t>.</a:t>
            </a:r>
          </a:p>
          <a:p>
            <a:r>
              <a:rPr lang="en-GB" dirty="0"/>
              <a:t>The task asks you to explain how </a:t>
            </a:r>
            <a:r>
              <a:rPr lang="en-GB" dirty="0">
                <a:highlight>
                  <a:srgbClr val="FFFF00"/>
                </a:highlight>
              </a:rPr>
              <a:t>the writer </a:t>
            </a:r>
            <a:r>
              <a:rPr lang="en-GB" dirty="0"/>
              <a:t>uses </a:t>
            </a:r>
            <a:r>
              <a:rPr lang="en-GB" dirty="0">
                <a:highlight>
                  <a:srgbClr val="00FF00"/>
                </a:highlight>
              </a:rPr>
              <a:t>language </a:t>
            </a:r>
            <a:r>
              <a:rPr lang="en-GB" dirty="0"/>
              <a:t>to </a:t>
            </a:r>
            <a:r>
              <a:rPr lang="en-GB" dirty="0">
                <a:highlight>
                  <a:srgbClr val="FF00FF"/>
                </a:highlight>
              </a:rPr>
              <a:t>describe train crash.</a:t>
            </a:r>
          </a:p>
          <a:p>
            <a:pPr marL="0" indent="0">
              <a:buNone/>
            </a:pPr>
            <a:r>
              <a:rPr lang="en-GB" dirty="0"/>
              <a:t>[12 marks]</a:t>
            </a:r>
          </a:p>
          <a:p>
            <a:endParaRPr lang="en-GB" dirty="0"/>
          </a:p>
        </p:txBody>
      </p:sp>
      <p:sp>
        <p:nvSpPr>
          <p:cNvPr id="7" name="TextBox 6">
            <a:extLst>
              <a:ext uri="{FF2B5EF4-FFF2-40B4-BE49-F238E27FC236}">
                <a16:creationId xmlns:a16="http://schemas.microsoft.com/office/drawing/2014/main" id="{6B94EEBC-5505-48E4-820F-60D53A363908}"/>
              </a:ext>
            </a:extLst>
          </p:cNvPr>
          <p:cNvSpPr txBox="1"/>
          <p:nvPr/>
        </p:nvSpPr>
        <p:spPr>
          <a:xfrm>
            <a:off x="5265304" y="1984225"/>
            <a:ext cx="3639345" cy="3293209"/>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Make your point clear.</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Use a quotation to support your idea.</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Explain what technique the writer uses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Analyse </a:t>
            </a:r>
            <a:r>
              <a:rPr kumimoji="0" lang="en-GB" sz="1600" b="1" i="0" u="sng" strike="noStrike" kern="1200" cap="none" spc="0" normalizeH="0" baseline="0" noProof="0" dirty="0">
                <a:ln>
                  <a:noFill/>
                </a:ln>
                <a:solidFill>
                  <a:prstClr val="black"/>
                </a:solidFill>
                <a:effectLst/>
                <a:uLnTx/>
                <a:uFillTx/>
                <a:latin typeface="Calibri" panose="020F0502020204030204"/>
                <a:ea typeface="+mn-ea"/>
                <a:cs typeface="+mn-cs"/>
              </a:rPr>
              <a:t>how that technique describe the train crash.</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Zoom in on a particular word or phrase and explain its impact on the reader.</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Link back to the question, e.g.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Therefore the adjectives help to create a vivid description of the crash.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816AA7A-CEFC-4A14-B909-36924CC45B5B}"/>
              </a:ext>
            </a:extLst>
          </p:cNvPr>
          <p:cNvSpPr txBox="1"/>
          <p:nvPr/>
        </p:nvSpPr>
        <p:spPr>
          <a:xfrm>
            <a:off x="5265304" y="1652791"/>
            <a:ext cx="3639345" cy="369332"/>
          </a:xfrm>
          <a:prstGeom prst="rect">
            <a:avLst/>
          </a:prstGeom>
          <a:solidFill>
            <a:schemeClr val="accent5">
              <a:lumMod val="20000"/>
              <a:lumOff val="80000"/>
            </a:schemeClr>
          </a:soli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prstMaterial="matte"/>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Exam tip</a:t>
            </a:r>
          </a:p>
        </p:txBody>
      </p:sp>
      <p:pic>
        <p:nvPicPr>
          <p:cNvPr id="9" name="Picture 2" descr="Image result for tip transparent">
            <a:extLst>
              <a:ext uri="{FF2B5EF4-FFF2-40B4-BE49-F238E27FC236}">
                <a16:creationId xmlns:a16="http://schemas.microsoft.com/office/drawing/2014/main" id="{2754F3EC-4ABA-4B49-A3DD-2903BDE6E8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7030" y="928659"/>
            <a:ext cx="777619" cy="7853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2B90F41-F1A5-495E-AF6A-B68C0B807485}"/>
              </a:ext>
            </a:extLst>
          </p:cNvPr>
          <p:cNvSpPr txBox="1"/>
          <p:nvPr/>
        </p:nvSpPr>
        <p:spPr>
          <a:xfrm>
            <a:off x="6953981" y="270178"/>
            <a:ext cx="1975821" cy="646331"/>
          </a:xfrm>
          <a:prstGeom prst="rect">
            <a:avLst/>
          </a:prstGeom>
          <a:solidFill>
            <a:srgbClr val="92D050"/>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15 minutes to answer!</a:t>
            </a:r>
          </a:p>
        </p:txBody>
      </p:sp>
      <p:pic>
        <p:nvPicPr>
          <p:cNvPr id="12" name="Picture 11" descr="A large white clock mounted to the side&#10;&#10;Description automatically generated">
            <a:extLst>
              <a:ext uri="{FF2B5EF4-FFF2-40B4-BE49-F238E27FC236}">
                <a16:creationId xmlns:a16="http://schemas.microsoft.com/office/drawing/2014/main" id="{A133509F-E563-4074-B66E-768264EB8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363" y="230190"/>
            <a:ext cx="774441" cy="774441"/>
          </a:xfrm>
          <a:prstGeom prst="rect">
            <a:avLst/>
          </a:prstGeom>
        </p:spPr>
      </p:pic>
      <p:sp>
        <p:nvSpPr>
          <p:cNvPr id="11" name="TextBox 10">
            <a:extLst>
              <a:ext uri="{FF2B5EF4-FFF2-40B4-BE49-F238E27FC236}">
                <a16:creationId xmlns:a16="http://schemas.microsoft.com/office/drawing/2014/main" id="{E19FDC6F-B745-4D6D-A4C2-FBFDCB71C5EE}"/>
              </a:ext>
            </a:extLst>
          </p:cNvPr>
          <p:cNvSpPr txBox="1"/>
          <p:nvPr/>
        </p:nvSpPr>
        <p:spPr>
          <a:xfrm>
            <a:off x="628649" y="5295385"/>
            <a:ext cx="4480063" cy="338554"/>
          </a:xfrm>
          <a:prstGeom prst="rect">
            <a:avLst/>
          </a:prstGeom>
          <a:solidFill>
            <a:schemeClr val="accent4">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Plan and write out your answer to this question</a:t>
            </a:r>
          </a:p>
        </p:txBody>
      </p:sp>
      <p:sp>
        <p:nvSpPr>
          <p:cNvPr id="13" name="TextBox 12">
            <a:extLst>
              <a:ext uri="{FF2B5EF4-FFF2-40B4-BE49-F238E27FC236}">
                <a16:creationId xmlns:a16="http://schemas.microsoft.com/office/drawing/2014/main" id="{11D87180-44AB-4745-B92D-F8BF27C0055B}"/>
              </a:ext>
            </a:extLst>
          </p:cNvPr>
          <p:cNvSpPr txBox="1"/>
          <p:nvPr/>
        </p:nvSpPr>
        <p:spPr>
          <a:xfrm>
            <a:off x="628649" y="5844839"/>
            <a:ext cx="4480063" cy="369332"/>
          </a:xfrm>
          <a:prstGeom prst="rect">
            <a:avLst/>
          </a:prstGeom>
          <a:solidFill>
            <a:schemeClr val="accent3">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Timed conditions: 15 minutes</a:t>
            </a:r>
          </a:p>
        </p:txBody>
      </p:sp>
      <p:pic>
        <p:nvPicPr>
          <p:cNvPr id="14" name="Picture 4" descr="Image result for timer">
            <a:extLst>
              <a:ext uri="{FF2B5EF4-FFF2-40B4-BE49-F238E27FC236}">
                <a16:creationId xmlns:a16="http://schemas.microsoft.com/office/drawing/2014/main" id="{775856AF-8759-4192-B315-9F0BC9780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069" y="5722535"/>
            <a:ext cx="613939" cy="613939"/>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DC00576C-394B-4FF9-CF50-B250DDEC5C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127064" y="514058"/>
            <a:ext cx="1280613" cy="1280613"/>
          </a:xfrm>
          <a:prstGeom prst="rect">
            <a:avLst/>
          </a:prstGeom>
        </p:spPr>
      </p:pic>
    </p:spTree>
    <p:extLst>
      <p:ext uri="{BB962C8B-B14F-4D97-AF65-F5344CB8AC3E}">
        <p14:creationId xmlns:p14="http://schemas.microsoft.com/office/powerpoint/2010/main" val="282551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0A90D-75DA-FFE5-0D28-293EF58B6968}"/>
              </a:ext>
            </a:extLst>
          </p:cNvPr>
          <p:cNvPicPr>
            <a:picLocks noChangeAspect="1"/>
          </p:cNvPicPr>
          <p:nvPr/>
        </p:nvPicPr>
        <p:blipFill>
          <a:blip r:embed="rId2"/>
          <a:stretch>
            <a:fillRect/>
          </a:stretch>
        </p:blipFill>
        <p:spPr>
          <a:xfrm rot="21154568">
            <a:off x="831033" y="2128549"/>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2539F51-126C-EFB5-0CFB-957B8FD1C4A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You have been given a good answer for Q3</a:t>
            </a:r>
            <a:endParaRPr lang="en-GB" dirty="0"/>
          </a:p>
        </p:txBody>
      </p:sp>
      <p:pic>
        <p:nvPicPr>
          <p:cNvPr id="4" name="Picture 3">
            <a:extLst>
              <a:ext uri="{FF2B5EF4-FFF2-40B4-BE49-F238E27FC236}">
                <a16:creationId xmlns:a16="http://schemas.microsoft.com/office/drawing/2014/main" id="{F026925A-13F7-7429-07D2-5EFABB1300D8}"/>
              </a:ext>
            </a:extLst>
          </p:cNvPr>
          <p:cNvPicPr>
            <a:picLocks noChangeAspect="1"/>
          </p:cNvPicPr>
          <p:nvPr/>
        </p:nvPicPr>
        <p:blipFill>
          <a:blip r:embed="rId3"/>
          <a:stretch>
            <a:fillRect/>
          </a:stretch>
        </p:blipFill>
        <p:spPr>
          <a:xfrm>
            <a:off x="5517983" y="1847525"/>
            <a:ext cx="3414056" cy="1883827"/>
          </a:xfrm>
          <a:prstGeom prst="rect">
            <a:avLst/>
          </a:prstGeom>
        </p:spPr>
      </p:pic>
      <p:sp>
        <p:nvSpPr>
          <p:cNvPr id="6" name="TextBox 5">
            <a:extLst>
              <a:ext uri="{FF2B5EF4-FFF2-40B4-BE49-F238E27FC236}">
                <a16:creationId xmlns:a16="http://schemas.microsoft.com/office/drawing/2014/main" id="{BFDA5A8F-C749-B8EA-A5BE-8AB354E6DD74}"/>
              </a:ext>
            </a:extLst>
          </p:cNvPr>
          <p:cNvSpPr txBox="1"/>
          <p:nvPr/>
        </p:nvSpPr>
        <p:spPr>
          <a:xfrm>
            <a:off x="4352081" y="4125797"/>
            <a:ext cx="4409954" cy="23083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rPr>
              <a:t>Go through the answer and find one good example for each of the five skills shown. You could this through arrows, annotations or highlighting.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Aptos" panose="02110004020202020204"/>
                <a:ea typeface="+mn-ea"/>
                <a:cs typeface="+mn-cs"/>
              </a:rPr>
              <a:t>Bonus Challenge: The student has avoided using words like “shows” too often. What other analytical verbs have they used instead?</a:t>
            </a:r>
          </a:p>
        </p:txBody>
      </p:sp>
    </p:spTree>
    <p:extLst>
      <p:ext uri="{BB962C8B-B14F-4D97-AF65-F5344CB8AC3E}">
        <p14:creationId xmlns:p14="http://schemas.microsoft.com/office/powerpoint/2010/main" val="171138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F6163A-CBEA-21DC-6A65-7E9CA4836ECF}"/>
              </a:ext>
            </a:extLst>
          </p:cNvPr>
          <p:cNvSpPr txBox="1"/>
          <p:nvPr/>
        </p:nvSpPr>
        <p:spPr>
          <a:xfrm>
            <a:off x="607671" y="234631"/>
            <a:ext cx="4913454" cy="6023700"/>
          </a:xfrm>
          <a:prstGeom prst="rect">
            <a:avLst/>
          </a:prstGeom>
          <a:noFill/>
        </p:spPr>
        <p:txBody>
          <a:bodyPr wrap="square">
            <a:spAutoFit/>
          </a:bodyPr>
          <a:lstStyle/>
          <a:p>
            <a:pPr marL="0" indent="0">
              <a:lnSpc>
                <a:spcPct val="120000"/>
              </a:lnSpc>
              <a:buNone/>
            </a:pPr>
            <a:r>
              <a:rPr lang="en-GB" sz="1400" dirty="0"/>
              <a:t>	The writer uses personification across this extract to convey his sense of shock at the crash: “the window showed me nothing”, “sprawled foolishly down the embankment”, “lay on their sides at the bottom”, “it had a defiant and naughty look”. These examples work together to transform the train from a machine into a monster that conflicted with the narrator on its journey, and now it has crashed, it still defies him despite their journey pausing for now. This helps to convey the writer’s sense of frustration at the crash, but also puts across his entertaining battle with the train. As we know from earlier in the text, he doesn’t want to be on this journey anymore, and the idea of the train being “definitely conscious of its indiscretion” makes what could have been a tragedy into an amusing anecdote. </a:t>
            </a:r>
          </a:p>
          <a:p>
            <a:pPr marL="0" indent="0">
              <a:lnSpc>
                <a:spcPct val="120000"/>
              </a:lnSpc>
              <a:buNone/>
            </a:pPr>
            <a:r>
              <a:rPr lang="en-GB" sz="1400" dirty="0"/>
              <a:t>	Additionally, the writer employs hyperbole to convey how he felt after the initial shock of the crash: “My little world was titled drunkenly” and “This is the end of the world, I thought”. The repetition of world amplifies how consuming the crash is to him, but also how its effects will be the end of “the world”. This combination of hyperbole and personification (“drunkenly”) illustrates how the journey has been radically transformed by the crash, but also how much it shocks the writer as well, which in turn engrosses the reader. </a:t>
            </a:r>
          </a:p>
        </p:txBody>
      </p:sp>
      <p:pic>
        <p:nvPicPr>
          <p:cNvPr id="6" name="Picture 5">
            <a:extLst>
              <a:ext uri="{FF2B5EF4-FFF2-40B4-BE49-F238E27FC236}">
                <a16:creationId xmlns:a16="http://schemas.microsoft.com/office/drawing/2014/main" id="{A87F9F54-2EAF-468B-4C41-AEC0FA6BEDFC}"/>
              </a:ext>
            </a:extLst>
          </p:cNvPr>
          <p:cNvPicPr>
            <a:picLocks noChangeAspect="1"/>
          </p:cNvPicPr>
          <p:nvPr/>
        </p:nvPicPr>
        <p:blipFill>
          <a:blip r:embed="rId2"/>
          <a:stretch>
            <a:fillRect/>
          </a:stretch>
        </p:blipFill>
        <p:spPr>
          <a:xfrm>
            <a:off x="6436000" y="331241"/>
            <a:ext cx="2418633" cy="1334567"/>
          </a:xfrm>
          <a:prstGeom prst="rect">
            <a:avLst/>
          </a:prstGeom>
        </p:spPr>
      </p:pic>
    </p:spTree>
    <p:extLst>
      <p:ext uri="{BB962C8B-B14F-4D97-AF65-F5344CB8AC3E}">
        <p14:creationId xmlns:p14="http://schemas.microsoft.com/office/powerpoint/2010/main" val="21097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8BB9-3AAB-4E81-BA98-1CB518AED24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600" dirty="0"/>
              <a:t>Let’s take a look at a good answer for Q3:</a:t>
            </a:r>
          </a:p>
        </p:txBody>
      </p:sp>
      <p:sp>
        <p:nvSpPr>
          <p:cNvPr id="3" name="Content Placeholder 2">
            <a:extLst>
              <a:ext uri="{FF2B5EF4-FFF2-40B4-BE49-F238E27FC236}">
                <a16:creationId xmlns:a16="http://schemas.microsoft.com/office/drawing/2014/main" id="{997C6160-DC90-40C9-94C6-D3DE0BEEF2F8}"/>
              </a:ext>
            </a:extLst>
          </p:cNvPr>
          <p:cNvSpPr>
            <a:spLocks noGrp="1"/>
          </p:cNvSpPr>
          <p:nvPr>
            <p:ph idx="1"/>
          </p:nvPr>
        </p:nvSpPr>
        <p:spPr>
          <a:xfrm>
            <a:off x="628650" y="1825624"/>
            <a:ext cx="5382683" cy="482917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20000"/>
          </a:bodyPr>
          <a:lstStyle/>
          <a:p>
            <a:pPr marL="0" indent="0">
              <a:lnSpc>
                <a:spcPct val="120000"/>
              </a:lnSpc>
              <a:buNone/>
            </a:pPr>
            <a:r>
              <a:rPr lang="en-GB" sz="1600" dirty="0"/>
              <a:t>	The writer uses personification across this extract to convey his sense of shock at the crash: “the window showed me nothing”, “sprawled foolishly down the embankment”, “lay on their sides at the bottom”, “it had a defiant and naughty look”. These examples work together to transform the train from a machine into a monster that conflicted with the narrator on its journey, and now it has crashed, it still defies him despite their journey pausing for now. This helps to convey the writer’s sense of frustration at the crash, but also puts across his entertaining battle with the train. As we know from earlier in the text, he doesn’t want to be on this journey anymore, and the idea of the train being “definitely conscious of its indiscretion” makes what could have been a tragedy into an amusing anecdote. </a:t>
            </a:r>
          </a:p>
          <a:p>
            <a:pPr marL="0" indent="0">
              <a:lnSpc>
                <a:spcPct val="120000"/>
              </a:lnSpc>
              <a:buNone/>
            </a:pPr>
            <a:r>
              <a:rPr lang="en-GB" sz="1600" dirty="0"/>
              <a:t>	Additionally, the writer employs hyperbole to convey how he felt after the initial shock of the crash: “My little world was titled drunkenly” and “This is the end of the world, I thought”. The repetition of world amplifies how consuming the crash is to him, but also how its effects will be the end of “the world”. This combination of hyperbole and personification (“drunkenly”) illustrates how the journey has been radically transformed by the crash, but also how much it shocks the writer as well, which in turn engrosses the reader. </a:t>
            </a:r>
          </a:p>
        </p:txBody>
      </p:sp>
      <p:sp>
        <p:nvSpPr>
          <p:cNvPr id="4" name="TextBox 3">
            <a:extLst>
              <a:ext uri="{FF2B5EF4-FFF2-40B4-BE49-F238E27FC236}">
                <a16:creationId xmlns:a16="http://schemas.microsoft.com/office/drawing/2014/main" id="{DFBD5E59-CABD-4217-9FA5-CC1DEC1B9B63}"/>
              </a:ext>
            </a:extLst>
          </p:cNvPr>
          <p:cNvSpPr txBox="1"/>
          <p:nvPr/>
        </p:nvSpPr>
        <p:spPr>
          <a:xfrm>
            <a:off x="6180667" y="1825624"/>
            <a:ext cx="2334683" cy="4247317"/>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Read through this answer and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How the student has included: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Explanations about how the writer describes the train crash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Quotations to support ideas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Techniques used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The effects of the techniques</a:t>
            </a:r>
          </a:p>
        </p:txBody>
      </p:sp>
    </p:spTree>
    <p:extLst>
      <p:ext uri="{BB962C8B-B14F-4D97-AF65-F5344CB8AC3E}">
        <p14:creationId xmlns:p14="http://schemas.microsoft.com/office/powerpoint/2010/main" val="3324769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8BB9-3AAB-4E81-BA98-1CB518AED24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400" dirty="0"/>
              <a:t>Can you see how the student has mixed together quotations, explanations about how the writer describes the train journey and its effects on the reader?</a:t>
            </a:r>
          </a:p>
        </p:txBody>
      </p:sp>
      <p:sp>
        <p:nvSpPr>
          <p:cNvPr id="3" name="Content Placeholder 2">
            <a:extLst>
              <a:ext uri="{FF2B5EF4-FFF2-40B4-BE49-F238E27FC236}">
                <a16:creationId xmlns:a16="http://schemas.microsoft.com/office/drawing/2014/main" id="{997C6160-DC90-40C9-94C6-D3DE0BEEF2F8}"/>
              </a:ext>
            </a:extLst>
          </p:cNvPr>
          <p:cNvSpPr>
            <a:spLocks noGrp="1"/>
          </p:cNvSpPr>
          <p:nvPr>
            <p:ph idx="1"/>
          </p:nvPr>
        </p:nvSpPr>
        <p:spPr>
          <a:xfrm>
            <a:off x="628650" y="1825624"/>
            <a:ext cx="5382683" cy="482917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20000"/>
          </a:bodyPr>
          <a:lstStyle/>
          <a:p>
            <a:pPr marL="0" indent="0">
              <a:lnSpc>
                <a:spcPct val="120000"/>
              </a:lnSpc>
              <a:buNone/>
            </a:pPr>
            <a:r>
              <a:rPr lang="en-GB" sz="1600" dirty="0"/>
              <a:t>	The writer uses </a:t>
            </a:r>
            <a:r>
              <a:rPr lang="en-GB" sz="1600" dirty="0">
                <a:highlight>
                  <a:srgbClr val="FF00FF"/>
                </a:highlight>
              </a:rPr>
              <a:t>personification</a:t>
            </a:r>
            <a:r>
              <a:rPr lang="en-GB" sz="1600" dirty="0"/>
              <a:t> </a:t>
            </a:r>
            <a:r>
              <a:rPr lang="en-GB" sz="1600" dirty="0">
                <a:highlight>
                  <a:srgbClr val="FFFF00"/>
                </a:highlight>
              </a:rPr>
              <a:t>across this extract to convey his sense of shock at the crash</a:t>
            </a:r>
            <a:r>
              <a:rPr lang="en-GB" sz="1600" dirty="0"/>
              <a:t>: “</a:t>
            </a:r>
            <a:r>
              <a:rPr lang="en-GB" sz="1600" dirty="0">
                <a:highlight>
                  <a:srgbClr val="00FF00"/>
                </a:highlight>
              </a:rPr>
              <a:t>the window showed me nothing”, “sprawled foolishly down the embankment”, “lay on their sides at the bottom”, “it had a defiant and naughty look</a:t>
            </a:r>
            <a:r>
              <a:rPr lang="en-GB" sz="1600" dirty="0"/>
              <a:t>”. </a:t>
            </a:r>
            <a:r>
              <a:rPr lang="en-GB" sz="1600" dirty="0">
                <a:highlight>
                  <a:srgbClr val="C0C0C0"/>
                </a:highlight>
              </a:rPr>
              <a:t>These examples work together to transform the train from a machine into a monster that conflicted with the narrator on its journey, and now it has crashed, it still defies him despite their journey pausing for now. </a:t>
            </a:r>
            <a:r>
              <a:rPr lang="en-GB" sz="1600" dirty="0">
                <a:highlight>
                  <a:srgbClr val="FFFF00"/>
                </a:highlight>
              </a:rPr>
              <a:t>This helps to convey the writer’s sense of frustration at the crash, but also puts across his entertaining battle with the train. As we know from earlier in the text, he doesn’t want to be on this journey anymore</a:t>
            </a:r>
            <a:r>
              <a:rPr lang="en-GB" sz="1600" dirty="0"/>
              <a:t>, and the idea of the train being “</a:t>
            </a:r>
            <a:r>
              <a:rPr lang="en-GB" sz="1600" dirty="0">
                <a:highlight>
                  <a:srgbClr val="00FF00"/>
                </a:highlight>
              </a:rPr>
              <a:t>definitely conscious of its indiscretion</a:t>
            </a:r>
            <a:r>
              <a:rPr lang="en-GB" sz="1600" dirty="0"/>
              <a:t>” </a:t>
            </a:r>
            <a:r>
              <a:rPr lang="en-GB" sz="1600" dirty="0">
                <a:highlight>
                  <a:srgbClr val="C0C0C0"/>
                </a:highlight>
              </a:rPr>
              <a:t>makes what could have been a tragedy into an amusing </a:t>
            </a:r>
            <a:r>
              <a:rPr lang="en-GB" sz="1600" dirty="0">
                <a:highlight>
                  <a:srgbClr val="FF00FF"/>
                </a:highlight>
              </a:rPr>
              <a:t>anecdote</a:t>
            </a:r>
            <a:r>
              <a:rPr lang="en-GB" sz="1600" dirty="0">
                <a:highlight>
                  <a:srgbClr val="C0C0C0"/>
                </a:highlight>
              </a:rPr>
              <a:t>. </a:t>
            </a:r>
          </a:p>
          <a:p>
            <a:pPr marL="0" indent="0">
              <a:lnSpc>
                <a:spcPct val="120000"/>
              </a:lnSpc>
              <a:buNone/>
            </a:pPr>
            <a:r>
              <a:rPr lang="en-GB" sz="1600" dirty="0"/>
              <a:t>	Additionally, the writer employs </a:t>
            </a:r>
            <a:r>
              <a:rPr lang="en-GB" sz="1600" dirty="0">
                <a:highlight>
                  <a:srgbClr val="FF00FF"/>
                </a:highlight>
              </a:rPr>
              <a:t>hyperbole</a:t>
            </a:r>
            <a:r>
              <a:rPr lang="en-GB" sz="1600" dirty="0"/>
              <a:t> </a:t>
            </a:r>
            <a:r>
              <a:rPr lang="en-GB" sz="1600" dirty="0">
                <a:highlight>
                  <a:srgbClr val="FFFF00"/>
                </a:highlight>
              </a:rPr>
              <a:t>to convey how he felt after the initial shock of the crash</a:t>
            </a:r>
            <a:r>
              <a:rPr lang="en-GB" sz="1600" dirty="0"/>
              <a:t>: “</a:t>
            </a:r>
            <a:r>
              <a:rPr lang="en-GB" sz="1600" dirty="0">
                <a:highlight>
                  <a:srgbClr val="00FF00"/>
                </a:highlight>
              </a:rPr>
              <a:t>My little world was titled drunkenly” and “This is the end of the world, I thought</a:t>
            </a:r>
            <a:r>
              <a:rPr lang="en-GB" sz="1600" dirty="0"/>
              <a:t>”. </a:t>
            </a:r>
            <a:r>
              <a:rPr lang="en-GB" sz="1600" dirty="0">
                <a:highlight>
                  <a:srgbClr val="FF00FF"/>
                </a:highlight>
              </a:rPr>
              <a:t>The repetition </a:t>
            </a:r>
            <a:r>
              <a:rPr lang="en-GB" sz="1600" dirty="0">
                <a:highlight>
                  <a:srgbClr val="C0C0C0"/>
                </a:highlight>
              </a:rPr>
              <a:t>of world amplifies how consuming the crash is to him, but also how its effects will be the end of </a:t>
            </a:r>
            <a:r>
              <a:rPr lang="en-GB" sz="1600" dirty="0"/>
              <a:t>“</a:t>
            </a:r>
            <a:r>
              <a:rPr lang="en-GB" sz="1600" dirty="0">
                <a:highlight>
                  <a:srgbClr val="00FF00"/>
                </a:highlight>
              </a:rPr>
              <a:t>the world</a:t>
            </a:r>
            <a:r>
              <a:rPr lang="en-GB" sz="1600" dirty="0"/>
              <a:t>”. </a:t>
            </a:r>
            <a:r>
              <a:rPr lang="en-GB" sz="1600" dirty="0">
                <a:highlight>
                  <a:srgbClr val="FF00FF"/>
                </a:highlight>
              </a:rPr>
              <a:t>This combination of hyperbole and personification </a:t>
            </a:r>
            <a:r>
              <a:rPr lang="en-GB" sz="1600" dirty="0"/>
              <a:t>(“</a:t>
            </a:r>
            <a:r>
              <a:rPr lang="en-GB" sz="1600" dirty="0">
                <a:highlight>
                  <a:srgbClr val="00FF00"/>
                </a:highlight>
              </a:rPr>
              <a:t>drunkenly</a:t>
            </a:r>
            <a:r>
              <a:rPr lang="en-GB" sz="1600" dirty="0"/>
              <a:t>”) </a:t>
            </a:r>
            <a:r>
              <a:rPr lang="en-GB" sz="1600" dirty="0">
                <a:highlight>
                  <a:srgbClr val="FFFF00"/>
                </a:highlight>
              </a:rPr>
              <a:t>illustrates how the journey has been radically transformed by the crash</a:t>
            </a:r>
            <a:r>
              <a:rPr lang="en-GB" sz="1600" dirty="0">
                <a:highlight>
                  <a:srgbClr val="C0C0C0"/>
                </a:highlight>
              </a:rPr>
              <a:t>, but also how much it shocks the writer as well, which in turn engrosses the reader. </a:t>
            </a:r>
          </a:p>
          <a:p>
            <a:pPr marL="0" indent="0">
              <a:lnSpc>
                <a:spcPct val="120000"/>
              </a:lnSpc>
              <a:buNone/>
            </a:pPr>
            <a:endParaRPr lang="en-GB" sz="1600" dirty="0">
              <a:highlight>
                <a:srgbClr val="C0C0C0"/>
              </a:highlight>
            </a:endParaRPr>
          </a:p>
        </p:txBody>
      </p:sp>
      <p:sp>
        <p:nvSpPr>
          <p:cNvPr id="4" name="TextBox 3">
            <a:extLst>
              <a:ext uri="{FF2B5EF4-FFF2-40B4-BE49-F238E27FC236}">
                <a16:creationId xmlns:a16="http://schemas.microsoft.com/office/drawing/2014/main" id="{DFBD5E59-CABD-4217-9FA5-CC1DEC1B9B63}"/>
              </a:ext>
            </a:extLst>
          </p:cNvPr>
          <p:cNvSpPr txBox="1"/>
          <p:nvPr/>
        </p:nvSpPr>
        <p:spPr>
          <a:xfrm>
            <a:off x="6180667" y="1825624"/>
            <a:ext cx="2334683" cy="4247317"/>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Read through this answer and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How the student has included: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Explanations about how the writer describes the train crash.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Quotations to support ideas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Techniques used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The effects of the techniques</a:t>
            </a:r>
          </a:p>
        </p:txBody>
      </p:sp>
    </p:spTree>
    <p:extLst>
      <p:ext uri="{BB962C8B-B14F-4D97-AF65-F5344CB8AC3E}">
        <p14:creationId xmlns:p14="http://schemas.microsoft.com/office/powerpoint/2010/main" val="1926767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4EB2-9B86-6865-B6D8-B9967BADD569}"/>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dirty="0"/>
              <a:t>Next lesson we will explore improving our answers for Q3</a:t>
            </a:r>
            <a:endParaRPr lang="en-GB" dirty="0"/>
          </a:p>
        </p:txBody>
      </p:sp>
      <p:pic>
        <p:nvPicPr>
          <p:cNvPr id="4" name="Picture 3">
            <a:extLst>
              <a:ext uri="{FF2B5EF4-FFF2-40B4-BE49-F238E27FC236}">
                <a16:creationId xmlns:a16="http://schemas.microsoft.com/office/drawing/2014/main" id="{46FE6913-05FA-CE1F-134E-46D7249D39CD}"/>
              </a:ext>
            </a:extLst>
          </p:cNvPr>
          <p:cNvPicPr>
            <a:picLocks noChangeAspect="1"/>
          </p:cNvPicPr>
          <p:nvPr/>
        </p:nvPicPr>
        <p:blipFill>
          <a:blip r:embed="rId2"/>
          <a:stretch>
            <a:fillRect/>
          </a:stretch>
        </p:blipFill>
        <p:spPr>
          <a:xfrm>
            <a:off x="628650" y="2046543"/>
            <a:ext cx="3329892" cy="2773283"/>
          </a:xfrm>
          <a:prstGeom prst="rect">
            <a:avLst/>
          </a:prstGeom>
        </p:spPr>
      </p:pic>
      <p:pic>
        <p:nvPicPr>
          <p:cNvPr id="5" name="Picture 4">
            <a:extLst>
              <a:ext uri="{FF2B5EF4-FFF2-40B4-BE49-F238E27FC236}">
                <a16:creationId xmlns:a16="http://schemas.microsoft.com/office/drawing/2014/main" id="{32914F4D-D90D-4C34-0C04-4BC93713007F}"/>
              </a:ext>
            </a:extLst>
          </p:cNvPr>
          <p:cNvPicPr>
            <a:picLocks noChangeAspect="1"/>
          </p:cNvPicPr>
          <p:nvPr/>
        </p:nvPicPr>
        <p:blipFill>
          <a:blip r:embed="rId3"/>
          <a:stretch>
            <a:fillRect/>
          </a:stretch>
        </p:blipFill>
        <p:spPr>
          <a:xfrm>
            <a:off x="3958542" y="2046543"/>
            <a:ext cx="1672840" cy="1399104"/>
          </a:xfrm>
          <a:prstGeom prst="rect">
            <a:avLst/>
          </a:prstGeom>
        </p:spPr>
      </p:pic>
    </p:spTree>
    <p:extLst>
      <p:ext uri="{BB962C8B-B14F-4D97-AF65-F5344CB8AC3E}">
        <p14:creationId xmlns:p14="http://schemas.microsoft.com/office/powerpoint/2010/main" val="428304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5 Steps To Success!</a:t>
            </a:r>
          </a:p>
        </p:txBody>
      </p:sp>
      <p:sp>
        <p:nvSpPr>
          <p:cNvPr id="4" name="Content Placeholder 2"/>
          <p:cNvSpPr>
            <a:spLocks noGrp="1"/>
          </p:cNvSpPr>
          <p:nvPr>
            <p:ph idx="1"/>
          </p:nvPr>
        </p:nvSpPr>
        <p:spPr>
          <a:xfrm>
            <a:off x="457200" y="1600200"/>
            <a:ext cx="4114800" cy="452596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To describe the use of language in the extract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language analysis in Q3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sz="3200" dirty="0">
                <a:solidFill>
                  <a:srgbClr val="00B050"/>
                </a:solidFill>
                <a:latin typeface="Calibri" panose="020F0502020204030204"/>
              </a:rPr>
              <a:t>Q3 </a:t>
            </a: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a:p>
            <a:pPr marL="0" indent="0">
              <a:buNone/>
            </a:pPr>
            <a:endParaRPr lang="en-GB" dirty="0">
              <a:solidFill>
                <a:srgbClr val="00B050"/>
              </a:solidFill>
            </a:endParaRPr>
          </a:p>
        </p:txBody>
      </p:sp>
      <p:sp>
        <p:nvSpPr>
          <p:cNvPr id="5" name="TextBox 4"/>
          <p:cNvSpPr txBox="1"/>
          <p:nvPr/>
        </p:nvSpPr>
        <p:spPr>
          <a:xfrm>
            <a:off x="4860032" y="1628800"/>
            <a:ext cx="3826768" cy="304698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What have you learnt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What do  you still need to work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Write down </a:t>
            </a:r>
            <a:r>
              <a:rPr kumimoji="0" lang="en-GB" sz="2400" b="1" i="0" u="none" strike="noStrike" kern="1200" cap="none" spc="0" normalizeH="0" baseline="0" noProof="0" dirty="0">
                <a:ln>
                  <a:noFill/>
                </a:ln>
                <a:solidFill>
                  <a:prstClr val="black"/>
                </a:solidFill>
                <a:effectLst/>
                <a:uLnTx/>
                <a:uFillTx/>
                <a:latin typeface="Calibri"/>
                <a:ea typeface="+mn-ea"/>
                <a:cs typeface="+mn-cs"/>
              </a:rPr>
              <a:t>five </a:t>
            </a:r>
            <a:r>
              <a:rPr kumimoji="0" lang="en-GB" sz="2400" b="0" i="0" u="none" strike="noStrike" kern="1200" cap="none" spc="0" normalizeH="0" baseline="0" noProof="0" dirty="0">
                <a:ln>
                  <a:noFill/>
                </a:ln>
                <a:solidFill>
                  <a:prstClr val="black"/>
                </a:solidFill>
                <a:effectLst/>
                <a:uLnTx/>
                <a:uFillTx/>
                <a:latin typeface="Calibri"/>
                <a:ea typeface="+mn-ea"/>
                <a:cs typeface="+mn-cs"/>
              </a:rPr>
              <a:t>steps you will take to ensure you </a:t>
            </a:r>
            <a:r>
              <a:rPr lang="en-GB" sz="2400" dirty="0">
                <a:solidFill>
                  <a:prstClr val="black"/>
                </a:solidFill>
                <a:latin typeface="Calibri"/>
              </a:rPr>
              <a:t>answer Q3 effectively.</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0" name="Picture 2" descr="Image result for st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4531875"/>
            <a:ext cx="2231157" cy="23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03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0B05-31CB-BA4C-CE42-082BB75145A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42723235-AD50-822A-C394-04C975321C7A}"/>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To describe the use of language in the extract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language analysis in Q3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sz="3600" dirty="0">
                <a:solidFill>
                  <a:srgbClr val="00B050"/>
                </a:solidFill>
                <a:latin typeface="Calibri" panose="020F0502020204030204"/>
              </a:rPr>
              <a:t>Q3 </a:t>
            </a:r>
            <a:r>
              <a:rPr kumimoji="0" lang="en-US" sz="36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a:p>
            <a:pPr marL="0" indent="0">
              <a:buNone/>
            </a:pPr>
            <a:endParaRPr lang="en-GB" sz="3600" dirty="0"/>
          </a:p>
        </p:txBody>
      </p:sp>
    </p:spTree>
    <p:extLst>
      <p:ext uri="{BB962C8B-B14F-4D97-AF65-F5344CB8AC3E}">
        <p14:creationId xmlns:p14="http://schemas.microsoft.com/office/powerpoint/2010/main" val="81289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0B96-7096-47F1-92E4-D0D039514CC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What does non-fiction mean?</a:t>
            </a:r>
          </a:p>
        </p:txBody>
      </p:sp>
      <p:sp>
        <p:nvSpPr>
          <p:cNvPr id="3" name="Content Placeholder 2">
            <a:extLst>
              <a:ext uri="{FF2B5EF4-FFF2-40B4-BE49-F238E27FC236}">
                <a16:creationId xmlns:a16="http://schemas.microsoft.com/office/drawing/2014/main" id="{338DBF1C-5D2B-446E-A8C9-76FF1D509958}"/>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US" dirty="0"/>
              <a:t>Writing that is informative or factual and not fictional. Fictional writing describes imaginary people and events. </a:t>
            </a:r>
          </a:p>
          <a:p>
            <a:pPr marL="0" indent="0">
              <a:buNone/>
            </a:pPr>
            <a:r>
              <a:rPr lang="en-US" dirty="0"/>
              <a:t>There are lots of different </a:t>
            </a:r>
            <a:r>
              <a:rPr lang="en-US" b="1" dirty="0"/>
              <a:t>types or formats</a:t>
            </a:r>
            <a:r>
              <a:rPr lang="en-US" dirty="0"/>
              <a:t> of non-fiction writing, including speeches, letters, leaflets, essays, reports, articles, reviews, adverts, diaries and so on. </a:t>
            </a:r>
          </a:p>
          <a:p>
            <a:pPr marL="0" indent="0">
              <a:buNone/>
            </a:pPr>
            <a:r>
              <a:rPr lang="en-US" dirty="0"/>
              <a:t>There are lots of different </a:t>
            </a:r>
            <a:r>
              <a:rPr lang="en-US" b="1" dirty="0"/>
              <a:t>purposes</a:t>
            </a:r>
            <a:r>
              <a:rPr lang="en-US" dirty="0"/>
              <a:t> for non-fiction texts, such as </a:t>
            </a:r>
            <a:r>
              <a:rPr lang="en-US" b="1" dirty="0"/>
              <a:t>writing to argue, writing to advise, writing to explain, writing to persuade, writing to inform and more</a:t>
            </a:r>
            <a:r>
              <a:rPr lang="en-US" dirty="0"/>
              <a:t>.</a:t>
            </a:r>
            <a:endParaRPr lang="en-GB" dirty="0"/>
          </a:p>
        </p:txBody>
      </p:sp>
      <p:pic>
        <p:nvPicPr>
          <p:cNvPr id="4" name="Picture 10" descr="Boy, Cartoon, Comic, Comic Characters, Dais, Human">
            <a:extLst>
              <a:ext uri="{FF2B5EF4-FFF2-40B4-BE49-F238E27FC236}">
                <a16:creationId xmlns:a16="http://schemas.microsoft.com/office/drawing/2014/main" id="{C7F79E35-AA50-42A3-A00C-882202774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636" y="124098"/>
            <a:ext cx="1094613" cy="180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69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BD15-4BEC-AB74-3F25-AA06588A4AC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US" sz="3200" dirty="0"/>
              <a:t>The blurb at the top of each source gives you clues into its purpose, audience and type</a:t>
            </a:r>
            <a:endParaRPr lang="en-GB" sz="3200" dirty="0"/>
          </a:p>
        </p:txBody>
      </p:sp>
      <p:sp>
        <p:nvSpPr>
          <p:cNvPr id="5" name="TextBox 4">
            <a:extLst>
              <a:ext uri="{FF2B5EF4-FFF2-40B4-BE49-F238E27FC236}">
                <a16:creationId xmlns:a16="http://schemas.microsoft.com/office/drawing/2014/main" id="{C8B162D2-6475-43B5-8986-02B650D3104B}"/>
              </a:ext>
            </a:extLst>
          </p:cNvPr>
          <p:cNvSpPr txBox="1"/>
          <p:nvPr/>
        </p:nvSpPr>
        <p:spPr>
          <a:xfrm>
            <a:off x="1446835" y="3134567"/>
            <a:ext cx="6250329"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t>Source A is an </a:t>
            </a:r>
            <a:r>
              <a:rPr lang="en-GB" dirty="0">
                <a:highlight>
                  <a:srgbClr val="FFFF00"/>
                </a:highlight>
              </a:rPr>
              <a:t>extract from a travel book </a:t>
            </a:r>
            <a:r>
              <a:rPr lang="en-GB" dirty="0"/>
              <a:t>in which Peter Fleming </a:t>
            </a:r>
            <a:r>
              <a:rPr lang="en-GB" dirty="0">
                <a:highlight>
                  <a:srgbClr val="00FF00"/>
                </a:highlight>
              </a:rPr>
              <a:t>describes his train journey </a:t>
            </a:r>
            <a:r>
              <a:rPr lang="en-GB" dirty="0"/>
              <a:t>on the </a:t>
            </a:r>
            <a:r>
              <a:rPr lang="en-GB" dirty="0">
                <a:highlight>
                  <a:srgbClr val="00FF00"/>
                </a:highlight>
              </a:rPr>
              <a:t>Trans-Siberian Railway in </a:t>
            </a:r>
            <a:r>
              <a:rPr lang="en-GB" dirty="0">
                <a:highlight>
                  <a:srgbClr val="00FFFF"/>
                </a:highlight>
              </a:rPr>
              <a:t>1933</a:t>
            </a:r>
            <a:r>
              <a:rPr lang="en-GB" dirty="0"/>
              <a:t>. The journey is over nine thousand kilometres and takes more than a week to complete.</a:t>
            </a:r>
          </a:p>
        </p:txBody>
      </p:sp>
      <p:sp>
        <p:nvSpPr>
          <p:cNvPr id="6" name="TextBox 5">
            <a:extLst>
              <a:ext uri="{FF2B5EF4-FFF2-40B4-BE49-F238E27FC236}">
                <a16:creationId xmlns:a16="http://schemas.microsoft.com/office/drawing/2014/main" id="{382AA248-E1C3-FE58-9711-0199732502B6}"/>
              </a:ext>
            </a:extLst>
          </p:cNvPr>
          <p:cNvSpPr txBox="1"/>
          <p:nvPr/>
        </p:nvSpPr>
        <p:spPr>
          <a:xfrm>
            <a:off x="740780" y="1979271"/>
            <a:ext cx="4548850" cy="954107"/>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The source is </a:t>
            </a:r>
            <a:r>
              <a:rPr lang="en-US" sz="1400" dirty="0">
                <a:highlight>
                  <a:srgbClr val="FFFF00"/>
                </a:highlight>
              </a:rPr>
              <a:t>from a travel book</a:t>
            </a:r>
            <a:r>
              <a:rPr lang="en-US" sz="1400" dirty="0"/>
              <a:t>, so instantly we know the </a:t>
            </a:r>
            <a:r>
              <a:rPr lang="en-US" sz="1400" b="1" dirty="0"/>
              <a:t>audience</a:t>
            </a:r>
            <a:r>
              <a:rPr lang="en-US" sz="1400" dirty="0"/>
              <a:t> will be people either interested in travel or experienced in travel. That means they will want lots of details and descriptions of the journey.</a:t>
            </a:r>
            <a:endParaRPr lang="en-GB" sz="1400" dirty="0"/>
          </a:p>
        </p:txBody>
      </p:sp>
      <p:sp>
        <p:nvSpPr>
          <p:cNvPr id="7" name="TextBox 6">
            <a:extLst>
              <a:ext uri="{FF2B5EF4-FFF2-40B4-BE49-F238E27FC236}">
                <a16:creationId xmlns:a16="http://schemas.microsoft.com/office/drawing/2014/main" id="{2BD0A35E-8083-3579-90B1-CB1E05EBDDB9}"/>
              </a:ext>
            </a:extLst>
          </p:cNvPr>
          <p:cNvSpPr txBox="1"/>
          <p:nvPr/>
        </p:nvSpPr>
        <p:spPr>
          <a:xfrm>
            <a:off x="740780" y="4678865"/>
            <a:ext cx="4548850" cy="1600438"/>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We are told that </a:t>
            </a:r>
            <a:r>
              <a:rPr lang="en-US" sz="1400" dirty="0">
                <a:highlight>
                  <a:srgbClr val="00FF00"/>
                </a:highlight>
              </a:rPr>
              <a:t>the writer describes their train journey on a specific train called the Trans-Siberian Railway. </a:t>
            </a:r>
            <a:r>
              <a:rPr lang="en-US" sz="1400" dirty="0"/>
              <a:t>We now have some understanding of the </a:t>
            </a:r>
            <a:r>
              <a:rPr lang="en-US" sz="1400" b="1" dirty="0"/>
              <a:t>purpose</a:t>
            </a:r>
            <a:r>
              <a:rPr lang="en-US" sz="1400" dirty="0"/>
              <a:t>. He will </a:t>
            </a:r>
            <a:r>
              <a:rPr lang="en-US" sz="1400" b="1" dirty="0"/>
              <a:t>describe</a:t>
            </a:r>
            <a:r>
              <a:rPr lang="en-US" sz="1400" dirty="0"/>
              <a:t> the train journey, but also </a:t>
            </a:r>
            <a:r>
              <a:rPr lang="en-US" sz="1400" b="1" dirty="0"/>
              <a:t>explain</a:t>
            </a:r>
            <a:r>
              <a:rPr lang="en-US" sz="1400" dirty="0"/>
              <a:t> to us about the train, </a:t>
            </a:r>
            <a:r>
              <a:rPr lang="en-US" sz="1400" b="1" dirty="0"/>
              <a:t>how he thought and felt about the journey and train, </a:t>
            </a:r>
            <a:r>
              <a:rPr lang="en-US" sz="1400" dirty="0"/>
              <a:t>and that he may be trying to </a:t>
            </a:r>
            <a:r>
              <a:rPr lang="en-US" sz="1400" b="1" dirty="0"/>
              <a:t>entertain</a:t>
            </a:r>
            <a:r>
              <a:rPr lang="en-US" sz="1400" dirty="0"/>
              <a:t> his readers about his experiences.</a:t>
            </a:r>
            <a:endParaRPr lang="en-GB" sz="1400" dirty="0"/>
          </a:p>
        </p:txBody>
      </p:sp>
      <p:sp>
        <p:nvSpPr>
          <p:cNvPr id="8" name="TextBox 7">
            <a:extLst>
              <a:ext uri="{FF2B5EF4-FFF2-40B4-BE49-F238E27FC236}">
                <a16:creationId xmlns:a16="http://schemas.microsoft.com/office/drawing/2014/main" id="{315B9FBA-0CC3-6B28-E221-832C0E0E71C7}"/>
              </a:ext>
            </a:extLst>
          </p:cNvPr>
          <p:cNvSpPr txBox="1"/>
          <p:nvPr/>
        </p:nvSpPr>
        <p:spPr>
          <a:xfrm>
            <a:off x="5465421" y="4676992"/>
            <a:ext cx="3092611" cy="2031325"/>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It’s also important to consider </a:t>
            </a:r>
            <a:r>
              <a:rPr lang="en-US" sz="1400" b="1" dirty="0"/>
              <a:t>when</a:t>
            </a:r>
            <a:r>
              <a:rPr lang="en-US" sz="1400" dirty="0"/>
              <a:t> the text was written. This one was written in </a:t>
            </a:r>
            <a:r>
              <a:rPr lang="en-US" sz="1400" b="1" dirty="0">
                <a:highlight>
                  <a:srgbClr val="00FFFF"/>
                </a:highlight>
              </a:rPr>
              <a:t>1933</a:t>
            </a:r>
            <a:r>
              <a:rPr lang="en-US" sz="1400" dirty="0"/>
              <a:t>, </a:t>
            </a:r>
            <a:r>
              <a:rPr lang="en-US" sz="1400" b="1" dirty="0"/>
              <a:t>meaning this type of fast travel over long distances would have still been new and exciting to people in the early 20</a:t>
            </a:r>
            <a:r>
              <a:rPr lang="en-US" sz="1400" b="1" baseline="30000" dirty="0"/>
              <a:t>th</a:t>
            </a:r>
            <a:r>
              <a:rPr lang="en-US" sz="1400" b="1" dirty="0"/>
              <a:t> century</a:t>
            </a:r>
            <a:r>
              <a:rPr lang="en-US" sz="1400" dirty="0"/>
              <a:t>. That’s important when you consider the writer’s style of language. </a:t>
            </a:r>
            <a:endParaRPr lang="en-GB" sz="1400" dirty="0"/>
          </a:p>
        </p:txBody>
      </p:sp>
      <p:pic>
        <p:nvPicPr>
          <p:cNvPr id="9" name="Picture 8" descr="A drawing of a train&#10;&#10;AI-generated content may be incorrect.">
            <a:extLst>
              <a:ext uri="{FF2B5EF4-FFF2-40B4-BE49-F238E27FC236}">
                <a16:creationId xmlns:a16="http://schemas.microsoft.com/office/drawing/2014/main" id="{690940E2-D666-ACF2-8716-061055274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846" y="1945095"/>
            <a:ext cx="2177754" cy="1088877"/>
          </a:xfrm>
          <a:prstGeom prst="rect">
            <a:avLst/>
          </a:prstGeom>
        </p:spPr>
      </p:pic>
    </p:spTree>
    <p:extLst>
      <p:ext uri="{BB962C8B-B14F-4D97-AF65-F5344CB8AC3E}">
        <p14:creationId xmlns:p14="http://schemas.microsoft.com/office/powerpoint/2010/main" val="182842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9D69-110E-F166-A12E-516061A15BF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Q3 focuses on language analysis</a:t>
            </a:r>
            <a:endParaRPr lang="en-GB" dirty="0"/>
          </a:p>
        </p:txBody>
      </p:sp>
      <p:sp>
        <p:nvSpPr>
          <p:cNvPr id="3" name="Content Placeholder 2">
            <a:extLst>
              <a:ext uri="{FF2B5EF4-FFF2-40B4-BE49-F238E27FC236}">
                <a16:creationId xmlns:a16="http://schemas.microsoft.com/office/drawing/2014/main" id="{DD39FFB8-0153-26CE-EE21-795480EE4367}"/>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US" dirty="0"/>
              <a:t>It asks you to focus on specific lines. In this example, we are asked to explore lines 12 to 13.</a:t>
            </a:r>
          </a:p>
          <a:p>
            <a:pPr marL="0" indent="0">
              <a:buNone/>
            </a:pPr>
            <a:endParaRPr lang="en-US" dirty="0"/>
          </a:p>
          <a:p>
            <a:pPr marL="0" indent="0">
              <a:buNone/>
            </a:pPr>
            <a:r>
              <a:rPr lang="en-US" dirty="0"/>
              <a:t>Here is the question:</a:t>
            </a:r>
          </a:p>
          <a:p>
            <a:pPr marL="0" indent="0">
              <a:buNone/>
            </a:pPr>
            <a:endParaRPr lang="en-US" dirty="0"/>
          </a:p>
          <a:p>
            <a:pPr marL="0" indent="0">
              <a:buNone/>
            </a:pPr>
            <a:r>
              <a:rPr lang="en-US" b="1" dirty="0"/>
              <a:t>How does the writer use language to describe the train crash?</a:t>
            </a:r>
            <a:endParaRPr lang="en-GB" b="1" dirty="0"/>
          </a:p>
        </p:txBody>
      </p:sp>
    </p:spTree>
    <p:extLst>
      <p:ext uri="{BB962C8B-B14F-4D97-AF65-F5344CB8AC3E}">
        <p14:creationId xmlns:p14="http://schemas.microsoft.com/office/powerpoint/2010/main" val="346120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CA39-C8C4-0EBC-534E-F20E8F8BB48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Re-read lines 12 to 23 of Source A</a:t>
            </a:r>
            <a:endParaRPr lang="en-GB" dirty="0"/>
          </a:p>
        </p:txBody>
      </p:sp>
      <p:cxnSp>
        <p:nvCxnSpPr>
          <p:cNvPr id="6" name="Straight Arrow Connector 5">
            <a:extLst>
              <a:ext uri="{FF2B5EF4-FFF2-40B4-BE49-F238E27FC236}">
                <a16:creationId xmlns:a16="http://schemas.microsoft.com/office/drawing/2014/main" id="{CBC729F1-BC52-0A1B-EDFD-40A324ED2A74}"/>
              </a:ext>
            </a:extLst>
          </p:cNvPr>
          <p:cNvCxnSpPr/>
          <p:nvPr/>
        </p:nvCxnSpPr>
        <p:spPr>
          <a:xfrm flipH="1">
            <a:off x="2222339" y="2384385"/>
            <a:ext cx="324091" cy="3681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CD3950F-A187-2009-78FB-34AFFC871B99}"/>
              </a:ext>
            </a:extLst>
          </p:cNvPr>
          <p:cNvSpPr txBox="1"/>
          <p:nvPr/>
        </p:nvSpPr>
        <p:spPr>
          <a:xfrm>
            <a:off x="2546430" y="2221021"/>
            <a:ext cx="3418447" cy="101566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Aptos" panose="02110004020202020204"/>
                <a:ea typeface="+mn-ea"/>
                <a:cs typeface="+mn-cs"/>
              </a:rPr>
              <a:t>“</a:t>
            </a:r>
            <a:r>
              <a:rPr lang="en-GB" sz="1200" dirty="0">
                <a:solidFill>
                  <a:srgbClr val="FF0000"/>
                </a:solidFill>
                <a:latin typeface="Aptos" panose="02110004020202020204"/>
              </a:rPr>
              <a:t>snorting steam</a:t>
            </a:r>
            <a:r>
              <a:rPr kumimoji="0" lang="en-GB" sz="1200" b="0" i="0" u="none" strike="noStrike" kern="1200" cap="none" spc="0" normalizeH="0" baseline="0" noProof="0" dirty="0">
                <a:ln>
                  <a:noFill/>
                </a:ln>
                <a:solidFill>
                  <a:srgbClr val="FF0000"/>
                </a:solidFill>
                <a:effectLst/>
                <a:uLnTx/>
                <a:uFillTx/>
                <a:latin typeface="Aptos" panose="02110004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Use of sibilance and personification </a:t>
            </a:r>
            <a:r>
              <a:rPr kumimoji="0" lang="en-GB" sz="1200" b="0" i="0" u="none" strike="noStrike" kern="1200" cap="none" spc="0" normalizeH="0" baseline="0" noProof="0" dirty="0">
                <a:ln>
                  <a:noFill/>
                </a:ln>
                <a:solidFill>
                  <a:srgbClr val="00B050"/>
                </a:solidFill>
                <a:effectLst/>
                <a:uLnTx/>
                <a:uFillTx/>
                <a:latin typeface="Aptos" panose="02110004020202020204"/>
                <a:ea typeface="+mn-ea"/>
                <a:cs typeface="+mn-cs"/>
              </a:rPr>
              <a:t>to make the reader understand the writer’s feelings about the crash, but also for us to feel a sense of pity for the train.</a:t>
            </a:r>
          </a:p>
        </p:txBody>
      </p:sp>
      <p:sp>
        <p:nvSpPr>
          <p:cNvPr id="9" name="TextBox 8">
            <a:extLst>
              <a:ext uri="{FF2B5EF4-FFF2-40B4-BE49-F238E27FC236}">
                <a16:creationId xmlns:a16="http://schemas.microsoft.com/office/drawing/2014/main" id="{D6C87C08-33C2-F29D-FF03-160AB91CF778}"/>
              </a:ext>
            </a:extLst>
          </p:cNvPr>
          <p:cNvSpPr txBox="1"/>
          <p:nvPr/>
        </p:nvSpPr>
        <p:spPr>
          <a:xfrm>
            <a:off x="6146295" y="1956122"/>
            <a:ext cx="2369056" cy="369331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Around your train picture: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Write down examples of how the </a:t>
            </a:r>
            <a:r>
              <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rPr>
              <a:t>crash</a:t>
            </a:r>
            <a:r>
              <a:rPr lang="en-US" b="1" dirty="0">
                <a:solidFill>
                  <a:srgbClr val="FF0000"/>
                </a:solidFill>
                <a:latin typeface="Aptos" panose="02110004020202020204"/>
              </a:rPr>
              <a:t> </a:t>
            </a:r>
            <a:r>
              <a:rPr lang="en-US" dirty="0">
                <a:solidFill>
                  <a:srgbClr val="FF0000"/>
                </a:solidFill>
                <a:latin typeface="Aptos" panose="02110004020202020204"/>
              </a:rPr>
              <a:t>is described</a:t>
            </a:r>
            <a:endPar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How the writer has employed language techniques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ptos" panose="02110004020202020204"/>
                <a:ea typeface="+mn-ea"/>
                <a:cs typeface="+mn-cs"/>
              </a:rPr>
              <a:t>Why this example affects how the reader understands the crash.</a:t>
            </a:r>
            <a:endParaRPr kumimoji="0" lang="en-GB" sz="18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pic>
        <p:nvPicPr>
          <p:cNvPr id="23" name="Picture 22">
            <a:extLst>
              <a:ext uri="{FF2B5EF4-FFF2-40B4-BE49-F238E27FC236}">
                <a16:creationId xmlns:a16="http://schemas.microsoft.com/office/drawing/2014/main" id="{EC38EAC3-B017-66B4-D00B-F70224D61AA9}"/>
              </a:ext>
            </a:extLst>
          </p:cNvPr>
          <p:cNvPicPr>
            <a:picLocks noChangeAspect="1"/>
          </p:cNvPicPr>
          <p:nvPr/>
        </p:nvPicPr>
        <p:blipFill>
          <a:blip r:embed="rId2"/>
          <a:stretch>
            <a:fillRect/>
          </a:stretch>
        </p:blipFill>
        <p:spPr>
          <a:xfrm>
            <a:off x="536962" y="4685571"/>
            <a:ext cx="2264111" cy="1885653"/>
          </a:xfrm>
          <a:prstGeom prst="rect">
            <a:avLst/>
          </a:prstGeom>
        </p:spPr>
      </p:pic>
      <p:pic>
        <p:nvPicPr>
          <p:cNvPr id="24" name="Picture 23">
            <a:extLst>
              <a:ext uri="{FF2B5EF4-FFF2-40B4-BE49-F238E27FC236}">
                <a16:creationId xmlns:a16="http://schemas.microsoft.com/office/drawing/2014/main" id="{9339BBFB-E246-650F-BBAB-4BBED8A9D1F6}"/>
              </a:ext>
            </a:extLst>
          </p:cNvPr>
          <p:cNvPicPr>
            <a:picLocks noChangeAspect="1"/>
          </p:cNvPicPr>
          <p:nvPr/>
        </p:nvPicPr>
        <p:blipFill>
          <a:blip r:embed="rId3"/>
          <a:stretch>
            <a:fillRect/>
          </a:stretch>
        </p:blipFill>
        <p:spPr>
          <a:xfrm>
            <a:off x="2812648" y="4685571"/>
            <a:ext cx="1137423" cy="951300"/>
          </a:xfrm>
          <a:prstGeom prst="rect">
            <a:avLst/>
          </a:prstGeom>
        </p:spPr>
      </p:pic>
      <p:pic>
        <p:nvPicPr>
          <p:cNvPr id="3" name="Picture 2" descr="A drawing of a train&#10;&#10;AI-generated content may be incorrect.">
            <a:extLst>
              <a:ext uri="{FF2B5EF4-FFF2-40B4-BE49-F238E27FC236}">
                <a16:creationId xmlns:a16="http://schemas.microsoft.com/office/drawing/2014/main" id="{9A78F4B2-3C34-3939-67C5-3A43842DB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70" y="2752535"/>
            <a:ext cx="2281060" cy="1140530"/>
          </a:xfrm>
          <a:prstGeom prst="rect">
            <a:avLst/>
          </a:prstGeom>
        </p:spPr>
      </p:pic>
    </p:spTree>
    <p:extLst>
      <p:ext uri="{BB962C8B-B14F-4D97-AF65-F5344CB8AC3E}">
        <p14:creationId xmlns:p14="http://schemas.microsoft.com/office/powerpoint/2010/main" val="3216328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train&#10;&#10;AI-generated content may be incorrect.">
            <a:extLst>
              <a:ext uri="{FF2B5EF4-FFF2-40B4-BE49-F238E27FC236}">
                <a16:creationId xmlns:a16="http://schemas.microsoft.com/office/drawing/2014/main" id="{A9BA2E7C-849F-D470-1130-6290E9751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850" y="1039481"/>
            <a:ext cx="2767197" cy="1383599"/>
          </a:xfrm>
          <a:prstGeom prst="rect">
            <a:avLst/>
          </a:prstGeom>
        </p:spPr>
      </p:pic>
      <p:pic>
        <p:nvPicPr>
          <p:cNvPr id="5" name="Picture 4" descr="A drawing of a train&#10;&#10;AI-generated content may be incorrect.">
            <a:extLst>
              <a:ext uri="{FF2B5EF4-FFF2-40B4-BE49-F238E27FC236}">
                <a16:creationId xmlns:a16="http://schemas.microsoft.com/office/drawing/2014/main" id="{FC620EAC-DB17-5258-B15B-FABEAAD50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688" y="1039480"/>
            <a:ext cx="2767197" cy="1383599"/>
          </a:xfrm>
          <a:prstGeom prst="rect">
            <a:avLst/>
          </a:prstGeom>
        </p:spPr>
      </p:pic>
      <p:pic>
        <p:nvPicPr>
          <p:cNvPr id="6" name="Picture 5" descr="A drawing of a train&#10;&#10;AI-generated content may be incorrect.">
            <a:extLst>
              <a:ext uri="{FF2B5EF4-FFF2-40B4-BE49-F238E27FC236}">
                <a16:creationId xmlns:a16="http://schemas.microsoft.com/office/drawing/2014/main" id="{639AB6A2-FFAE-6337-B1EA-B1886C2E3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849" y="3743121"/>
            <a:ext cx="2767197" cy="1383599"/>
          </a:xfrm>
          <a:prstGeom prst="rect">
            <a:avLst/>
          </a:prstGeom>
        </p:spPr>
      </p:pic>
      <p:pic>
        <p:nvPicPr>
          <p:cNvPr id="7" name="Picture 6" descr="A drawing of a train&#10;&#10;AI-generated content may be incorrect.">
            <a:extLst>
              <a:ext uri="{FF2B5EF4-FFF2-40B4-BE49-F238E27FC236}">
                <a16:creationId xmlns:a16="http://schemas.microsoft.com/office/drawing/2014/main" id="{8644479C-27C6-4A63-5867-85287CA5A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687" y="3743120"/>
            <a:ext cx="2767197" cy="1383599"/>
          </a:xfrm>
          <a:prstGeom prst="rect">
            <a:avLst/>
          </a:prstGeom>
        </p:spPr>
      </p:pic>
    </p:spTree>
    <p:extLst>
      <p:ext uri="{BB962C8B-B14F-4D97-AF65-F5344CB8AC3E}">
        <p14:creationId xmlns:p14="http://schemas.microsoft.com/office/powerpoint/2010/main" val="343027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D186F8-1C61-7143-726E-F9C7C716B131}"/>
              </a:ext>
            </a:extLst>
          </p:cNvPr>
          <p:cNvSpPr txBox="1"/>
          <p:nvPr/>
        </p:nvSpPr>
        <p:spPr>
          <a:xfrm>
            <a:off x="1111169" y="2015983"/>
            <a:ext cx="6921661" cy="206210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600" dirty="0">
                <a:solidFill>
                  <a:schemeClr val="bg1"/>
                </a:solidFill>
                <a:highlight>
                  <a:srgbClr val="000000"/>
                </a:highlight>
              </a:rPr>
              <a:t>All of a sudden </a:t>
            </a:r>
            <a:r>
              <a:rPr lang="en-GB" sz="1600" dirty="0"/>
              <a:t>there was a </a:t>
            </a:r>
            <a:r>
              <a:rPr lang="en-GB" sz="1600" dirty="0">
                <a:highlight>
                  <a:srgbClr val="FFFF00"/>
                </a:highlight>
              </a:rPr>
              <a:t>frightful jarring</a:t>
            </a:r>
            <a:r>
              <a:rPr lang="en-GB" sz="1600" dirty="0"/>
              <a:t>, followed by a crash. I sat up in my berth. From the rack above me my </a:t>
            </a:r>
            <a:r>
              <a:rPr lang="en-GB" sz="1600" dirty="0">
                <a:highlight>
                  <a:srgbClr val="00FF00"/>
                </a:highlight>
              </a:rPr>
              <a:t>heaviest </a:t>
            </a:r>
            <a:r>
              <a:rPr lang="en-GB" sz="1600" dirty="0"/>
              <a:t>suitcase was </a:t>
            </a:r>
            <a:r>
              <a:rPr lang="en-GB" sz="1600" dirty="0">
                <a:highlight>
                  <a:srgbClr val="C0C0C0"/>
                </a:highlight>
              </a:rPr>
              <a:t>cannonaded down</a:t>
            </a:r>
            <a:r>
              <a:rPr lang="en-GB" sz="1600" dirty="0"/>
              <a:t>, catching me with </a:t>
            </a:r>
            <a:r>
              <a:rPr lang="en-GB" sz="1600" dirty="0">
                <a:highlight>
                  <a:srgbClr val="00FFFF"/>
                </a:highlight>
              </a:rPr>
              <a:t>fearful force </a:t>
            </a:r>
            <a:r>
              <a:rPr lang="en-GB" sz="1600" dirty="0"/>
              <a:t>on either knee-cap. </a:t>
            </a:r>
            <a:r>
              <a:rPr lang="en-GB" sz="1600" dirty="0">
                <a:solidFill>
                  <a:schemeClr val="bg1"/>
                </a:solidFill>
                <a:highlight>
                  <a:srgbClr val="008000"/>
                </a:highlight>
              </a:rPr>
              <a:t>This is the end of the world, I thought, and in addition they have broken both my legs</a:t>
            </a:r>
            <a:r>
              <a:rPr lang="en-GB" sz="1600" dirty="0"/>
              <a:t>. </a:t>
            </a:r>
            <a:r>
              <a:rPr lang="en-GB" sz="1600" dirty="0">
                <a:solidFill>
                  <a:schemeClr val="bg1"/>
                </a:solidFill>
                <a:highlight>
                  <a:srgbClr val="000080"/>
                </a:highlight>
              </a:rPr>
              <a:t>My little world was tilted drunkenly. </a:t>
            </a:r>
            <a:r>
              <a:rPr lang="en-GB" sz="1600" dirty="0">
                <a:solidFill>
                  <a:schemeClr val="bg1"/>
                </a:solidFill>
                <a:highlight>
                  <a:srgbClr val="FF0000"/>
                </a:highlight>
              </a:rPr>
              <a:t>The window showed me nothing except a few fields</a:t>
            </a:r>
            <a:r>
              <a:rPr lang="en-GB" sz="1600" dirty="0">
                <a:solidFill>
                  <a:schemeClr val="bg1"/>
                </a:solidFill>
                <a:highlight>
                  <a:srgbClr val="808000"/>
                </a:highlight>
              </a:rPr>
              <a:t>. It was six o’clock. I began to dress. I felt very much annoyed. </a:t>
            </a:r>
            <a:r>
              <a:rPr lang="en-GB" sz="1600" dirty="0"/>
              <a:t>But I climbed out of the carriage into a </a:t>
            </a:r>
            <a:r>
              <a:rPr lang="en-GB" sz="1600" dirty="0">
                <a:solidFill>
                  <a:schemeClr val="bg1"/>
                </a:solidFill>
                <a:highlight>
                  <a:srgbClr val="008080"/>
                </a:highlight>
              </a:rPr>
              <a:t>refreshingly spectacular world and the annoyance passed</a:t>
            </a:r>
            <a:r>
              <a:rPr lang="en-GB" sz="1600" dirty="0"/>
              <a:t>. </a:t>
            </a:r>
          </a:p>
        </p:txBody>
      </p:sp>
      <p:sp>
        <p:nvSpPr>
          <p:cNvPr id="6" name="TextBox 5">
            <a:extLst>
              <a:ext uri="{FF2B5EF4-FFF2-40B4-BE49-F238E27FC236}">
                <a16:creationId xmlns:a16="http://schemas.microsoft.com/office/drawing/2014/main" id="{16310E36-6931-C5F1-014E-16DDB0C6FBB7}"/>
              </a:ext>
            </a:extLst>
          </p:cNvPr>
          <p:cNvSpPr txBox="1"/>
          <p:nvPr/>
        </p:nvSpPr>
        <p:spPr>
          <a:xfrm>
            <a:off x="439837" y="335666"/>
            <a:ext cx="4618300" cy="954107"/>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400" dirty="0"/>
              <a:t>The extract begins with the </a:t>
            </a:r>
            <a:r>
              <a:rPr lang="en-US" sz="1400" dirty="0">
                <a:solidFill>
                  <a:schemeClr val="bg1"/>
                </a:solidFill>
                <a:highlight>
                  <a:srgbClr val="000000"/>
                </a:highlight>
              </a:rPr>
              <a:t>idiom or adverbial phrase ‘All of a sudden’ </a:t>
            </a:r>
            <a:r>
              <a:rPr lang="en-US" sz="1400" dirty="0"/>
              <a:t>to highlight the change in action and mood. The </a:t>
            </a:r>
            <a:r>
              <a:rPr lang="en-US" sz="1400" dirty="0">
                <a:highlight>
                  <a:srgbClr val="FFFF00"/>
                </a:highlight>
              </a:rPr>
              <a:t>adjective ‘frightful’ and noun ‘jarring</a:t>
            </a:r>
            <a:r>
              <a:rPr lang="en-US" sz="1400" dirty="0"/>
              <a:t>’, work together to alert us to the change in atmosphere.</a:t>
            </a:r>
            <a:endParaRPr lang="en-GB" sz="1400" dirty="0"/>
          </a:p>
        </p:txBody>
      </p:sp>
      <p:sp>
        <p:nvSpPr>
          <p:cNvPr id="7" name="TextBox 6">
            <a:extLst>
              <a:ext uri="{FF2B5EF4-FFF2-40B4-BE49-F238E27FC236}">
                <a16:creationId xmlns:a16="http://schemas.microsoft.com/office/drawing/2014/main" id="{E930E53A-1CE5-4F5E-00B4-A29A4855821E}"/>
              </a:ext>
            </a:extLst>
          </p:cNvPr>
          <p:cNvSpPr txBox="1"/>
          <p:nvPr/>
        </p:nvSpPr>
        <p:spPr>
          <a:xfrm>
            <a:off x="5278056" y="335666"/>
            <a:ext cx="3622876" cy="1384995"/>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200" dirty="0"/>
              <a:t>The writer tells us that his heaviest suitcase falls from the rack, using the superlative ‘</a:t>
            </a:r>
            <a:r>
              <a:rPr lang="en-US" sz="1200" dirty="0">
                <a:highlight>
                  <a:srgbClr val="00FF00"/>
                </a:highlight>
              </a:rPr>
              <a:t>heaviest</a:t>
            </a:r>
            <a:r>
              <a:rPr lang="en-US" sz="1200" dirty="0"/>
              <a:t>’ to indicate the power of the crash. The military image of ‘</a:t>
            </a:r>
            <a:r>
              <a:rPr lang="en-US" sz="1200" dirty="0">
                <a:highlight>
                  <a:srgbClr val="C0C0C0"/>
                </a:highlight>
              </a:rPr>
              <a:t>cannonaded down</a:t>
            </a:r>
            <a:r>
              <a:rPr lang="en-US" sz="1200" dirty="0"/>
              <a:t>’ (which means to be attacked by artillery) highlights how the writer feels out of control and being attacked by the contents of the train during the crash. </a:t>
            </a:r>
            <a:endParaRPr lang="en-GB" sz="1200" dirty="0"/>
          </a:p>
        </p:txBody>
      </p:sp>
      <p:sp>
        <p:nvSpPr>
          <p:cNvPr id="8" name="TextBox 7">
            <a:extLst>
              <a:ext uri="{FF2B5EF4-FFF2-40B4-BE49-F238E27FC236}">
                <a16:creationId xmlns:a16="http://schemas.microsoft.com/office/drawing/2014/main" id="{4AC50D65-F4CF-D43C-6084-6137BFF531BD}"/>
              </a:ext>
            </a:extLst>
          </p:cNvPr>
          <p:cNvSpPr txBox="1"/>
          <p:nvPr/>
        </p:nvSpPr>
        <p:spPr>
          <a:xfrm>
            <a:off x="439837" y="4373408"/>
            <a:ext cx="3622876" cy="1938992"/>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200" dirty="0"/>
              <a:t>The writer employs alliteration with ‘</a:t>
            </a:r>
            <a:r>
              <a:rPr lang="en-US" sz="1200" dirty="0">
                <a:highlight>
                  <a:srgbClr val="00FFFF"/>
                </a:highlight>
              </a:rPr>
              <a:t>fearful force</a:t>
            </a:r>
            <a:r>
              <a:rPr lang="en-US" sz="1200" dirty="0"/>
              <a:t>’ to continue the idea of him being attacked during the crash, as the suitcase feels on his knee-caps. He uses hyperbole when saying “</a:t>
            </a:r>
            <a:r>
              <a:rPr lang="en-US" sz="1200" dirty="0">
                <a:solidFill>
                  <a:schemeClr val="bg1"/>
                </a:solidFill>
                <a:highlight>
                  <a:srgbClr val="008000"/>
                </a:highlight>
              </a:rPr>
              <a:t>this is the end of the world</a:t>
            </a:r>
            <a:r>
              <a:rPr lang="en-US" sz="1200" dirty="0"/>
              <a:t>”, and a little </a:t>
            </a:r>
            <a:r>
              <a:rPr lang="en-US" sz="1200" dirty="0" err="1"/>
              <a:t>humour</a:t>
            </a:r>
            <a:r>
              <a:rPr lang="en-US" sz="1200" dirty="0"/>
              <a:t> in dryly claiming “</a:t>
            </a:r>
            <a:r>
              <a:rPr lang="en-US" sz="1200" dirty="0">
                <a:solidFill>
                  <a:schemeClr val="bg1"/>
                </a:solidFill>
                <a:highlight>
                  <a:srgbClr val="008000"/>
                </a:highlight>
              </a:rPr>
              <a:t>they have broken both my legs</a:t>
            </a:r>
            <a:r>
              <a:rPr lang="en-US" sz="1200" dirty="0"/>
              <a:t>”. He says his “</a:t>
            </a:r>
            <a:r>
              <a:rPr lang="en-US" sz="1200" dirty="0">
                <a:solidFill>
                  <a:schemeClr val="bg1"/>
                </a:solidFill>
                <a:highlight>
                  <a:srgbClr val="000080"/>
                </a:highlight>
              </a:rPr>
              <a:t>little world was titled drunkenly”</a:t>
            </a:r>
            <a:r>
              <a:rPr lang="en-US" sz="1200" dirty="0"/>
              <a:t>, personifying the world as being titled and using the adverb ‘</a:t>
            </a:r>
            <a:r>
              <a:rPr lang="en-US" sz="1200" dirty="0">
                <a:solidFill>
                  <a:schemeClr val="bg1"/>
                </a:solidFill>
                <a:highlight>
                  <a:srgbClr val="000080"/>
                </a:highlight>
              </a:rPr>
              <a:t>drunkenly</a:t>
            </a:r>
            <a:r>
              <a:rPr lang="en-US" sz="1200" dirty="0"/>
              <a:t>’ to give the sense that he has no control of what is happening. </a:t>
            </a:r>
            <a:endParaRPr lang="en-GB" sz="1200" dirty="0"/>
          </a:p>
        </p:txBody>
      </p:sp>
      <p:sp>
        <p:nvSpPr>
          <p:cNvPr id="9" name="TextBox 8">
            <a:extLst>
              <a:ext uri="{FF2B5EF4-FFF2-40B4-BE49-F238E27FC236}">
                <a16:creationId xmlns:a16="http://schemas.microsoft.com/office/drawing/2014/main" id="{F080228D-3A18-B56D-0748-4A9794B690DF}"/>
              </a:ext>
            </a:extLst>
          </p:cNvPr>
          <p:cNvSpPr txBox="1"/>
          <p:nvPr/>
        </p:nvSpPr>
        <p:spPr>
          <a:xfrm>
            <a:off x="4352080" y="4373408"/>
            <a:ext cx="4548852" cy="1384995"/>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200" dirty="0"/>
              <a:t>He personifies the windows that ‘</a:t>
            </a:r>
            <a:r>
              <a:rPr lang="en-US" sz="1200" dirty="0">
                <a:solidFill>
                  <a:schemeClr val="bg1"/>
                </a:solidFill>
                <a:highlight>
                  <a:srgbClr val="FF0000"/>
                </a:highlight>
              </a:rPr>
              <a:t>showed me nothing</a:t>
            </a:r>
            <a:r>
              <a:rPr lang="en-US" sz="1200" dirty="0"/>
              <a:t>’, as if the train is actively working against him. </a:t>
            </a:r>
            <a:r>
              <a:rPr lang="en-US" sz="1200" dirty="0">
                <a:solidFill>
                  <a:schemeClr val="bg1"/>
                </a:solidFill>
                <a:highlight>
                  <a:srgbClr val="808000"/>
                </a:highlight>
              </a:rPr>
              <a:t>He employs a variety of short sentences to highlight his confusion and frustration at what has happened </a:t>
            </a:r>
            <a:r>
              <a:rPr lang="en-US" sz="1200" dirty="0"/>
              <a:t>but feels a sense of relief when he gets out of the carriage into “a </a:t>
            </a:r>
            <a:r>
              <a:rPr lang="en-US" sz="1200" dirty="0">
                <a:solidFill>
                  <a:schemeClr val="bg1"/>
                </a:solidFill>
                <a:highlight>
                  <a:srgbClr val="008080"/>
                </a:highlight>
              </a:rPr>
              <a:t>refreshingly spectacular world”. </a:t>
            </a:r>
            <a:r>
              <a:rPr lang="en-US" sz="1200" dirty="0"/>
              <a:t>The adjectives “</a:t>
            </a:r>
            <a:r>
              <a:rPr lang="en-US" sz="1200" dirty="0">
                <a:solidFill>
                  <a:schemeClr val="bg1"/>
                </a:solidFill>
                <a:highlight>
                  <a:srgbClr val="008080"/>
                </a:highlight>
              </a:rPr>
              <a:t>refreshingly spectacular</a:t>
            </a:r>
            <a:r>
              <a:rPr lang="en-US" sz="1200" dirty="0"/>
              <a:t>” may reveal his sense of relief and joy that he has survived the crash. </a:t>
            </a:r>
            <a:endParaRPr lang="en-GB" sz="1200" dirty="0"/>
          </a:p>
        </p:txBody>
      </p:sp>
    </p:spTree>
    <p:extLst>
      <p:ext uri="{BB962C8B-B14F-4D97-AF65-F5344CB8AC3E}">
        <p14:creationId xmlns:p14="http://schemas.microsoft.com/office/powerpoint/2010/main" val="366418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2D9B75-B4A7-72F8-E0A2-F9A5E982832F}"/>
              </a:ext>
            </a:extLst>
          </p:cNvPr>
          <p:cNvSpPr txBox="1"/>
          <p:nvPr/>
        </p:nvSpPr>
        <p:spPr>
          <a:xfrm>
            <a:off x="1302152" y="2059576"/>
            <a:ext cx="6539695" cy="286232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800" dirty="0">
                <a:highlight>
                  <a:srgbClr val="FFFF00"/>
                </a:highlight>
              </a:rPr>
              <a:t>The Trans-Siberian Express train sprawled foolishly down the embankment</a:t>
            </a:r>
            <a:r>
              <a:rPr lang="en-GB" sz="1800" dirty="0"/>
              <a:t>. The mail van and the dining-car, which had been in front, </a:t>
            </a:r>
            <a:r>
              <a:rPr lang="en-GB" sz="1800" dirty="0">
                <a:highlight>
                  <a:srgbClr val="C0C0C0"/>
                </a:highlight>
              </a:rPr>
              <a:t>lay on their sides at the bottom. </a:t>
            </a:r>
            <a:r>
              <a:rPr lang="en-GB" sz="1800" dirty="0"/>
              <a:t>Behind them the five sleeping cars, headed by my own</a:t>
            </a:r>
            <a:r>
              <a:rPr lang="en-GB" sz="1800" dirty="0">
                <a:highlight>
                  <a:srgbClr val="00FFFF"/>
                </a:highlight>
              </a:rPr>
              <a:t>, were disposed in attitudes which became less and less grotesque until you got to the last</a:t>
            </a:r>
            <a:r>
              <a:rPr lang="en-GB" sz="1800" dirty="0"/>
              <a:t>, which had remained, primly, on the rails. Fifty yards down the line, the engine, </a:t>
            </a:r>
            <a:r>
              <a:rPr lang="en-GB" sz="1800" dirty="0">
                <a:highlight>
                  <a:srgbClr val="00FF00"/>
                </a:highlight>
              </a:rPr>
              <a:t>which had parted company with the train, </a:t>
            </a:r>
            <a:r>
              <a:rPr lang="en-GB" sz="1800" dirty="0"/>
              <a:t>was dug in, </a:t>
            </a:r>
            <a:r>
              <a:rPr lang="en-GB" sz="1800" dirty="0">
                <a:solidFill>
                  <a:schemeClr val="bg1"/>
                </a:solidFill>
                <a:highlight>
                  <a:srgbClr val="000080"/>
                </a:highlight>
              </a:rPr>
              <a:t>snorting steam</a:t>
            </a:r>
            <a:r>
              <a:rPr lang="en-GB" sz="1800" dirty="0"/>
              <a:t>, on top of the embankment. </a:t>
            </a:r>
            <a:r>
              <a:rPr lang="en-GB" sz="1800" dirty="0">
                <a:solidFill>
                  <a:schemeClr val="bg1"/>
                </a:solidFill>
                <a:highlight>
                  <a:srgbClr val="800080"/>
                </a:highlight>
              </a:rPr>
              <a:t>It had a defiant and naughty look; </a:t>
            </a:r>
            <a:r>
              <a:rPr lang="en-GB" sz="1800" dirty="0">
                <a:solidFill>
                  <a:schemeClr val="bg1"/>
                </a:solidFill>
                <a:highlight>
                  <a:srgbClr val="FF0000"/>
                </a:highlight>
              </a:rPr>
              <a:t>it was definitely conscious of indiscretion.</a:t>
            </a:r>
            <a:endParaRPr lang="en-GB" dirty="0">
              <a:solidFill>
                <a:schemeClr val="bg1"/>
              </a:solidFill>
              <a:highlight>
                <a:srgbClr val="FF0000"/>
              </a:highlight>
            </a:endParaRPr>
          </a:p>
        </p:txBody>
      </p:sp>
      <p:sp>
        <p:nvSpPr>
          <p:cNvPr id="6" name="TextBox 5">
            <a:extLst>
              <a:ext uri="{FF2B5EF4-FFF2-40B4-BE49-F238E27FC236}">
                <a16:creationId xmlns:a16="http://schemas.microsoft.com/office/drawing/2014/main" id="{4C290493-52E5-8E89-DE92-52356959464F}"/>
              </a:ext>
            </a:extLst>
          </p:cNvPr>
          <p:cNvSpPr txBox="1"/>
          <p:nvPr/>
        </p:nvSpPr>
        <p:spPr>
          <a:xfrm>
            <a:off x="439837" y="335666"/>
            <a:ext cx="4132163" cy="1384995"/>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400" dirty="0"/>
              <a:t>The writer continues to use personification to describe the train, saying it “</a:t>
            </a:r>
            <a:r>
              <a:rPr lang="en-US" sz="1400" dirty="0">
                <a:highlight>
                  <a:srgbClr val="FFFF00"/>
                </a:highlight>
              </a:rPr>
              <a:t>sprawled foolishly</a:t>
            </a:r>
            <a:r>
              <a:rPr lang="en-US" sz="1400" dirty="0"/>
              <a:t>”. Rather than creating a sense of fear now, the writer seems to feel pity for the train. He personifies the carriages using the pronoun “</a:t>
            </a:r>
            <a:r>
              <a:rPr lang="en-US" sz="1400" dirty="0">
                <a:highlight>
                  <a:srgbClr val="C0C0C0"/>
                </a:highlight>
              </a:rPr>
              <a:t>their</a:t>
            </a:r>
            <a:r>
              <a:rPr lang="en-US" sz="1400" dirty="0"/>
              <a:t>” to aid in this conveyance of pity. </a:t>
            </a:r>
            <a:endParaRPr lang="en-GB" sz="1400" dirty="0"/>
          </a:p>
        </p:txBody>
      </p:sp>
      <p:sp>
        <p:nvSpPr>
          <p:cNvPr id="7" name="TextBox 6">
            <a:extLst>
              <a:ext uri="{FF2B5EF4-FFF2-40B4-BE49-F238E27FC236}">
                <a16:creationId xmlns:a16="http://schemas.microsoft.com/office/drawing/2014/main" id="{EAE6711B-ADE9-F51F-DC55-00E37B53E005}"/>
              </a:ext>
            </a:extLst>
          </p:cNvPr>
          <p:cNvSpPr txBox="1"/>
          <p:nvPr/>
        </p:nvSpPr>
        <p:spPr>
          <a:xfrm>
            <a:off x="4664597" y="335665"/>
            <a:ext cx="4224760" cy="1600438"/>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400" dirty="0"/>
              <a:t>His use of the adjective ‘</a:t>
            </a:r>
            <a:r>
              <a:rPr lang="en-US" sz="1400" dirty="0">
                <a:highlight>
                  <a:srgbClr val="00FFFF"/>
                </a:highlight>
              </a:rPr>
              <a:t>grotesque</a:t>
            </a:r>
            <a:r>
              <a:rPr lang="en-US" sz="1400" dirty="0"/>
              <a:t>’ reveals how he feels about the sight of the carriages that are </a:t>
            </a:r>
            <a:r>
              <a:rPr lang="en-US" sz="1400" dirty="0">
                <a:highlight>
                  <a:srgbClr val="00FFFF"/>
                </a:highlight>
              </a:rPr>
              <a:t>‘disposed</a:t>
            </a:r>
            <a:r>
              <a:rPr lang="en-US" sz="1400" dirty="0"/>
              <a:t>’. He uses personification to describe their ‘</a:t>
            </a:r>
            <a:r>
              <a:rPr lang="en-US" sz="1400" dirty="0">
                <a:highlight>
                  <a:srgbClr val="00FFFF"/>
                </a:highlight>
              </a:rPr>
              <a:t>attitudes</a:t>
            </a:r>
            <a:r>
              <a:rPr lang="en-US" sz="1400" dirty="0"/>
              <a:t>’.  All of these techniques describe the change in atmosphere as one that has been transformed from fear and confusion to a mixture of joy and pity. </a:t>
            </a:r>
            <a:endParaRPr lang="en-GB" sz="1400" dirty="0"/>
          </a:p>
        </p:txBody>
      </p:sp>
      <p:sp>
        <p:nvSpPr>
          <p:cNvPr id="8" name="TextBox 7">
            <a:extLst>
              <a:ext uri="{FF2B5EF4-FFF2-40B4-BE49-F238E27FC236}">
                <a16:creationId xmlns:a16="http://schemas.microsoft.com/office/drawing/2014/main" id="{95CEB0BD-8810-9CD8-F754-D124F8272392}"/>
              </a:ext>
            </a:extLst>
          </p:cNvPr>
          <p:cNvSpPr txBox="1"/>
          <p:nvPr/>
        </p:nvSpPr>
        <p:spPr>
          <a:xfrm>
            <a:off x="439837" y="5045371"/>
            <a:ext cx="4224760" cy="1169551"/>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400" dirty="0"/>
              <a:t>The personification continues as he says the engine had “</a:t>
            </a:r>
            <a:r>
              <a:rPr lang="en-US" sz="1400" dirty="0">
                <a:highlight>
                  <a:srgbClr val="00FF00"/>
                </a:highlight>
              </a:rPr>
              <a:t>parted company with the train</a:t>
            </a:r>
            <a:r>
              <a:rPr lang="en-US" sz="1400" dirty="0"/>
              <a:t>”, as if it were once friends with the carriages. It was “</a:t>
            </a:r>
            <a:r>
              <a:rPr lang="en-US" sz="1400" dirty="0">
                <a:solidFill>
                  <a:schemeClr val="bg1"/>
                </a:solidFill>
                <a:highlight>
                  <a:srgbClr val="000080"/>
                </a:highlight>
              </a:rPr>
              <a:t>snorting steam</a:t>
            </a:r>
            <a:r>
              <a:rPr lang="en-US" sz="1400" dirty="0"/>
              <a:t>”, using sibilance to suggest the train is angry or annoyed at what has happened. </a:t>
            </a:r>
            <a:endParaRPr lang="en-GB" sz="1400" dirty="0"/>
          </a:p>
        </p:txBody>
      </p:sp>
      <p:sp>
        <p:nvSpPr>
          <p:cNvPr id="9" name="TextBox 8">
            <a:extLst>
              <a:ext uri="{FF2B5EF4-FFF2-40B4-BE49-F238E27FC236}">
                <a16:creationId xmlns:a16="http://schemas.microsoft.com/office/drawing/2014/main" id="{A46FFF07-4E6E-AD89-14CC-7A1DF474D74B}"/>
              </a:ext>
            </a:extLst>
          </p:cNvPr>
          <p:cNvSpPr txBox="1"/>
          <p:nvPr/>
        </p:nvSpPr>
        <p:spPr>
          <a:xfrm>
            <a:off x="4805421" y="5045371"/>
            <a:ext cx="4083936" cy="1600438"/>
          </a:xfrm>
          <a:prstGeom prst="rect">
            <a:avLst/>
          </a:prstGeom>
          <a:solidFill>
            <a:schemeClr val="bg1"/>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US" sz="1400" dirty="0"/>
              <a:t>Finally, the writer uses personification to tell us that the train has a “</a:t>
            </a:r>
            <a:r>
              <a:rPr lang="en-US" sz="1400" dirty="0">
                <a:solidFill>
                  <a:schemeClr val="bg1"/>
                </a:solidFill>
                <a:highlight>
                  <a:srgbClr val="800080"/>
                </a:highlight>
              </a:rPr>
              <a:t>defiant and naughty look</a:t>
            </a:r>
            <a:r>
              <a:rPr lang="en-US" sz="1400" dirty="0"/>
              <a:t>”. He feels as if the train is perhaps too proud to show any sense of responsibility, even though it was “</a:t>
            </a:r>
            <a:r>
              <a:rPr lang="en-US" sz="1400" dirty="0">
                <a:solidFill>
                  <a:schemeClr val="bg1"/>
                </a:solidFill>
                <a:highlight>
                  <a:srgbClr val="FF0000"/>
                </a:highlight>
              </a:rPr>
              <a:t>definitely conscious of indiscretion</a:t>
            </a:r>
            <a:r>
              <a:rPr lang="en-US" sz="1400" dirty="0"/>
              <a:t>”. The personification helps us to find </a:t>
            </a:r>
            <a:r>
              <a:rPr lang="en-US" sz="1400" dirty="0" err="1"/>
              <a:t>humour</a:t>
            </a:r>
            <a:r>
              <a:rPr lang="en-US" sz="1400" dirty="0"/>
              <a:t> in a very dangerous and fearful situation. </a:t>
            </a:r>
            <a:endParaRPr lang="en-GB" sz="1400" dirty="0"/>
          </a:p>
        </p:txBody>
      </p:sp>
    </p:spTree>
    <p:extLst>
      <p:ext uri="{BB962C8B-B14F-4D97-AF65-F5344CB8AC3E}">
        <p14:creationId xmlns:p14="http://schemas.microsoft.com/office/powerpoint/2010/main" val="9186560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2495</Words>
  <Application>Microsoft Office PowerPoint</Application>
  <PresentationFormat>On-screen Show (4:3)</PresentationFormat>
  <Paragraphs>99</Paragraphs>
  <Slides>16</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Aptos</vt:lpstr>
      <vt:lpstr>Aptos Display</vt:lpstr>
      <vt:lpstr>Arial</vt:lpstr>
      <vt:lpstr>Calibri</vt:lpstr>
      <vt:lpstr>Calibri Light</vt:lpstr>
      <vt:lpstr>gg sans</vt:lpstr>
      <vt:lpstr>Times New Roman</vt:lpstr>
      <vt:lpstr>Office Theme</vt:lpstr>
      <vt:lpstr>1_Office Theme</vt:lpstr>
      <vt:lpstr>2_Office Theme</vt:lpstr>
      <vt:lpstr>3_Office Theme</vt:lpstr>
      <vt:lpstr>PowerPoint Presentation</vt:lpstr>
      <vt:lpstr>Learning outcomes</vt:lpstr>
      <vt:lpstr>What does non-fiction mean?</vt:lpstr>
      <vt:lpstr>The blurb at the top of each source gives you clues into its purpose, audience and type</vt:lpstr>
      <vt:lpstr>Q3 focuses on language analysis</vt:lpstr>
      <vt:lpstr>Re-read lines 12 to 23 of Source A</vt:lpstr>
      <vt:lpstr>PowerPoint Presentation</vt:lpstr>
      <vt:lpstr>PowerPoint Presentation</vt:lpstr>
      <vt:lpstr>PowerPoint Presentation</vt:lpstr>
      <vt:lpstr>Q3) Language Analysis</vt:lpstr>
      <vt:lpstr>You have been given a good answer for Q3</vt:lpstr>
      <vt:lpstr>PowerPoint Presentation</vt:lpstr>
      <vt:lpstr>Let’s take a look at a good answer for Q3:</vt:lpstr>
      <vt:lpstr>Can you see how the student has mixed together quotations, explanations about how the writer describes the train journey and its effects on the reader?</vt:lpstr>
      <vt:lpstr>Next lesson we will explore improving our answers for Q3</vt:lpstr>
      <vt:lpstr>Plenary: 5 Steps To Success!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2025-02-16T15:58:10Z</dcterms:created>
  <dcterms:modified xsi:type="dcterms:W3CDTF">2025-08-12T11:00:31Z</dcterms:modified>
</cp:coreProperties>
</file>