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37"/>
  </p:notesMasterIdLst>
  <p:sldIdLst>
    <p:sldId id="256" r:id="rId6"/>
    <p:sldId id="259" r:id="rId7"/>
    <p:sldId id="258" r:id="rId8"/>
    <p:sldId id="260" r:id="rId9"/>
    <p:sldId id="269" r:id="rId10"/>
    <p:sldId id="270" r:id="rId11"/>
    <p:sldId id="271" r:id="rId12"/>
    <p:sldId id="272" r:id="rId13"/>
    <p:sldId id="261" r:id="rId14"/>
    <p:sldId id="262" r:id="rId15"/>
    <p:sldId id="273" r:id="rId16"/>
    <p:sldId id="274" r:id="rId17"/>
    <p:sldId id="277" r:id="rId18"/>
    <p:sldId id="278" r:id="rId19"/>
    <p:sldId id="263" r:id="rId20"/>
    <p:sldId id="264" r:id="rId21"/>
    <p:sldId id="279" r:id="rId22"/>
    <p:sldId id="280" r:id="rId23"/>
    <p:sldId id="281" r:id="rId24"/>
    <p:sldId id="265" r:id="rId25"/>
    <p:sldId id="266" r:id="rId26"/>
    <p:sldId id="282" r:id="rId27"/>
    <p:sldId id="286" r:id="rId28"/>
    <p:sldId id="283" r:id="rId29"/>
    <p:sldId id="284" r:id="rId30"/>
    <p:sldId id="285" r:id="rId31"/>
    <p:sldId id="287" r:id="rId32"/>
    <p:sldId id="267" r:id="rId33"/>
    <p:sldId id="268" r:id="rId34"/>
    <p:sldId id="288" r:id="rId35"/>
    <p:sldId id="289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microsoft.com/office/2016/11/relationships/changesInfo" Target="changesInfos/changesInfo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Thrilling" userId="1a0901c82f0d6655" providerId="LiveId" clId="{A427AA64-DAC0-41AD-A221-5E4F71849789}"/>
    <pc:docChg chg="custSel modSld">
      <pc:chgData name="Max Thrilling" userId="1a0901c82f0d6655" providerId="LiveId" clId="{A427AA64-DAC0-41AD-A221-5E4F71849789}" dt="2024-04-16T13:56:51.517" v="0" actId="478"/>
      <pc:docMkLst>
        <pc:docMk/>
      </pc:docMkLst>
      <pc:sldChg chg="delSp mod">
        <pc:chgData name="Max Thrilling" userId="1a0901c82f0d6655" providerId="LiveId" clId="{A427AA64-DAC0-41AD-A221-5E4F71849789}" dt="2024-04-16T13:56:51.517" v="0" actId="478"/>
        <pc:sldMkLst>
          <pc:docMk/>
          <pc:sldMk cId="2291763235" sldId="256"/>
        </pc:sldMkLst>
        <pc:spChg chg="del">
          <ac:chgData name="Max Thrilling" userId="1a0901c82f0d6655" providerId="LiveId" clId="{A427AA64-DAC0-41AD-A221-5E4F71849789}" dt="2024-04-16T13:56:51.517" v="0" actId="478"/>
          <ac:spMkLst>
            <pc:docMk/>
            <pc:sldMk cId="2291763235" sldId="256"/>
            <ac:spMk id="3" creationId="{CD70DD23-DBB1-48AE-BCF2-1500DD51E94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66D2-C2A9-4283-8CDD-42EC5FBC5EE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9AC47-BDA0-451B-AF4C-6F8C7E9A1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95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990-6E27-4417-964C-8351518D4674}" type="datetime1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410B-CCEE-4CC2-AC3E-E94189CE58A5}" type="datetime1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2699-D31E-4BD2-A73C-16C5ADFD0DF5}" type="datetime1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A4CF-5A8A-458B-84C9-5B53DFCF1BFB}" type="datetime1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163E-5BF7-4BB8-9BF5-2B5E18B27ACE}" type="datetime1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DA6-E7FB-4B5A-955F-03B07AACD1EE}" type="datetime1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7D054-66DB-4C9E-AF27-D7F218EF1DD8}" type="datetime1">
              <a:rPr lang="en-GB" smtClean="0"/>
              <a:t>27/09/2024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57CB-CBAF-4C8B-9EB2-1004B2364FC9}" type="datetime1">
              <a:rPr lang="en-GB" smtClean="0"/>
              <a:t>27/09/2024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F164-F96F-4409-AEBE-A0C169E94762}" type="datetime1">
              <a:rPr lang="en-GB" smtClean="0"/>
              <a:t>27/09/2024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93BA-A77E-4516-AE1E-5AB5086207FD}" type="datetime1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3628-7DB8-49B8-A1C6-9EFEDAE1EF51}" type="datetime1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EDAC-1900-484C-9184-6A3C247A0B83}" type="datetime1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97991D-4460-6BFF-E74C-A8825CEAD2D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314" y="230190"/>
            <a:ext cx="1697371" cy="84868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AC3042B-402C-33F2-B375-C2D50723E7A6}"/>
              </a:ext>
            </a:extLst>
          </p:cNvPr>
          <p:cNvSpPr/>
          <p:nvPr userDrawn="1"/>
        </p:nvSpPr>
        <p:spPr>
          <a:xfrm>
            <a:off x="2686050" y="2128421"/>
            <a:ext cx="4028798" cy="2601157"/>
          </a:xfrm>
          <a:prstGeom prst="rect">
            <a:avLst/>
          </a:prstGeom>
          <a:blipFill dpi="0" rotWithShape="1">
            <a:blip r:embed="rId13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43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59.png"/><Relationship Id="rId4" Type="http://schemas.openxmlformats.org/officeDocument/2006/relationships/image" Target="../media/image5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6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6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7" Type="http://schemas.openxmlformats.org/officeDocument/2006/relationships/image" Target="../media/image68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3.png"/><Relationship Id="rId9" Type="http://schemas.openxmlformats.org/officeDocument/2006/relationships/image" Target="../media/image4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62.png"/><Relationship Id="rId7" Type="http://schemas.openxmlformats.org/officeDocument/2006/relationships/image" Target="../media/image74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63.png"/><Relationship Id="rId9" Type="http://schemas.openxmlformats.org/officeDocument/2006/relationships/image" Target="../media/image7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7" Type="http://schemas.openxmlformats.org/officeDocument/2006/relationships/image" Target="../media/image79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6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6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5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6.png"/><Relationship Id="rId9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5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29.png"/><Relationship Id="rId10" Type="http://schemas.openxmlformats.org/officeDocument/2006/relationships/image" Target="../media/image37.png"/><Relationship Id="rId4" Type="http://schemas.openxmlformats.org/officeDocument/2006/relationships/image" Target="../media/image6.pn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-77812" y="960989"/>
            <a:ext cx="9299662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u="sng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Statistics</a:t>
            </a:r>
          </a:p>
          <a:p>
            <a:pPr algn="ctr"/>
            <a:r>
              <a:rPr lang="en-US" altLang="ja-JP" sz="7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Representations of Data</a:t>
            </a:r>
            <a:endParaRPr lang="ja-JP" altLang="en-US" sz="72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852B4E-964C-63FE-0C67-A70B52843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74985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Box plots can be used to represent key features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Box plots can be drawn summarizing the quartiles, lowest/greatest included values, as well as any outliers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They are especially useful for comparing data sets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9D74-24A9-FA44-963C-4CBFA0B1C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864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9610" y="2173969"/>
            <a:ext cx="7886700" cy="4351338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2000" dirty="0">
                <a:latin typeface="Comic Sans MS" pitchFamily="66" charset="0"/>
                <a:sym typeface="Wingdings" pitchFamily="2" charset="2"/>
              </a:rPr>
              <a:t> Any outliers are plotted as crosses outside the main plot</a:t>
            </a:r>
          </a:p>
          <a:p>
            <a:pPr eaLnBrk="1" hangingPunct="1"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2000" dirty="0">
                <a:latin typeface="Comic Sans MS" pitchFamily="66" charset="0"/>
                <a:sym typeface="Wingdings" pitchFamily="2" charset="2"/>
              </a:rPr>
              <a:t> Each ‘section’ contains 25% of the observations in the sample</a:t>
            </a: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661160" y="4310744"/>
            <a:ext cx="586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16611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24993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4" name="Line 9"/>
          <p:cNvSpPr>
            <a:spLocks noChangeShapeType="1"/>
          </p:cNvSpPr>
          <p:nvPr/>
        </p:nvSpPr>
        <p:spPr bwMode="auto">
          <a:xfrm flipV="1">
            <a:off x="33375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Line 11"/>
          <p:cNvSpPr>
            <a:spLocks noChangeShapeType="1"/>
          </p:cNvSpPr>
          <p:nvPr/>
        </p:nvSpPr>
        <p:spPr bwMode="auto">
          <a:xfrm flipV="1">
            <a:off x="41757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Line 13"/>
          <p:cNvSpPr>
            <a:spLocks noChangeShapeType="1"/>
          </p:cNvSpPr>
          <p:nvPr/>
        </p:nvSpPr>
        <p:spPr bwMode="auto">
          <a:xfrm flipV="1">
            <a:off x="50139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Line 15"/>
          <p:cNvSpPr>
            <a:spLocks noChangeShapeType="1"/>
          </p:cNvSpPr>
          <p:nvPr/>
        </p:nvSpPr>
        <p:spPr bwMode="auto">
          <a:xfrm flipV="1">
            <a:off x="58521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8" name="Line 17"/>
          <p:cNvSpPr>
            <a:spLocks noChangeShapeType="1"/>
          </p:cNvSpPr>
          <p:nvPr/>
        </p:nvSpPr>
        <p:spPr bwMode="auto">
          <a:xfrm flipV="1">
            <a:off x="66903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Line 19"/>
          <p:cNvSpPr>
            <a:spLocks noChangeShapeType="1"/>
          </p:cNvSpPr>
          <p:nvPr/>
        </p:nvSpPr>
        <p:spPr bwMode="auto">
          <a:xfrm flipV="1">
            <a:off x="75285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 flipV="1">
            <a:off x="24993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V="1">
            <a:off x="66903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 flipV="1">
            <a:off x="41757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V="1">
            <a:off x="46329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 flipV="1">
            <a:off x="50901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 flipV="1">
            <a:off x="2499360" y="3777344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H="1" flipV="1">
            <a:off x="5090160" y="3777344"/>
            <a:ext cx="160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H="1" flipV="1">
            <a:off x="4175760" y="3548744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 flipH="1" flipV="1">
            <a:off x="4175760" y="4005944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3108960" y="2405744"/>
            <a:ext cx="990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Lower Quartile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4175760" y="2558144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Median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5090160" y="2405744"/>
            <a:ext cx="1066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Upper Quartile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3870960" y="2939144"/>
            <a:ext cx="3048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>
            <a:off x="4632960" y="2939144"/>
            <a:ext cx="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 flipH="1">
            <a:off x="5090160" y="2939144"/>
            <a:ext cx="3810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 flipH="1">
            <a:off x="6690360" y="2939144"/>
            <a:ext cx="5334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6995160" y="2405744"/>
            <a:ext cx="1066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Largest value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1356360" y="2405744"/>
            <a:ext cx="1066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Smallest value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2118360" y="2939144"/>
            <a:ext cx="3048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>
            <a:off x="1889760" y="3701144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 flipH="1">
            <a:off x="1889760" y="3701144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1280160" y="3548744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365760" y="3320144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Outlier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3032760" y="3548744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25%</a:t>
            </a:r>
            <a:endParaRPr lang="en-GB" altLang="en-US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4099560" y="3624944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25%</a:t>
            </a:r>
            <a:endParaRPr lang="en-GB" altLang="en-US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5547360" y="3548744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25%</a:t>
            </a:r>
            <a:endParaRPr lang="en-GB" altLang="en-US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4556760" y="3624944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25%</a:t>
            </a:r>
            <a:endParaRPr lang="en-GB" altLang="en-US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377" name="Text Box 51"/>
          <p:cNvSpPr txBox="1">
            <a:spLocks noChangeArrowheads="1"/>
          </p:cNvSpPr>
          <p:nvPr/>
        </p:nvSpPr>
        <p:spPr bwMode="auto">
          <a:xfrm>
            <a:off x="14325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10</a:t>
            </a:r>
          </a:p>
        </p:txBody>
      </p:sp>
      <p:sp>
        <p:nvSpPr>
          <p:cNvPr id="14378" name="Text Box 52"/>
          <p:cNvSpPr txBox="1">
            <a:spLocks noChangeArrowheads="1"/>
          </p:cNvSpPr>
          <p:nvPr/>
        </p:nvSpPr>
        <p:spPr bwMode="auto">
          <a:xfrm>
            <a:off x="22707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20</a:t>
            </a:r>
          </a:p>
        </p:txBody>
      </p:sp>
      <p:sp>
        <p:nvSpPr>
          <p:cNvPr id="14379" name="Text Box 53"/>
          <p:cNvSpPr txBox="1">
            <a:spLocks noChangeArrowheads="1"/>
          </p:cNvSpPr>
          <p:nvPr/>
        </p:nvSpPr>
        <p:spPr bwMode="auto">
          <a:xfrm>
            <a:off x="31089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30</a:t>
            </a:r>
          </a:p>
        </p:txBody>
      </p:sp>
      <p:sp>
        <p:nvSpPr>
          <p:cNvPr id="14380" name="Text Box 54"/>
          <p:cNvSpPr txBox="1">
            <a:spLocks noChangeArrowheads="1"/>
          </p:cNvSpPr>
          <p:nvPr/>
        </p:nvSpPr>
        <p:spPr bwMode="auto">
          <a:xfrm>
            <a:off x="39471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40</a:t>
            </a:r>
          </a:p>
        </p:txBody>
      </p:sp>
      <p:sp>
        <p:nvSpPr>
          <p:cNvPr id="14381" name="Text Box 55"/>
          <p:cNvSpPr txBox="1">
            <a:spLocks noChangeArrowheads="1"/>
          </p:cNvSpPr>
          <p:nvPr/>
        </p:nvSpPr>
        <p:spPr bwMode="auto">
          <a:xfrm>
            <a:off x="47853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50</a:t>
            </a:r>
          </a:p>
        </p:txBody>
      </p:sp>
      <p:sp>
        <p:nvSpPr>
          <p:cNvPr id="14382" name="Text Box 56"/>
          <p:cNvSpPr txBox="1">
            <a:spLocks noChangeArrowheads="1"/>
          </p:cNvSpPr>
          <p:nvPr/>
        </p:nvSpPr>
        <p:spPr bwMode="auto">
          <a:xfrm>
            <a:off x="56235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60</a:t>
            </a:r>
          </a:p>
        </p:txBody>
      </p:sp>
      <p:sp>
        <p:nvSpPr>
          <p:cNvPr id="14383" name="Text Box 57"/>
          <p:cNvSpPr txBox="1">
            <a:spLocks noChangeArrowheads="1"/>
          </p:cNvSpPr>
          <p:nvPr/>
        </p:nvSpPr>
        <p:spPr bwMode="auto">
          <a:xfrm>
            <a:off x="72999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80</a:t>
            </a:r>
          </a:p>
        </p:txBody>
      </p:sp>
      <p:sp>
        <p:nvSpPr>
          <p:cNvPr id="14384" name="Text Box 59"/>
          <p:cNvSpPr txBox="1">
            <a:spLocks noChangeArrowheads="1"/>
          </p:cNvSpPr>
          <p:nvPr/>
        </p:nvSpPr>
        <p:spPr bwMode="auto">
          <a:xfrm>
            <a:off x="64617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70</a:t>
            </a: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2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42876" y="1400175"/>
            <a:ext cx="3749855" cy="4776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Box plots can be used to represent key features of a data set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D47435-D985-6429-D597-2E51D14D7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80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2" grpId="0" animBg="1"/>
      <p:bldP spid="18453" grpId="0" animBg="1"/>
      <p:bldP spid="18454" grpId="0" animBg="1"/>
      <p:bldP spid="18455" grpId="0" animBg="1"/>
      <p:bldP spid="18456" grpId="0" animBg="1"/>
      <p:bldP spid="18457" grpId="0" animBg="1"/>
      <p:bldP spid="18458" grpId="0" animBg="1"/>
      <p:bldP spid="18459" grpId="0" animBg="1"/>
      <p:bldP spid="18460" grpId="0" animBg="1"/>
      <p:bldP spid="18461" grpId="0"/>
      <p:bldP spid="18462" grpId="0"/>
      <p:bldP spid="18463" grpId="0"/>
      <p:bldP spid="18464" grpId="0" animBg="1"/>
      <p:bldP spid="18465" grpId="0" animBg="1"/>
      <p:bldP spid="18466" grpId="0" animBg="1"/>
      <p:bldP spid="18467" grpId="0" animBg="1"/>
      <p:bldP spid="18468" grpId="0"/>
      <p:bldP spid="18469" grpId="0"/>
      <p:bldP spid="18470" grpId="0" animBg="1"/>
      <p:bldP spid="18471" grpId="0" animBg="1"/>
      <p:bldP spid="18472" grpId="0" animBg="1"/>
      <p:bldP spid="18473" grpId="0" animBg="1"/>
      <p:bldP spid="18474" grpId="0"/>
      <p:bldP spid="18479" grpId="0"/>
      <p:bldP spid="18480" grpId="0"/>
      <p:bldP spid="18481" grpId="0"/>
      <p:bldP spid="184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8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42876" y="1400175"/>
            <a:ext cx="3749855" cy="5009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Box plots can be used to represent key features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latin typeface="Comic Sans MS" panose="030F0702030302020204" pitchFamily="66" charset="0"/>
              </a:rPr>
              <a:t>In section A, we saw the following data for blood glucose levels in 30 females: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From that, we calculated the following: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Represent this on a box plot…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8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90" name="Table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327360"/>
              </p:ext>
            </p:extLst>
          </p:nvPr>
        </p:nvGraphicFramePr>
        <p:xfrm>
          <a:off x="701837" y="3046083"/>
          <a:ext cx="2663310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85">
                  <a:extLst>
                    <a:ext uri="{9D8B030D-6E8A-4147-A177-3AD203B41FA5}">
                      <a16:colId xmlns:a16="http://schemas.microsoft.com/office/drawing/2014/main" val="227103174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424099874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710081679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542210535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64860688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187360178"/>
                    </a:ext>
                  </a:extLst>
                </a:gridCol>
              </a:tblGrid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1.7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2032968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903779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3427385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4.4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231622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83542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22831" y="5020983"/>
                <a:ext cx="82137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=3.2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31" y="5020983"/>
                <a:ext cx="821379" cy="246221"/>
              </a:xfrm>
              <a:prstGeom prst="rect">
                <a:avLst/>
              </a:prstGeom>
              <a:blipFill>
                <a:blip r:embed="rId2"/>
                <a:stretch>
                  <a:fillRect l="-6716" r="-4478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698572" y="5015361"/>
                <a:ext cx="8261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=3.8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572" y="5015361"/>
                <a:ext cx="826124" cy="246221"/>
              </a:xfrm>
              <a:prstGeom prst="rect">
                <a:avLst/>
              </a:prstGeom>
              <a:blipFill>
                <a:blip r:embed="rId3"/>
                <a:stretch>
                  <a:fillRect l="-6667" r="-4444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2691348" y="5015360"/>
                <a:ext cx="8261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=4.0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348" y="5015360"/>
                <a:ext cx="826124" cy="246221"/>
              </a:xfrm>
              <a:prstGeom prst="rect">
                <a:avLst/>
              </a:prstGeom>
              <a:blipFill>
                <a:blip r:embed="rId4"/>
                <a:stretch>
                  <a:fillRect l="-5882" r="-4412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31541" t="64083" r="33895" b="15218"/>
          <a:stretch/>
        </p:blipFill>
        <p:spPr>
          <a:xfrm>
            <a:off x="4876800" y="1532708"/>
            <a:ext cx="3309257" cy="1114699"/>
          </a:xfrm>
          <a:prstGeom prst="rect">
            <a:avLst/>
          </a:prstGeom>
        </p:spPr>
      </p:pic>
      <p:sp useBgFill="1">
        <p:nvSpPr>
          <p:cNvPr id="5" name="Rectangle 4"/>
          <p:cNvSpPr/>
          <p:nvPr/>
        </p:nvSpPr>
        <p:spPr>
          <a:xfrm>
            <a:off x="4685212" y="1436915"/>
            <a:ext cx="3631474" cy="6531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28755" y="262998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0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81750" y="263434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817326" y="26386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70321" y="26343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910252" y="262563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47195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01188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0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648994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975565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084422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689668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6644640" y="2219325"/>
            <a:ext cx="456248" cy="13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657703" y="2512423"/>
            <a:ext cx="418012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096000" y="2368732"/>
            <a:ext cx="5486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7088777" y="2368732"/>
            <a:ext cx="5834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756366" y="2303417"/>
            <a:ext cx="121920" cy="130628"/>
            <a:chOff x="6069874" y="4175760"/>
            <a:chExt cx="121920" cy="13062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5164183" y="2987040"/>
            <a:ext cx="2808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Blood glucose level (</a:t>
            </a:r>
            <a:r>
              <a:rPr lang="en-US" sz="1400" dirty="0" err="1">
                <a:latin typeface="Comic Sans MS" panose="030F0702030302020204" pitchFamily="66" charset="0"/>
              </a:rPr>
              <a:t>mmol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dirty="0" err="1">
                <a:latin typeface="Comic Sans MS" panose="030F0702030302020204" pitchFamily="66" charset="0"/>
              </a:rPr>
              <a:t>litre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72506" y="3420185"/>
            <a:ext cx="46163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Plot the smallest and largest values that are not outliers (2.2 and 5.1)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Plot the 3 quartiles, and join to make the box shape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Mark on any outliers…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0575" y="5400675"/>
            <a:ext cx="2686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Outliers are less than 2 or greater than 5.2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A3765A-2FDA-9A17-56F9-8121826BC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16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  <p:bldP spid="95" grpId="0"/>
      <p:bldP spid="7" grpId="0"/>
      <p:bldP spid="100" grpId="0"/>
      <p:bldP spid="101" grpId="0"/>
      <p:bldP spid="102" grpId="0"/>
      <p:bldP spid="103" grpId="0"/>
      <p:bldP spid="104" grpId="0"/>
      <p:bldP spid="105" grpId="0"/>
      <p:bldP spid="20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2876" y="1400175"/>
                <a:ext cx="3749855" cy="50093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Box plots can be used to represent key features of a data set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blood glucose levels of 30 males is recorded. The results,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mmol</a:t>
                </a:r>
                <a:r>
                  <a:rPr lang="en-US" sz="1600" dirty="0">
                    <a:latin typeface="Comic Sans MS" panose="030F0702030302020204" pitchFamily="66" charset="0"/>
                  </a:rPr>
                  <a:t>/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litre</a:t>
                </a:r>
                <a:r>
                  <a:rPr lang="en-US" sz="1600" dirty="0">
                    <a:latin typeface="Comic Sans MS" panose="030F0702030302020204" pitchFamily="66" charset="0"/>
                  </a:rPr>
                  <a:t>, are summarized below: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=3.6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=4.0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=4.7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Lowest value = 1.4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Highest value = 5.2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falls either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above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below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there is only 1 outlier for males, plot this information on the same diagram as the females.</a:t>
                </a:r>
              </a:p>
            </p:txBody>
          </p:sp>
        </mc:Choice>
        <mc:Fallback xmlns="">
          <p:sp>
            <p:nvSpPr>
              <p:cNvPr id="88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6" y="1400175"/>
                <a:ext cx="3749855" cy="5009334"/>
              </a:xfrm>
              <a:prstGeom prst="rect">
                <a:avLst/>
              </a:prstGeom>
              <a:blipFill>
                <a:blip r:embed="rId2"/>
                <a:stretch>
                  <a:fillRect t="-731" r="-2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31541" t="64083" r="33895" b="15218"/>
          <a:stretch/>
        </p:blipFill>
        <p:spPr>
          <a:xfrm>
            <a:off x="4876800" y="1532708"/>
            <a:ext cx="3309257" cy="11146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28755" y="262998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0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81750" y="263434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817326" y="26386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70321" y="26343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910252" y="262563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47195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01188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0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648994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975565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084422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689668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6644640" y="2219325"/>
            <a:ext cx="456248" cy="13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657703" y="2512423"/>
            <a:ext cx="418012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096000" y="2368732"/>
            <a:ext cx="5486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7088777" y="2368732"/>
            <a:ext cx="5834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756366" y="2303417"/>
            <a:ext cx="121920" cy="130628"/>
            <a:chOff x="6069874" y="4175760"/>
            <a:chExt cx="121920" cy="13062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5164183" y="2987040"/>
            <a:ext cx="2808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Blood glucose level (</a:t>
            </a:r>
            <a:r>
              <a:rPr lang="en-US" sz="1400" dirty="0" err="1">
                <a:latin typeface="Comic Sans MS" panose="030F0702030302020204" pitchFamily="66" charset="0"/>
              </a:rPr>
              <a:t>mmol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dirty="0" err="1">
                <a:latin typeface="Comic Sans MS" panose="030F0702030302020204" pitchFamily="66" charset="0"/>
              </a:rPr>
              <a:t>litre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53400" y="2219325"/>
            <a:ext cx="857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Females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924550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725319" y="1654356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480390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74897" y="1654356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60993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854190" y="1666875"/>
            <a:ext cx="613410" cy="1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476853" y="1817098"/>
            <a:ext cx="238397" cy="21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907677" y="1816282"/>
            <a:ext cx="940798" cy="29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5603966" y="1760492"/>
            <a:ext cx="121920" cy="130628"/>
            <a:chOff x="6069874" y="4175760"/>
            <a:chExt cx="121920" cy="130628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8153400" y="1657350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Males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6854190" y="1971675"/>
            <a:ext cx="613410" cy="1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72506" y="3420185"/>
            <a:ext cx="4616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By using the formulae in the question, outliers will be below 1.95 or above 6.35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there is one outlier, which is 1.4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lower and upper boundaries are plotted using the boundaries for the outliers (since we do not have the actual data values)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Plot the rest as before…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 useBgFill="1">
        <p:nvSpPr>
          <p:cNvPr id="52" name="Rectangle 51"/>
          <p:cNvSpPr/>
          <p:nvPr/>
        </p:nvSpPr>
        <p:spPr>
          <a:xfrm>
            <a:off x="4742362" y="1436915"/>
            <a:ext cx="3631474" cy="6531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9FC796-0CAF-1B72-DEE1-D2C9A78EB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93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8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42876" y="1400175"/>
            <a:ext cx="3749855" cy="5009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Box plots can be used to represent key features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mic Sans MS" panose="030F0702030302020204" pitchFamily="66" charset="0"/>
              </a:rPr>
              <a:t>Compare the blood glucose levels for males and females.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When comparing data you must always compare a measure of location (average) and a measure of spread (a range)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In this case it makes sense to use the median and interquartile range, as this is the information we have already…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8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541" t="64083" r="33895" b="15218"/>
          <a:stretch/>
        </p:blipFill>
        <p:spPr>
          <a:xfrm>
            <a:off x="4876800" y="1532708"/>
            <a:ext cx="3309257" cy="11146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28755" y="262998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0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81750" y="263434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817326" y="26386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70321" y="26343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910252" y="262563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47195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01188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0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648994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975565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084422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689668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6644640" y="2219325"/>
            <a:ext cx="456248" cy="13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657703" y="2512423"/>
            <a:ext cx="418012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096000" y="2368732"/>
            <a:ext cx="5486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7088777" y="2368732"/>
            <a:ext cx="5834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756366" y="2303417"/>
            <a:ext cx="121920" cy="130628"/>
            <a:chOff x="6069874" y="4175760"/>
            <a:chExt cx="121920" cy="13062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5164183" y="2987040"/>
            <a:ext cx="2808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Blood glucose level (</a:t>
            </a:r>
            <a:r>
              <a:rPr lang="en-US" sz="1400" dirty="0" err="1">
                <a:latin typeface="Comic Sans MS" panose="030F0702030302020204" pitchFamily="66" charset="0"/>
              </a:rPr>
              <a:t>mmol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dirty="0" err="1">
                <a:latin typeface="Comic Sans MS" panose="030F0702030302020204" pitchFamily="66" charset="0"/>
              </a:rPr>
              <a:t>litre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53400" y="2219325"/>
            <a:ext cx="857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Females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924550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725319" y="1654356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480390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74897" y="1654356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60993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854190" y="1666875"/>
            <a:ext cx="613410" cy="1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476853" y="1817098"/>
            <a:ext cx="238397" cy="21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907677" y="1816282"/>
            <a:ext cx="940798" cy="29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5603966" y="1760492"/>
            <a:ext cx="121920" cy="130628"/>
            <a:chOff x="6069874" y="4175760"/>
            <a:chExt cx="121920" cy="130628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8153400" y="1657350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Males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6854190" y="1971675"/>
            <a:ext cx="613410" cy="1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781550" y="3695700"/>
            <a:ext cx="38004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Based on this data, females have a lower median blood glucose level, and a smaller interquartile range. This means the levels are more consistent, and at a lower level than males.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Ensure you compare using the context!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B1014-96E4-8AFE-C671-F07EA5E2C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6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3C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AD5850-8EDB-C1C8-1C05-3908D3E69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19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7" y="1400174"/>
            <a:ext cx="3227340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 cumulative frequency diagram to estimate the median and quartiles for data in groups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data in the table shows the heights in </a:t>
            </a:r>
            <a:r>
              <a:rPr lang="en-US" sz="1600" dirty="0" err="1">
                <a:latin typeface="Comic Sans MS" panose="030F0702030302020204" pitchFamily="66" charset="0"/>
              </a:rPr>
              <a:t>metres</a:t>
            </a:r>
            <a:r>
              <a:rPr lang="en-US" sz="1600" dirty="0">
                <a:latin typeface="Comic Sans MS" panose="030F0702030302020204" pitchFamily="66" charset="0"/>
              </a:rPr>
              <a:t>, of 80 giraffes.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cumulative frequency diagram for the data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Using the cumulative frequency diagram, estimate the median and quartiles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the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box plot to represent the diagram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4869198"/>
                  </p:ext>
                </p:extLst>
              </p:nvPr>
            </p:nvGraphicFramePr>
            <p:xfrm>
              <a:off x="3466012" y="1445625"/>
              <a:ext cx="2142308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71154">
                      <a:extLst>
                        <a:ext uri="{9D8B030D-6E8A-4147-A177-3AD203B41FA5}">
                          <a16:colId xmlns:a16="http://schemas.microsoft.com/office/drawing/2014/main" val="3800102555"/>
                        </a:ext>
                      </a:extLst>
                    </a:gridCol>
                    <a:gridCol w="1071154">
                      <a:extLst>
                        <a:ext uri="{9D8B030D-6E8A-4147-A177-3AD203B41FA5}">
                          <a16:colId xmlns:a16="http://schemas.microsoft.com/office/drawing/2014/main" val="3645692548"/>
                        </a:ext>
                      </a:extLst>
                    </a:gridCol>
                  </a:tblGrid>
                  <a:tr h="1405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Height,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i="1" dirty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oMath>
                          </a14:m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 (m)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5837483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4.6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&lt;4.8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561556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4.8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11971734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5.0≤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&lt;5.2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183146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5.2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&lt;5.4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5190977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5.4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&lt;5.6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2582829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5.6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≤5.8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762572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4869198"/>
                  </p:ext>
                </p:extLst>
              </p:nvPr>
            </p:nvGraphicFramePr>
            <p:xfrm>
              <a:off x="3466012" y="1445625"/>
              <a:ext cx="2142308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71154">
                      <a:extLst>
                        <a:ext uri="{9D8B030D-6E8A-4147-A177-3AD203B41FA5}">
                          <a16:colId xmlns:a16="http://schemas.microsoft.com/office/drawing/2014/main" val="3800102555"/>
                        </a:ext>
                      </a:extLst>
                    </a:gridCol>
                    <a:gridCol w="1071154">
                      <a:extLst>
                        <a:ext uri="{9D8B030D-6E8A-4147-A177-3AD203B41FA5}">
                          <a16:colId xmlns:a16="http://schemas.microsoft.com/office/drawing/2014/main" val="3645692548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1333" r="-101705" b="-37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583748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168889" r="-101705" b="-5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56155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268889" r="-101705" b="-4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11971734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360870" r="-101705" b="-3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18314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471111" r="-101705" b="-2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519097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571111" r="-101705" b="-1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258282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671111" r="-101705" b="-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7625728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5599613" y="1558835"/>
            <a:ext cx="391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CF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7206" y="190282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4143" y="2185852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22372" y="246888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26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18017" y="274320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59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3663" y="300010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76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09308" y="328313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80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48298" y="3849185"/>
            <a:ext cx="26038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Start by plotting the lowest possible value at 0 (for the frequency)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 each CF value is plotted at the upper bound for its group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example, the 26 will be plotted at 5.2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l="31541" t="43625" r="22343" b="15220"/>
          <a:stretch/>
        </p:blipFill>
        <p:spPr>
          <a:xfrm rot="16200000">
            <a:off x="5175390" y="2506521"/>
            <a:ext cx="5130891" cy="257556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200503" y="620050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35189" y="557784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2127" y="493776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26481" y="238179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22126" y="303058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26480" y="366195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22126" y="43107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22125" y="175913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35188" y="111034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09360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11292" y="63224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64756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81133" y="6322424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96618" y="631807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16137" y="862149"/>
            <a:ext cx="1567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Cumulative Frequency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46870" y="6502624"/>
            <a:ext cx="112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Height (m)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424057" y="6035038"/>
            <a:ext cx="121920" cy="130629"/>
            <a:chOff x="8181703" y="522513"/>
            <a:chExt cx="121920" cy="130629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175863" y="6283233"/>
            <a:ext cx="121920" cy="130629"/>
            <a:chOff x="8181703" y="522513"/>
            <a:chExt cx="121920" cy="13062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7680960" y="5577838"/>
            <a:ext cx="121920" cy="130629"/>
            <a:chOff x="8181703" y="522513"/>
            <a:chExt cx="121920" cy="130629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946572" y="4632958"/>
            <a:ext cx="121920" cy="130629"/>
            <a:chOff x="8181703" y="522513"/>
            <a:chExt cx="121920" cy="130629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8194766" y="2512420"/>
            <a:ext cx="121920" cy="130629"/>
            <a:chOff x="8181703" y="522513"/>
            <a:chExt cx="121920" cy="130629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8451669" y="1428203"/>
            <a:ext cx="121920" cy="130629"/>
            <a:chOff x="8181703" y="522513"/>
            <a:chExt cx="121920" cy="13062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8708572" y="1180009"/>
            <a:ext cx="121920" cy="130629"/>
            <a:chOff x="8181703" y="522513"/>
            <a:chExt cx="121920" cy="130629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7228114" y="1245326"/>
            <a:ext cx="1541417" cy="5103223"/>
          </a:xfrm>
          <a:custGeom>
            <a:avLst/>
            <a:gdLst>
              <a:gd name="connsiteX0" fmla="*/ 0 w 1541417"/>
              <a:gd name="connsiteY0" fmla="*/ 5103223 h 5103223"/>
              <a:gd name="connsiteX1" fmla="*/ 261257 w 1541417"/>
              <a:gd name="connsiteY1" fmla="*/ 4841965 h 5103223"/>
              <a:gd name="connsiteX2" fmla="*/ 513806 w 1541417"/>
              <a:gd name="connsiteY2" fmla="*/ 4389120 h 5103223"/>
              <a:gd name="connsiteX3" fmla="*/ 775063 w 1541417"/>
              <a:gd name="connsiteY3" fmla="*/ 3439885 h 5103223"/>
              <a:gd name="connsiteX4" fmla="*/ 1027612 w 1541417"/>
              <a:gd name="connsiteY4" fmla="*/ 1323703 h 5103223"/>
              <a:gd name="connsiteX5" fmla="*/ 1280160 w 1541417"/>
              <a:gd name="connsiteY5" fmla="*/ 243840 h 5103223"/>
              <a:gd name="connsiteX6" fmla="*/ 1541417 w 1541417"/>
              <a:gd name="connsiteY6" fmla="*/ 0 h 510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41417" h="5103223">
                <a:moveTo>
                  <a:pt x="0" y="5103223"/>
                </a:moveTo>
                <a:cubicBezTo>
                  <a:pt x="87811" y="5032102"/>
                  <a:pt x="175623" y="4960982"/>
                  <a:pt x="261257" y="4841965"/>
                </a:cubicBezTo>
                <a:cubicBezTo>
                  <a:pt x="346891" y="4722948"/>
                  <a:pt x="428172" y="4622800"/>
                  <a:pt x="513806" y="4389120"/>
                </a:cubicBezTo>
                <a:cubicBezTo>
                  <a:pt x="599440" y="4155440"/>
                  <a:pt x="689429" y="3950788"/>
                  <a:pt x="775063" y="3439885"/>
                </a:cubicBezTo>
                <a:cubicBezTo>
                  <a:pt x="860697" y="2928982"/>
                  <a:pt x="943429" y="1856377"/>
                  <a:pt x="1027612" y="1323703"/>
                </a:cubicBezTo>
                <a:cubicBezTo>
                  <a:pt x="1111795" y="791029"/>
                  <a:pt x="1194526" y="464457"/>
                  <a:pt x="1280160" y="243840"/>
                </a:cubicBezTo>
                <a:cubicBezTo>
                  <a:pt x="1365794" y="23223"/>
                  <a:pt x="1453605" y="11611"/>
                  <a:pt x="154141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00BDF-4580-952E-1F03-65C2911A9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23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7" y="1400174"/>
            <a:ext cx="3227340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 cumulative frequency diagram to estimate the median and quartiles for data in groups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data in the table shows the heights in </a:t>
            </a:r>
            <a:r>
              <a:rPr lang="en-US" sz="1600" dirty="0" err="1">
                <a:latin typeface="Comic Sans MS" panose="030F0702030302020204" pitchFamily="66" charset="0"/>
              </a:rPr>
              <a:t>metres</a:t>
            </a:r>
            <a:r>
              <a:rPr lang="en-US" sz="1600" dirty="0">
                <a:latin typeface="Comic Sans MS" panose="030F0702030302020204" pitchFamily="66" charset="0"/>
              </a:rPr>
              <a:t>, of 80 giraffes.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cumulative frequency diagram for the data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Using the cumulative frequency diagram, estimate the median and quartiles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the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box plot to represent the diagram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31541" t="43625" r="22343" b="15220"/>
          <a:stretch/>
        </p:blipFill>
        <p:spPr>
          <a:xfrm rot="16200000">
            <a:off x="5175390" y="2506521"/>
            <a:ext cx="5130891" cy="257556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200503" y="620050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35189" y="557784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2127" y="493776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26481" y="238179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22126" y="303058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26480" y="366195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22126" y="43107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22125" y="175913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35188" y="111034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09360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11292" y="63224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64756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81133" y="6322424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96618" y="631807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16137" y="862149"/>
            <a:ext cx="1567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Cumulative Frequency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46870" y="6502624"/>
            <a:ext cx="112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Height (m)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424057" y="6035038"/>
            <a:ext cx="121920" cy="130629"/>
            <a:chOff x="8181703" y="522513"/>
            <a:chExt cx="121920" cy="130629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175863" y="6283233"/>
            <a:ext cx="121920" cy="130629"/>
            <a:chOff x="8181703" y="522513"/>
            <a:chExt cx="121920" cy="13062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7680960" y="5577838"/>
            <a:ext cx="121920" cy="130629"/>
            <a:chOff x="8181703" y="522513"/>
            <a:chExt cx="121920" cy="130629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946572" y="4632958"/>
            <a:ext cx="121920" cy="130629"/>
            <a:chOff x="8181703" y="522513"/>
            <a:chExt cx="121920" cy="130629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8194766" y="2512420"/>
            <a:ext cx="121920" cy="130629"/>
            <a:chOff x="8181703" y="522513"/>
            <a:chExt cx="121920" cy="130629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8451669" y="1428203"/>
            <a:ext cx="121920" cy="130629"/>
            <a:chOff x="8181703" y="522513"/>
            <a:chExt cx="121920" cy="13062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8708572" y="1180009"/>
            <a:ext cx="121920" cy="130629"/>
            <a:chOff x="8181703" y="522513"/>
            <a:chExt cx="121920" cy="130629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7228114" y="1245326"/>
            <a:ext cx="1541417" cy="5103223"/>
          </a:xfrm>
          <a:custGeom>
            <a:avLst/>
            <a:gdLst>
              <a:gd name="connsiteX0" fmla="*/ 0 w 1541417"/>
              <a:gd name="connsiteY0" fmla="*/ 5103223 h 5103223"/>
              <a:gd name="connsiteX1" fmla="*/ 261257 w 1541417"/>
              <a:gd name="connsiteY1" fmla="*/ 4841965 h 5103223"/>
              <a:gd name="connsiteX2" fmla="*/ 513806 w 1541417"/>
              <a:gd name="connsiteY2" fmla="*/ 4389120 h 5103223"/>
              <a:gd name="connsiteX3" fmla="*/ 775063 w 1541417"/>
              <a:gd name="connsiteY3" fmla="*/ 3439885 h 5103223"/>
              <a:gd name="connsiteX4" fmla="*/ 1027612 w 1541417"/>
              <a:gd name="connsiteY4" fmla="*/ 1323703 h 5103223"/>
              <a:gd name="connsiteX5" fmla="*/ 1280160 w 1541417"/>
              <a:gd name="connsiteY5" fmla="*/ 243840 h 5103223"/>
              <a:gd name="connsiteX6" fmla="*/ 1541417 w 1541417"/>
              <a:gd name="connsiteY6" fmla="*/ 0 h 510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41417" h="5103223">
                <a:moveTo>
                  <a:pt x="0" y="5103223"/>
                </a:moveTo>
                <a:cubicBezTo>
                  <a:pt x="87811" y="5032102"/>
                  <a:pt x="175623" y="4960982"/>
                  <a:pt x="261257" y="4841965"/>
                </a:cubicBezTo>
                <a:cubicBezTo>
                  <a:pt x="346891" y="4722948"/>
                  <a:pt x="428172" y="4622800"/>
                  <a:pt x="513806" y="4389120"/>
                </a:cubicBezTo>
                <a:cubicBezTo>
                  <a:pt x="599440" y="4155440"/>
                  <a:pt x="689429" y="3950788"/>
                  <a:pt x="775063" y="3439885"/>
                </a:cubicBezTo>
                <a:cubicBezTo>
                  <a:pt x="860697" y="2928982"/>
                  <a:pt x="943429" y="1856377"/>
                  <a:pt x="1027612" y="1323703"/>
                </a:cubicBezTo>
                <a:cubicBezTo>
                  <a:pt x="1111795" y="791029"/>
                  <a:pt x="1194526" y="464457"/>
                  <a:pt x="1280160" y="243840"/>
                </a:cubicBezTo>
                <a:cubicBezTo>
                  <a:pt x="1365794" y="23223"/>
                  <a:pt x="1453605" y="11611"/>
                  <a:pt x="154141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361510" y="1480454"/>
                <a:ext cx="2603862" cy="827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data is continuous, so use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for the quartiles…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510" y="1480454"/>
                <a:ext cx="2603862" cy="827855"/>
              </a:xfrm>
              <a:prstGeom prst="rect">
                <a:avLst/>
              </a:prstGeom>
              <a:blipFill>
                <a:blip r:embed="rId3"/>
                <a:stretch>
                  <a:fillRect t="-1471" r="-467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6470469" y="3788229"/>
            <a:ext cx="1654628" cy="0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457406" y="2512424"/>
            <a:ext cx="1780902" cy="4354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461760" y="5068389"/>
            <a:ext cx="1497874" cy="0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470469" y="4802777"/>
                <a:ext cx="257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469" y="4802777"/>
                <a:ext cx="257506" cy="215444"/>
              </a:xfrm>
              <a:prstGeom prst="rect">
                <a:avLst/>
              </a:prstGeom>
              <a:blipFill>
                <a:blip r:embed="rId4"/>
                <a:stretch>
                  <a:fillRect l="-23256" r="-465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457407" y="3535679"/>
                <a:ext cx="257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407" y="3535679"/>
                <a:ext cx="257506" cy="215444"/>
              </a:xfrm>
              <a:prstGeom prst="rect">
                <a:avLst/>
              </a:prstGeom>
              <a:blipFill>
                <a:blip r:embed="rId5"/>
                <a:stretch>
                  <a:fillRect l="-23256" r="-465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453052" y="2259873"/>
                <a:ext cx="257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052" y="2259873"/>
                <a:ext cx="257506" cy="215444"/>
              </a:xfrm>
              <a:prstGeom prst="rect">
                <a:avLst/>
              </a:prstGeom>
              <a:blipFill>
                <a:blip r:embed="rId6"/>
                <a:stretch>
                  <a:fillRect l="-23810" r="-476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8255726" y="2486299"/>
            <a:ext cx="4354" cy="3818707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8125097" y="3779520"/>
            <a:ext cx="4355" cy="2547258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7942217" y="5068388"/>
            <a:ext cx="0" cy="1254034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267199" y="2503714"/>
                <a:ext cx="9207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=5.15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99" y="2503714"/>
                <a:ext cx="920765" cy="246221"/>
              </a:xfrm>
              <a:prstGeom prst="rect">
                <a:avLst/>
              </a:prstGeom>
              <a:blipFill>
                <a:blip r:embed="rId7"/>
                <a:stretch>
                  <a:fillRect l="-5960" r="-4636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262844" y="2838993"/>
                <a:ext cx="8116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844" y="2838993"/>
                <a:ext cx="811697" cy="246221"/>
              </a:xfrm>
              <a:prstGeom prst="rect">
                <a:avLst/>
              </a:prstGeom>
              <a:blipFill>
                <a:blip r:embed="rId8"/>
                <a:stretch>
                  <a:fillRect l="-7519" r="-5263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262845" y="3204754"/>
                <a:ext cx="8116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845" y="3204754"/>
                <a:ext cx="811697" cy="246221"/>
              </a:xfrm>
              <a:prstGeom prst="rect">
                <a:avLst/>
              </a:prstGeom>
              <a:blipFill>
                <a:blip r:embed="rId9"/>
                <a:stretch>
                  <a:fillRect l="-7519" r="-5263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578F7D-E84C-4DE0-0A9B-07A13A92B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1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62" grpId="0"/>
      <p:bldP spid="63" grpId="0"/>
      <p:bldP spid="75" grpId="0"/>
      <p:bldP spid="76" grpId="0"/>
      <p:bldP spid="7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7" y="1400174"/>
            <a:ext cx="3227340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 cumulative frequency diagram to estimate the median and quartiles for data in groups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data in the table shows the heights in </a:t>
            </a:r>
            <a:r>
              <a:rPr lang="en-US" sz="1600" dirty="0" err="1">
                <a:latin typeface="Comic Sans MS" panose="030F0702030302020204" pitchFamily="66" charset="0"/>
              </a:rPr>
              <a:t>metres</a:t>
            </a:r>
            <a:r>
              <a:rPr lang="en-US" sz="1600" dirty="0">
                <a:latin typeface="Comic Sans MS" panose="030F0702030302020204" pitchFamily="66" charset="0"/>
              </a:rPr>
              <a:t>, of 80 giraffes.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cumulative frequency diagram for the data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Using the cumulative frequency diagram, estimate the median and quartiles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the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box plot to represent the diagram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31541" t="43625" r="22343" b="15220"/>
          <a:stretch/>
        </p:blipFill>
        <p:spPr>
          <a:xfrm rot="16200000">
            <a:off x="5175390" y="2506521"/>
            <a:ext cx="5130891" cy="257556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200503" y="620050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35189" y="557784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2127" y="493776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26481" y="238179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22126" y="303058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26480" y="366195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22126" y="43107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22125" y="175913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35188" y="111034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09360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11292" y="63224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64756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81133" y="6322424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96618" y="631807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16137" y="862149"/>
            <a:ext cx="1567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Cumulative Frequency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46870" y="6502624"/>
            <a:ext cx="112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Height (m)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424057" y="6035038"/>
            <a:ext cx="121920" cy="130629"/>
            <a:chOff x="8181703" y="522513"/>
            <a:chExt cx="121920" cy="130629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175863" y="6283233"/>
            <a:ext cx="121920" cy="130629"/>
            <a:chOff x="8181703" y="522513"/>
            <a:chExt cx="121920" cy="13062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7680960" y="5577838"/>
            <a:ext cx="121920" cy="130629"/>
            <a:chOff x="8181703" y="522513"/>
            <a:chExt cx="121920" cy="130629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946572" y="4632958"/>
            <a:ext cx="121920" cy="130629"/>
            <a:chOff x="8181703" y="522513"/>
            <a:chExt cx="121920" cy="130629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8194766" y="2512420"/>
            <a:ext cx="121920" cy="130629"/>
            <a:chOff x="8181703" y="522513"/>
            <a:chExt cx="121920" cy="130629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8451669" y="1428203"/>
            <a:ext cx="121920" cy="130629"/>
            <a:chOff x="8181703" y="522513"/>
            <a:chExt cx="121920" cy="13062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8708572" y="1180009"/>
            <a:ext cx="121920" cy="130629"/>
            <a:chOff x="8181703" y="522513"/>
            <a:chExt cx="121920" cy="130629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7228114" y="1245326"/>
            <a:ext cx="1541417" cy="5103223"/>
          </a:xfrm>
          <a:custGeom>
            <a:avLst/>
            <a:gdLst>
              <a:gd name="connsiteX0" fmla="*/ 0 w 1541417"/>
              <a:gd name="connsiteY0" fmla="*/ 5103223 h 5103223"/>
              <a:gd name="connsiteX1" fmla="*/ 261257 w 1541417"/>
              <a:gd name="connsiteY1" fmla="*/ 4841965 h 5103223"/>
              <a:gd name="connsiteX2" fmla="*/ 513806 w 1541417"/>
              <a:gd name="connsiteY2" fmla="*/ 4389120 h 5103223"/>
              <a:gd name="connsiteX3" fmla="*/ 775063 w 1541417"/>
              <a:gd name="connsiteY3" fmla="*/ 3439885 h 5103223"/>
              <a:gd name="connsiteX4" fmla="*/ 1027612 w 1541417"/>
              <a:gd name="connsiteY4" fmla="*/ 1323703 h 5103223"/>
              <a:gd name="connsiteX5" fmla="*/ 1280160 w 1541417"/>
              <a:gd name="connsiteY5" fmla="*/ 243840 h 5103223"/>
              <a:gd name="connsiteX6" fmla="*/ 1541417 w 1541417"/>
              <a:gd name="connsiteY6" fmla="*/ 0 h 510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41417" h="5103223">
                <a:moveTo>
                  <a:pt x="0" y="5103223"/>
                </a:moveTo>
                <a:cubicBezTo>
                  <a:pt x="87811" y="5032102"/>
                  <a:pt x="175623" y="4960982"/>
                  <a:pt x="261257" y="4841965"/>
                </a:cubicBezTo>
                <a:cubicBezTo>
                  <a:pt x="346891" y="4722948"/>
                  <a:pt x="428172" y="4622800"/>
                  <a:pt x="513806" y="4389120"/>
                </a:cubicBezTo>
                <a:cubicBezTo>
                  <a:pt x="599440" y="4155440"/>
                  <a:pt x="689429" y="3950788"/>
                  <a:pt x="775063" y="3439885"/>
                </a:cubicBezTo>
                <a:cubicBezTo>
                  <a:pt x="860697" y="2928982"/>
                  <a:pt x="943429" y="1856377"/>
                  <a:pt x="1027612" y="1323703"/>
                </a:cubicBezTo>
                <a:cubicBezTo>
                  <a:pt x="1111795" y="791029"/>
                  <a:pt x="1194526" y="464457"/>
                  <a:pt x="1280160" y="243840"/>
                </a:cubicBezTo>
                <a:cubicBezTo>
                  <a:pt x="1365794" y="23223"/>
                  <a:pt x="1453605" y="11611"/>
                  <a:pt x="154141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4632960"/>
                <a:ext cx="80425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=5.15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32960"/>
                <a:ext cx="804258" cy="215444"/>
              </a:xfrm>
              <a:prstGeom prst="rect">
                <a:avLst/>
              </a:prstGeom>
              <a:blipFill>
                <a:blip r:embed="rId3"/>
                <a:stretch>
                  <a:fillRect l="-6818" r="-454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4985656"/>
                <a:ext cx="709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85656"/>
                <a:ext cx="709040" cy="215444"/>
              </a:xfrm>
              <a:prstGeom prst="rect">
                <a:avLst/>
              </a:prstGeom>
              <a:blipFill>
                <a:blip r:embed="rId4"/>
                <a:stretch>
                  <a:fillRect l="-7759" r="-517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66352" y="4976949"/>
                <a:ext cx="709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52" y="4976949"/>
                <a:ext cx="709040" cy="215444"/>
              </a:xfrm>
              <a:prstGeom prst="rect">
                <a:avLst/>
              </a:prstGeom>
              <a:blipFill>
                <a:blip r:embed="rId5"/>
                <a:stretch>
                  <a:fillRect l="-7759" r="-5172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361510" y="1480454"/>
                <a:ext cx="2603862" cy="829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data is continuous, so use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90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for the 90</a:t>
                </a:r>
                <a:r>
                  <a:rPr lang="en-US" sz="1400" baseline="300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percentile</a:t>
                </a: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510" y="1480454"/>
                <a:ext cx="2603862" cy="829201"/>
              </a:xfrm>
              <a:prstGeom prst="rect">
                <a:avLst/>
              </a:prstGeom>
              <a:blipFill>
                <a:blip r:embed="rId6"/>
                <a:stretch>
                  <a:fillRect t="-1471" r="-467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402179" y="3196044"/>
                <a:ext cx="7996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55</a:t>
                </a: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179" y="3196044"/>
                <a:ext cx="799642" cy="215444"/>
              </a:xfrm>
              <a:prstGeom prst="rect">
                <a:avLst/>
              </a:prstGeom>
              <a:blipFill>
                <a:blip r:embed="rId7"/>
                <a:stretch>
                  <a:fillRect l="-7634" t="-25000" r="-12977" b="-47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Connector 68"/>
          <p:cNvCxnSpPr/>
          <p:nvPr/>
        </p:nvCxnSpPr>
        <p:spPr>
          <a:xfrm flipV="1">
            <a:off x="6457406" y="1741714"/>
            <a:ext cx="1963783" cy="4355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461761" y="1502227"/>
                <a:ext cx="32803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𝟗𝟎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761" y="1502227"/>
                <a:ext cx="328039" cy="215444"/>
              </a:xfrm>
              <a:prstGeom prst="rect">
                <a:avLst/>
              </a:prstGeom>
              <a:blipFill>
                <a:blip r:embed="rId8"/>
                <a:stretch>
                  <a:fillRect l="-12963" r="-3704" b="-13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Connector 70"/>
          <p:cNvCxnSpPr/>
          <p:nvPr/>
        </p:nvCxnSpPr>
        <p:spPr>
          <a:xfrm flipH="1" flipV="1">
            <a:off x="8447314" y="1741715"/>
            <a:ext cx="1" cy="4580707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638694" y="5081451"/>
                <a:ext cx="7996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55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694" y="5081451"/>
                <a:ext cx="799642" cy="215444"/>
              </a:xfrm>
              <a:prstGeom prst="rect">
                <a:avLst/>
              </a:prstGeom>
              <a:blipFill>
                <a:blip r:embed="rId9"/>
                <a:stretch>
                  <a:fillRect l="-7634" t="-28571" r="-12977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58194" y="2499360"/>
                <a:ext cx="1415451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90(80)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𝑛𝑑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194" y="2499360"/>
                <a:ext cx="1415451" cy="502702"/>
              </a:xfrm>
              <a:prstGeom prst="rect">
                <a:avLst/>
              </a:prstGeom>
              <a:blipFill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1D3304-53A8-E563-2A0B-9F7991496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8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70" grpId="0"/>
      <p:bldP spid="72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7" y="1400174"/>
            <a:ext cx="3227340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 cumulative frequency diagram to estimate the median and quartiles for data in groups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data in the table shows the heights in </a:t>
            </a:r>
            <a:r>
              <a:rPr lang="en-US" sz="1600" dirty="0" err="1">
                <a:latin typeface="Comic Sans MS" panose="030F0702030302020204" pitchFamily="66" charset="0"/>
              </a:rPr>
              <a:t>metres</a:t>
            </a:r>
            <a:r>
              <a:rPr lang="en-US" sz="1600" dirty="0">
                <a:latin typeface="Comic Sans MS" panose="030F0702030302020204" pitchFamily="66" charset="0"/>
              </a:rPr>
              <a:t>, of 80 giraffes.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cumulative frequency diagram for the data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Using the cumulative frequency diagram, estimate the median and quartiles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the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box plot to represent the diagram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4632960"/>
                <a:ext cx="80425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=5.15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32960"/>
                <a:ext cx="804258" cy="215444"/>
              </a:xfrm>
              <a:prstGeom prst="rect">
                <a:avLst/>
              </a:prstGeom>
              <a:blipFill>
                <a:blip r:embed="rId2"/>
                <a:stretch>
                  <a:fillRect l="-6818" r="-454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4985656"/>
                <a:ext cx="709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85656"/>
                <a:ext cx="709040" cy="215444"/>
              </a:xfrm>
              <a:prstGeom prst="rect">
                <a:avLst/>
              </a:prstGeom>
              <a:blipFill>
                <a:blip r:embed="rId3"/>
                <a:stretch>
                  <a:fillRect l="-7759" r="-517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66352" y="4976949"/>
                <a:ext cx="709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52" y="4976949"/>
                <a:ext cx="709040" cy="215444"/>
              </a:xfrm>
              <a:prstGeom prst="rect">
                <a:avLst/>
              </a:prstGeom>
              <a:blipFill>
                <a:blip r:embed="rId4"/>
                <a:stretch>
                  <a:fillRect l="-7759" r="-5172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638694" y="5081451"/>
                <a:ext cx="7996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55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694" y="5081451"/>
                <a:ext cx="799642" cy="215444"/>
              </a:xfrm>
              <a:prstGeom prst="rect">
                <a:avLst/>
              </a:prstGeom>
              <a:blipFill>
                <a:blip r:embed="rId5"/>
                <a:stretch>
                  <a:fillRect l="-7634" t="-28571" r="-12977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4" name="Table 5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7058750"/>
                  </p:ext>
                </p:extLst>
              </p:nvPr>
            </p:nvGraphicFramePr>
            <p:xfrm>
              <a:off x="3466012" y="1445625"/>
              <a:ext cx="2142308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71154">
                      <a:extLst>
                        <a:ext uri="{9D8B030D-6E8A-4147-A177-3AD203B41FA5}">
                          <a16:colId xmlns:a16="http://schemas.microsoft.com/office/drawing/2014/main" val="3800102555"/>
                        </a:ext>
                      </a:extLst>
                    </a:gridCol>
                    <a:gridCol w="1071154">
                      <a:extLst>
                        <a:ext uri="{9D8B030D-6E8A-4147-A177-3AD203B41FA5}">
                          <a16:colId xmlns:a16="http://schemas.microsoft.com/office/drawing/2014/main" val="3645692548"/>
                        </a:ext>
                      </a:extLst>
                    </a:gridCol>
                  </a:tblGrid>
                  <a:tr h="1405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Height,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i="1" dirty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oMath>
                          </a14:m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 (m)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5837483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4.6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&lt;4.8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561556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4.8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11971734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5.0≤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&lt;5.2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183146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5.2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&lt;5.4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5190977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5.4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&lt;5.6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2582829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5.6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≤5.8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762572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4" name="Table 5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7058750"/>
                  </p:ext>
                </p:extLst>
              </p:nvPr>
            </p:nvGraphicFramePr>
            <p:xfrm>
              <a:off x="3466012" y="1445625"/>
              <a:ext cx="2142308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71154">
                      <a:extLst>
                        <a:ext uri="{9D8B030D-6E8A-4147-A177-3AD203B41FA5}">
                          <a16:colId xmlns:a16="http://schemas.microsoft.com/office/drawing/2014/main" val="3800102555"/>
                        </a:ext>
                      </a:extLst>
                    </a:gridCol>
                    <a:gridCol w="1071154">
                      <a:extLst>
                        <a:ext uri="{9D8B030D-6E8A-4147-A177-3AD203B41FA5}">
                          <a16:colId xmlns:a16="http://schemas.microsoft.com/office/drawing/2014/main" val="3645692548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1333" r="-101705" b="-37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583748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168889" r="-101705" b="-5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56155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268889" r="-101705" b="-4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11971734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360870" r="-101705" b="-3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18314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471111" r="-101705" b="-2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519097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571111" r="-101705" b="-1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258282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671111" r="-101705" b="-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76257286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7"/>
          <a:srcRect l="31541" t="43625" r="62488" b="15220"/>
          <a:stretch/>
        </p:blipFill>
        <p:spPr>
          <a:xfrm rot="16200000">
            <a:off x="5858539" y="3067749"/>
            <a:ext cx="664344" cy="25755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59235" y="4646025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61167" y="465037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4631" y="4646025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31008" y="4650379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46493" y="4646025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56219" y="4978624"/>
            <a:ext cx="112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Height (m)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5677988" y="4188823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87738" y="4184470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14307" y="4188823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79324" y="41931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210697" y="4188823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731726" y="4345578"/>
            <a:ext cx="496388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686697" y="4345578"/>
            <a:ext cx="7053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374674" y="4197532"/>
            <a:ext cx="357052" cy="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6379028" y="4480561"/>
            <a:ext cx="357052" cy="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9A4F2D-F786-6634-2F7C-373FEA346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58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1825625"/>
            <a:ext cx="3918857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1800" dirty="0">
                <a:latin typeface="Comic Sans MS" panose="030F0702030302020204" pitchFamily="66" charset="0"/>
              </a:rPr>
              <a:t>The table shows the number of siblings for 50 Year 12 students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Draw a bar chart and a pie chart to show the data: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573219"/>
              </p:ext>
            </p:extLst>
          </p:nvPr>
        </p:nvGraphicFramePr>
        <p:xfrm>
          <a:off x="687976" y="2781662"/>
          <a:ext cx="3065418" cy="2255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2709">
                  <a:extLst>
                    <a:ext uri="{9D8B030D-6E8A-4147-A177-3AD203B41FA5}">
                      <a16:colId xmlns:a16="http://schemas.microsoft.com/office/drawing/2014/main" val="2558313629"/>
                    </a:ext>
                  </a:extLst>
                </a:gridCol>
                <a:gridCol w="1532709">
                  <a:extLst>
                    <a:ext uri="{9D8B030D-6E8A-4147-A177-3AD203B41FA5}">
                      <a16:colId xmlns:a16="http://schemas.microsoft.com/office/drawing/2014/main" val="2640256432"/>
                    </a:ext>
                  </a:extLst>
                </a:gridCol>
              </a:tblGrid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Number of siblings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642026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064103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575553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473520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248925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566185"/>
                  </a:ext>
                </a:extLst>
              </a:tr>
            </a:tbl>
          </a:graphicData>
        </a:graphic>
      </p:graphicFrame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963886" y="1825625"/>
            <a:ext cx="39188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latin typeface="Comic Sans MS" panose="030F0702030302020204" pitchFamily="66" charset="0"/>
              </a:rPr>
              <a:t>2) Work out the interquartile range for this set of data: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3) Work out the mean and standard deviation for this set of data: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527773"/>
              </p:ext>
            </p:extLst>
          </p:nvPr>
        </p:nvGraphicFramePr>
        <p:xfrm>
          <a:off x="5617031" y="2450738"/>
          <a:ext cx="2360020" cy="12939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005">
                  <a:extLst>
                    <a:ext uri="{9D8B030D-6E8A-4147-A177-3AD203B41FA5}">
                      <a16:colId xmlns:a16="http://schemas.microsoft.com/office/drawing/2014/main" val="1168656705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2090946050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469516916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3239836363"/>
                    </a:ext>
                  </a:extLst>
                </a:gridCol>
              </a:tblGrid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9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0862242"/>
                  </a:ext>
                </a:extLst>
              </a:tr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9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11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14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100907"/>
                  </a:ext>
                </a:extLst>
              </a:tr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21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24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429899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189823"/>
              </p:ext>
            </p:extLst>
          </p:nvPr>
        </p:nvGraphicFramePr>
        <p:xfrm>
          <a:off x="5603968" y="4823824"/>
          <a:ext cx="2360020" cy="12939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005">
                  <a:extLst>
                    <a:ext uri="{9D8B030D-6E8A-4147-A177-3AD203B41FA5}">
                      <a16:colId xmlns:a16="http://schemas.microsoft.com/office/drawing/2014/main" val="1168656705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2090946050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469516916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3239836363"/>
                    </a:ext>
                  </a:extLst>
                </a:gridCol>
              </a:tblGrid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19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0862242"/>
                  </a:ext>
                </a:extLst>
              </a:tr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31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100907"/>
                  </a:ext>
                </a:extLst>
              </a:tr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429899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51223" y="2769326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54091" y="5882641"/>
            <a:ext cx="1888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28.5, 7.02</a:t>
            </a:r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7177317-EA1C-BA51-7B1A-DB62940D3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3D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B87BED-47AF-8830-F08A-C931F770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690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Histogram is often used to represent grouped continuous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In a Histogram, the area of each bar is proportional to the frequency for each group.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following formula is usually used to find the area: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then the area is equal to the frequency (this is usually the case at GCSE)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</a:rPr>
                  <a:t>At A-level it could be that the areas are half the frequencies, or 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1</a:t>
                </a:r>
                <a:r>
                  <a:rPr lang="en-US" sz="1600" dirty="0">
                    <a:latin typeface="Comic Sans MS" panose="030F0702030302020204" pitchFamily="66" charset="0"/>
                  </a:rPr>
                  <a:t>/</a:t>
                </a:r>
                <a:r>
                  <a:rPr lang="en-US" sz="1600" baseline="-25000" dirty="0">
                    <a:latin typeface="Comic Sans MS" panose="030F0702030302020204" pitchFamily="66" charset="0"/>
                  </a:rPr>
                  <a:t>3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frequencies etc…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  <a:blipFill>
                <a:blip r:embed="rId2"/>
                <a:stretch>
                  <a:fillRect t="-1102" r="-13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3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3605349" y="4162697"/>
            <a:ext cx="1045028" cy="4963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36490" y="3669691"/>
                <a:ext cx="4190260" cy="15383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drawing a Histogram, you can calculate the frequency density by using the formula: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490" y="3669691"/>
                <a:ext cx="4190260" cy="1538306"/>
              </a:xfrm>
              <a:prstGeom prst="rect">
                <a:avLst/>
              </a:prstGeom>
              <a:blipFill>
                <a:blip r:embed="rId5"/>
                <a:stretch>
                  <a:fillRect t="-7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795C324-4448-5AC6-21BF-191ED25E1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81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23433" cy="4983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Histogram is often used to represent grouped continuous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random sample of 200 students was asked how long it took them to complete their homework the previous night. The time was recorded and </a:t>
            </a:r>
            <a:r>
              <a:rPr lang="en-US" sz="1600" dirty="0" err="1">
                <a:latin typeface="Comic Sans MS" panose="030F0702030302020204" pitchFamily="66" charset="0"/>
              </a:rPr>
              <a:t>summarised</a:t>
            </a:r>
            <a:r>
              <a:rPr lang="en-US" sz="1600" dirty="0">
                <a:latin typeface="Comic Sans MS" panose="030F0702030302020204" pitchFamily="66" charset="0"/>
              </a:rPr>
              <a:t> in the table to the right.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Histogram and frequency polygon for this data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how many students took between 36 and 45 minutes to complete their homework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2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1111169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190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&lt;80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1111169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 smtClean="0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102222" r="-101020" b="-4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197826" r="-101020" b="-3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304444" r="-101020" b="-2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404444" r="-101020" b="-1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504444" r="-101020" b="-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322425" y="1132115"/>
            <a:ext cx="792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Freq. Density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49836" y="158496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0648" y="1867989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7.8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80167" y="2142308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13.6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19356" y="239921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15001" y="268223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0.2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/>
          <a:srcRect l="31541" t="53943" r="33895" b="15220"/>
          <a:stretch/>
        </p:blipFill>
        <p:spPr>
          <a:xfrm>
            <a:off x="4911635" y="3457303"/>
            <a:ext cx="3309257" cy="166065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635830" y="3278777"/>
            <a:ext cx="103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Frequency Density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24802" y="5318258"/>
            <a:ext cx="1031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Time (</a:t>
            </a:r>
            <a:r>
              <a:rPr lang="en-US" sz="1200" dirty="0" err="1">
                <a:latin typeface="Comic Sans MS" panose="030F0702030302020204" pitchFamily="66" charset="0"/>
              </a:rPr>
              <a:t>mins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8755" y="50918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81751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34744" y="51005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96447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6378" y="508748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8937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2930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46023" y="497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1668" y="443266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6353" y="387967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3344092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9017" y="3910149"/>
            <a:ext cx="261257" cy="1193074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464628" y="4275908"/>
            <a:ext cx="274321" cy="83166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30240" y="3614057"/>
            <a:ext cx="274321" cy="1489165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004560" y="4754880"/>
            <a:ext cx="552994" cy="352696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557554" y="5057501"/>
            <a:ext cx="1645919" cy="4571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4110446" y="5721531"/>
            <a:ext cx="4940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 should be no gaps between bars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widths will differ depending on the groups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946BDC-F8EF-5B95-0E77-31CF8F45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22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2" grpId="0"/>
      <p:bldP spid="10" grpId="0" animBg="1"/>
      <p:bldP spid="33" grpId="0" animBg="1"/>
      <p:bldP spid="35" grpId="0" animBg="1"/>
      <p:bldP spid="36" grpId="0" animBg="1"/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23433" cy="4983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Histogram is often used to represent grouped continuous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random sample of 200 students was asked how long it took them to complete their homework the previous night. The time was recorded and </a:t>
            </a:r>
            <a:r>
              <a:rPr lang="en-US" sz="1600" dirty="0" err="1">
                <a:latin typeface="Comic Sans MS" panose="030F0702030302020204" pitchFamily="66" charset="0"/>
              </a:rPr>
              <a:t>summarised</a:t>
            </a:r>
            <a:r>
              <a:rPr lang="en-US" sz="1600" dirty="0">
                <a:latin typeface="Comic Sans MS" panose="030F0702030302020204" pitchFamily="66" charset="0"/>
              </a:rPr>
              <a:t> in the table to the right.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Histogram and frequency polygon for this data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how many students took between 36 and 45 minutes to complete their homework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2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1111169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190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&lt;80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1111169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 smtClean="0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102222" r="-101020" b="-4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197826" r="-101020" b="-3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304444" r="-101020" b="-2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404444" r="-101020" b="-1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504444" r="-101020" b="-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322425" y="1132115"/>
            <a:ext cx="792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Freq. Density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49836" y="158496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0648" y="1867989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7.8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80167" y="2142308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13.6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19356" y="239921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15001" y="268223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0.2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/>
          <a:srcRect l="31541" t="53943" r="33895" b="15220"/>
          <a:stretch/>
        </p:blipFill>
        <p:spPr>
          <a:xfrm>
            <a:off x="4911635" y="3457303"/>
            <a:ext cx="3309257" cy="166065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635830" y="3278777"/>
            <a:ext cx="103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Frequency Density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24802" y="5318258"/>
            <a:ext cx="1031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Time (</a:t>
            </a:r>
            <a:r>
              <a:rPr lang="en-US" sz="1200" dirty="0" err="1">
                <a:latin typeface="Comic Sans MS" panose="030F0702030302020204" pitchFamily="66" charset="0"/>
              </a:rPr>
              <a:t>mins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8755" y="50918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81751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34744" y="51005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96447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6378" y="508748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8937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2930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46023" y="497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1668" y="443266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6353" y="387967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3344092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9017" y="3910149"/>
            <a:ext cx="261257" cy="1193074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464628" y="4275908"/>
            <a:ext cx="274321" cy="83166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30240" y="3614057"/>
            <a:ext cx="274321" cy="1489165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004560" y="4754880"/>
            <a:ext cx="552994" cy="352696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557554" y="5057501"/>
            <a:ext cx="1645919" cy="4571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4110446" y="5721531"/>
            <a:ext cx="4659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To draw a frequency polygon, join the tops of each bar…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8" name="Straight Connector 27"/>
          <p:cNvCxnSpPr>
            <a:stCxn id="10" idx="0"/>
            <a:endCxn id="33" idx="0"/>
          </p:cNvCxnSpPr>
          <p:nvPr/>
        </p:nvCxnSpPr>
        <p:spPr>
          <a:xfrm>
            <a:off x="5329646" y="3910149"/>
            <a:ext cx="272143" cy="3657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3" idx="0"/>
            <a:endCxn id="35" idx="0"/>
          </p:cNvCxnSpPr>
          <p:nvPr/>
        </p:nvCxnSpPr>
        <p:spPr>
          <a:xfrm flipV="1">
            <a:off x="5601789" y="3614057"/>
            <a:ext cx="265612" cy="661851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6" idx="0"/>
            <a:endCxn id="35" idx="0"/>
          </p:cNvCxnSpPr>
          <p:nvPr/>
        </p:nvCxnSpPr>
        <p:spPr>
          <a:xfrm flipH="1" flipV="1">
            <a:off x="5867401" y="3614057"/>
            <a:ext cx="413656" cy="114082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6" idx="0"/>
            <a:endCxn id="37" idx="0"/>
          </p:cNvCxnSpPr>
          <p:nvPr/>
        </p:nvCxnSpPr>
        <p:spPr>
          <a:xfrm>
            <a:off x="6281057" y="4754880"/>
            <a:ext cx="1099457" cy="302621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B1592-5CAA-C9CB-9A3C-026DBB417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03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23433" cy="4983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Histogram is often used to represent grouped continuous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random sample of 200 students was asked how long it took them to complete their homework the previous night. The time was recorded and </a:t>
            </a:r>
            <a:r>
              <a:rPr lang="en-US" sz="1600" dirty="0" err="1">
                <a:latin typeface="Comic Sans MS" panose="030F0702030302020204" pitchFamily="66" charset="0"/>
              </a:rPr>
              <a:t>summarised</a:t>
            </a:r>
            <a:r>
              <a:rPr lang="en-US" sz="1600" dirty="0">
                <a:latin typeface="Comic Sans MS" panose="030F0702030302020204" pitchFamily="66" charset="0"/>
              </a:rPr>
              <a:t> in the table to the right.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Histogram and frequency polygon for this data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how many students took between 36 and 45 minutes to complete their homework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2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3910149" y="5573486"/>
            <a:ext cx="5094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 the area between 36 and 45 students (2 rectangles)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78137" y="6096001"/>
                <a:ext cx="78047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×13.6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137" y="6096001"/>
                <a:ext cx="780470" cy="246221"/>
              </a:xfrm>
              <a:prstGeom prst="rect">
                <a:avLst/>
              </a:prstGeom>
              <a:blipFill>
                <a:blip r:embed="rId5"/>
                <a:stretch>
                  <a:fillRect l="-6250" r="-468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557554" y="6100354"/>
                <a:ext cx="8654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+ 5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×3.2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7554" y="6100354"/>
                <a:ext cx="865430" cy="246221"/>
              </a:xfrm>
              <a:prstGeom prst="rect">
                <a:avLst/>
              </a:prstGeom>
              <a:blipFill>
                <a:blip r:embed="rId6"/>
                <a:stretch>
                  <a:fillRect l="-4930" r="-422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660571" y="6431279"/>
                <a:ext cx="193610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=70.4 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70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students</a:t>
                </a: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1" y="6431279"/>
                <a:ext cx="1936107" cy="246221"/>
              </a:xfrm>
              <a:prstGeom prst="rect">
                <a:avLst/>
              </a:prstGeom>
              <a:blipFill>
                <a:blip r:embed="rId7"/>
                <a:stretch>
                  <a:fillRect l="-2208" t="-22500" r="-5047" b="-5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2" name="Table 4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2664694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190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&lt;80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2" name="Table 4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2664694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 smtClean="0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102222" r="-101020" b="-4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197826" r="-101020" b="-3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304444" r="-101020" b="-2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404444" r="-101020" b="-1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504444" r="-101020" b="-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3" name="TextBox 42"/>
          <p:cNvSpPr txBox="1"/>
          <p:nvPr/>
        </p:nvSpPr>
        <p:spPr>
          <a:xfrm>
            <a:off x="6322425" y="1132115"/>
            <a:ext cx="792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Freq. Density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49836" y="158496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10648" y="1867989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7.8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80167" y="2142308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13.6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519356" y="239921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15001" y="268223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0.2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9"/>
          <a:srcRect l="31541" t="53943" r="33895" b="15220"/>
          <a:stretch/>
        </p:blipFill>
        <p:spPr>
          <a:xfrm>
            <a:off x="4911635" y="3457303"/>
            <a:ext cx="3309257" cy="1660658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3635830" y="3278777"/>
            <a:ext cx="103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Frequency Density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924802" y="5318258"/>
            <a:ext cx="1031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Time (</a:t>
            </a:r>
            <a:r>
              <a:rPr lang="en-US" sz="1200" dirty="0" err="1">
                <a:latin typeface="Comic Sans MS" panose="030F0702030302020204" pitchFamily="66" charset="0"/>
              </a:rPr>
              <a:t>mins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28755" y="50918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281751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834744" y="51005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96447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936378" y="508748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48937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02930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646023" y="497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1668" y="443266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6353" y="387967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572000" y="3344092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199017" y="3910149"/>
            <a:ext cx="261257" cy="1193074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5464628" y="4275908"/>
            <a:ext cx="274321" cy="83166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5730240" y="3614057"/>
            <a:ext cx="274321" cy="1489165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004560" y="4754880"/>
            <a:ext cx="552994" cy="352696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6557554" y="5057501"/>
            <a:ext cx="1645919" cy="4571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/>
          <p:cNvCxnSpPr/>
          <p:nvPr/>
        </p:nvCxnSpPr>
        <p:spPr>
          <a:xfrm>
            <a:off x="5808617" y="3466012"/>
            <a:ext cx="0" cy="166333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300651" y="3470365"/>
            <a:ext cx="0" cy="166333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644144" y="5077095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36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110053" y="5072741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45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C7606-1183-DE4A-9523-6BD4E66B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99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4" grpId="0"/>
      <p:bldP spid="40" grpId="0"/>
      <p:bldP spid="41" grpId="0"/>
      <p:bldP spid="68" grpId="0"/>
      <p:bldP spid="6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Histogram is often used to represent grouped continuous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random sample of daily mean temperatures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,℃)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was taken from the large data set for 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Hurn</a:t>
                </a:r>
                <a:r>
                  <a:rPr lang="en-GB" sz="1600" dirty="0">
                    <a:latin typeface="Comic Sans MS" panose="030F0702030302020204" pitchFamily="66" charset="0"/>
                  </a:rPr>
                  <a:t> in 2015. The temperatures were summarised in a grouped frequency and represented by a Histogram.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 a reason to support the use of a Histogram to represent this data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the underlying feature associated with each of the bars in a Histogram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  <a:blipFill>
                <a:blip r:embed="rId2"/>
                <a:stretch>
                  <a:fillRect l="-519" t="-734" r="-27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3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3605349" y="4162697"/>
            <a:ext cx="1045028" cy="4963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36490" y="3669691"/>
            <a:ext cx="4190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Since temperature is continuous, and the data is already in groups, a Histogram is appropriate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27121" y="5464630"/>
            <a:ext cx="988422" cy="2046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27782" y="5263360"/>
            <a:ext cx="360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area of each bar is proportional to the frequency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BD520E-7AA3-9522-F26F-888CFE5F1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11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Histogram is often used to represent grouped continuous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the Histogram, the rectangle representing the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16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&lt;18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class was 3.2cm high and 2cm wide. The frequency for this class was 8.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Show that each day is represented by an area of 0.8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Given that the total area of the Histogram was 48cm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US" sz="1600" dirty="0">
                    <a:latin typeface="Comic Sans MS" panose="030F0702030302020204" pitchFamily="66" charset="0"/>
                  </a:rPr>
                  <a:t>, find the total number of days in the sample.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  <a:blipFill>
                <a:blip r:embed="rId2"/>
                <a:stretch>
                  <a:fillRect l="-692" t="-734" r="-20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3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6066661" y="1707050"/>
            <a:ext cx="1001486" cy="1210491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67107" y="2926249"/>
                <a:ext cx="4848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107" y="2926249"/>
                <a:ext cx="484876" cy="276999"/>
              </a:xfrm>
              <a:prstGeom prst="rect">
                <a:avLst/>
              </a:prstGeom>
              <a:blipFill>
                <a:blip r:embed="rId5"/>
                <a:stretch>
                  <a:fillRect l="-10000" r="-1125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61267" y="2172958"/>
                <a:ext cx="661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3.2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267" y="2172958"/>
                <a:ext cx="661207" cy="276999"/>
              </a:xfrm>
              <a:prstGeom prst="rect">
                <a:avLst/>
              </a:prstGeom>
              <a:blipFill>
                <a:blip r:embed="rId6"/>
                <a:stretch>
                  <a:fillRect l="-7339" r="-825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66214" y="1302099"/>
                <a:ext cx="157248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=6.4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214" y="1302099"/>
                <a:ext cx="1572482" cy="276999"/>
              </a:xfrm>
              <a:prstGeom prst="rect">
                <a:avLst/>
              </a:prstGeom>
              <a:blipFill>
                <a:blip r:embed="rId7"/>
                <a:stretch>
                  <a:fillRect l="-3488" t="-4444" r="-1163"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154749" y="3270364"/>
            <a:ext cx="4909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You could write the area and frequency as a ratio (or use the formula to the top-left of the page)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696041" y="4047371"/>
                <a:ext cx="17527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𝑑𝑎𝑦𝑠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=6.4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041" y="4047371"/>
                <a:ext cx="1752724" cy="276999"/>
              </a:xfrm>
              <a:prstGeom prst="rect">
                <a:avLst/>
              </a:prstGeom>
              <a:blipFill>
                <a:blip r:embed="rId8"/>
                <a:stretch>
                  <a:fillRect l="-2431" t="-4444" r="-104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821807" y="4519367"/>
                <a:ext cx="16445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807" y="4519367"/>
                <a:ext cx="1644553" cy="276999"/>
              </a:xfrm>
              <a:prstGeom prst="rect">
                <a:avLst/>
              </a:prstGeom>
              <a:blipFill>
                <a:blip r:embed="rId9"/>
                <a:stretch>
                  <a:fillRect l="-2963" t="-4348" r="-1481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7371807" y="4219300"/>
            <a:ext cx="326572" cy="448493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707086" y="4258488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EE0D960-5460-BE10-9186-3967BDC62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1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4" grpId="0"/>
      <p:bldP spid="16" grpId="0"/>
      <p:bldP spid="19" grpId="0"/>
      <p:bldP spid="20" grpId="0"/>
      <p:bldP spid="21" grpId="0"/>
      <p:bldP spid="22" grpId="0" animBg="1"/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Histogram is often used to represent grouped continuous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the Histogram, the rectangle representing the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16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&lt;18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class was 3.2cm high and 2cm wide. The frequency for this class was 8.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Show that each day is represented by an area of 0.8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Given that the total area of the Histogram was 48cm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US" sz="1600" dirty="0">
                    <a:latin typeface="Comic Sans MS" panose="030F0702030302020204" pitchFamily="66" charset="0"/>
                  </a:rPr>
                  <a:t>, find the total number of days in the sample.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  <a:blipFill>
                <a:blip r:embed="rId2"/>
                <a:stretch>
                  <a:fillRect l="-692" t="-734" r="-20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3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82173" y="1392990"/>
                <a:ext cx="16445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173" y="1392990"/>
                <a:ext cx="1644553" cy="276999"/>
              </a:xfrm>
              <a:prstGeom prst="rect">
                <a:avLst/>
              </a:prstGeom>
              <a:blipFill>
                <a:blip r:embed="rId5"/>
                <a:stretch>
                  <a:fillRect l="-2963" t="-4444" r="-148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7032173" y="1598020"/>
            <a:ext cx="326572" cy="448493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387491" y="1364368"/>
            <a:ext cx="15434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60 (you can find this value using your calculator)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125551" y="1902102"/>
                <a:ext cx="9576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551" y="1902102"/>
                <a:ext cx="957698" cy="276999"/>
              </a:xfrm>
              <a:prstGeom prst="rect">
                <a:avLst/>
              </a:prstGeom>
              <a:blipFill>
                <a:blip r:embed="rId6"/>
                <a:stretch>
                  <a:fillRect l="-2548" t="-4444" r="-191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239263" y="1912459"/>
                <a:ext cx="8639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𝑑𝑎𝑦𝑠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263" y="1912459"/>
                <a:ext cx="863954" cy="276999"/>
              </a:xfrm>
              <a:prstGeom prst="rect">
                <a:avLst/>
              </a:prstGeom>
              <a:blipFill>
                <a:blip r:embed="rId7"/>
                <a:stretch>
                  <a:fillRect l="-5634" t="-4444" r="-9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E9E7CB-662D-EC43-E6FD-0A3199627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82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1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3E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DCB2A81-ABCB-7F70-AB81-B08C83367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4945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Representations </a:t>
            </a:r>
            <a:r>
              <a:rPr lang="en-US" sz="4050" dirty="0">
                <a:latin typeface="Comic Sans MS" panose="030F0702030302020204" pitchFamily="66" charset="0"/>
              </a:rPr>
              <a:t>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compare multiple data sets by using both measures of location and measures of spread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should usually use the mean and standard deviation, or the median and interquartile range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If the data set contains extreme values, it is better to use the latter</a:t>
            </a:r>
            <a:r>
              <a:rPr lang="en-GB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…</a:t>
            </a: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29E25-A9B4-EFE8-759B-1A48CDB0D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70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3A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C2DE8B1-392F-F111-D249-D61656479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Representations </a:t>
            </a:r>
            <a:r>
              <a:rPr lang="en-US" sz="4050" dirty="0">
                <a:latin typeface="Comic Sans MS" panose="030F0702030302020204" pitchFamily="66" charset="0"/>
              </a:rPr>
              <a:t>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3214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compare multiple data sets by using both measures of location and measures of spread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From the large data set, the daily mean temperature during August 2015 is recorded at Heathrow and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Leeming</a:t>
                </a:r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Heathrow,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=562.0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=10301.2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Calculate the mean and standard deviation for Heathrow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32141" cy="4776787"/>
              </a:xfrm>
              <a:blipFill>
                <a:blip r:embed="rId2"/>
                <a:stretch>
                  <a:fillRect l="-345" t="-766" r="-24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45989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989" y="0"/>
                <a:ext cx="1398011" cy="5456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28160" y="1332412"/>
                <a:ext cx="724364" cy="47609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160" y="1332412"/>
                <a:ext cx="724364" cy="4760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28160" y="1972492"/>
                <a:ext cx="926536" cy="46762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562.0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160" y="1972492"/>
                <a:ext cx="926536" cy="4676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23806" y="2673532"/>
                <a:ext cx="998671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=18.1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806" y="2673532"/>
                <a:ext cx="998671" cy="246221"/>
              </a:xfrm>
              <a:prstGeom prst="rect">
                <a:avLst/>
              </a:prstGeom>
              <a:blipFill>
                <a:blip r:embed="rId7"/>
                <a:stretch>
                  <a:fillRect l="-1829" r="-4268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/>
          <p:cNvSpPr/>
          <p:nvPr/>
        </p:nvSpPr>
        <p:spPr>
          <a:xfrm>
            <a:off x="5325293" y="1645920"/>
            <a:ext cx="239484" cy="557347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538652" y="1645916"/>
            <a:ext cx="2299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– there are 31 days in August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Arc 11"/>
          <p:cNvSpPr/>
          <p:nvPr/>
        </p:nvSpPr>
        <p:spPr>
          <a:xfrm>
            <a:off x="5277396" y="2251166"/>
            <a:ext cx="239484" cy="557347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499463" y="2373082"/>
            <a:ext cx="1023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32229" y="3483427"/>
                <a:ext cx="1629805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229" y="3483427"/>
                <a:ext cx="1629805" cy="6365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27875" y="4280261"/>
                <a:ext cx="2092689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10301.2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562.0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31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875" y="4280261"/>
                <a:ext cx="2092689" cy="6365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361613" y="3901440"/>
            <a:ext cx="291735" cy="670559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662058" y="4058191"/>
            <a:ext cx="1314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6374676" y="4637314"/>
            <a:ext cx="291735" cy="670559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27876" y="5229495"/>
                <a:ext cx="88158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1.91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876" y="5229495"/>
                <a:ext cx="881588" cy="215444"/>
              </a:xfrm>
              <a:prstGeom prst="rect">
                <a:avLst/>
              </a:prstGeom>
              <a:blipFill>
                <a:blip r:embed="rId10"/>
                <a:stretch>
                  <a:fillRect l="-2759" r="-3448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500950" y="4855025"/>
            <a:ext cx="1314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1FBDF452-5DB1-818D-C747-D29063FDF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62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  <p:bldP spid="10" grpId="0" animBg="1"/>
      <p:bldP spid="11" grpId="0"/>
      <p:bldP spid="12" grpId="0" animBg="1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Representations </a:t>
            </a:r>
            <a:r>
              <a:rPr lang="en-US" sz="4050" dirty="0">
                <a:latin typeface="Comic Sans MS" panose="030F0702030302020204" pitchFamily="66" charset="0"/>
              </a:rPr>
              <a:t>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32141" cy="51747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compare multiple data sets by using both measures of location and measures of spread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From the large data set, the daily mean temperature during August 2015 is recorded at Heathrow and </a:t>
            </a:r>
            <a:r>
              <a:rPr lang="en-US" sz="1600" dirty="0" err="1">
                <a:latin typeface="Comic Sans MS" panose="030F0702030302020204" pitchFamily="66" charset="0"/>
              </a:rPr>
              <a:t>Leeming</a:t>
            </a:r>
            <a:r>
              <a:rPr lang="en-US" sz="16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Heathrow: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</a:t>
            </a:r>
            <a:r>
              <a:rPr lang="en-US" sz="1600" dirty="0" err="1">
                <a:latin typeface="Comic Sans MS" panose="030F0702030302020204" pitchFamily="66" charset="0"/>
              </a:rPr>
              <a:t>Leeming</a:t>
            </a:r>
            <a:r>
              <a:rPr lang="en-US" sz="1600" dirty="0">
                <a:latin typeface="Comic Sans MS" panose="030F0702030302020204" pitchFamily="66" charset="0"/>
              </a:rPr>
              <a:t>, the mean temperature was 15.6°C with a standard deviation of 2.01°C.</a:t>
            </a: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b) Compare the data for the two locations using the information given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45989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989" y="0"/>
                <a:ext cx="1398011" cy="5456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70707" y="4476206"/>
                <a:ext cx="1065100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07" y="4476206"/>
                <a:ext cx="1065100" cy="246221"/>
              </a:xfrm>
              <a:prstGeom prst="rect">
                <a:avLst/>
              </a:prstGeom>
              <a:blipFill>
                <a:blip r:embed="rId4"/>
                <a:stretch>
                  <a:fillRect l="-1714" r="-4000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020103" y="4471849"/>
                <a:ext cx="1076320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0103" y="4471849"/>
                <a:ext cx="1076320" cy="246221"/>
              </a:xfrm>
              <a:prstGeom prst="rect">
                <a:avLst/>
              </a:prstGeom>
              <a:blipFill>
                <a:blip r:embed="rId5"/>
                <a:stretch>
                  <a:fillRect l="-1695" r="-339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567773" y="1567881"/>
            <a:ext cx="38482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mean daily temperature in </a:t>
            </a:r>
            <a:r>
              <a:rPr 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Leeming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is lower than in Heathrow, but </a:t>
            </a:r>
            <a:r>
              <a:rPr 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Leeming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has a greater spread of temperatures.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47169" y="3023819"/>
            <a:ext cx="2969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(remember you must always compare a measure of location as well as a measure of spread)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36D6AFC-4E6F-5DA6-5170-36C19345B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2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77598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An outlier is an extreme value which lies outside the overall pattern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There are different ways to calculate outliers, but a common definition of an outlier is: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45280" y="3709850"/>
                <a:ext cx="18785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280" y="3709850"/>
                <a:ext cx="1878528" cy="307777"/>
              </a:xfrm>
              <a:prstGeom prst="rect">
                <a:avLst/>
              </a:prstGeom>
              <a:blipFill>
                <a:blip r:embed="rId2"/>
                <a:stretch>
                  <a:fillRect l="-3896" t="-4000" r="-4545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412274" y="3666308"/>
            <a:ext cx="1750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Greater than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01589" y="4889861"/>
                <a:ext cx="18785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1589" y="4889861"/>
                <a:ext cx="1878528" cy="307777"/>
              </a:xfrm>
              <a:prstGeom prst="rect">
                <a:avLst/>
              </a:prstGeom>
              <a:blipFill>
                <a:blip r:embed="rId3"/>
                <a:stretch>
                  <a:fillRect l="-3560" t="-1961" r="-420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677886" y="4846319"/>
            <a:ext cx="1327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Less than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345577" y="2717074"/>
            <a:ext cx="330926" cy="87085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45131" y="4306388"/>
            <a:ext cx="55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OR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23658" y="1976845"/>
            <a:ext cx="1140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Upper quartile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60424" y="1789610"/>
            <a:ext cx="22337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interquartile range, multiplied by a constant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482045" y="2786743"/>
            <a:ext cx="605246" cy="85779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193176" y="5290456"/>
            <a:ext cx="143693" cy="60524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40332" y="5839097"/>
            <a:ext cx="1140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Lower quartile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24846" y="5974079"/>
            <a:ext cx="3135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interquartile range, multiplied by a constant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399315" y="5277396"/>
            <a:ext cx="383176" cy="67926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209" y="3939573"/>
                <a:ext cx="253013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In the exam, you will be told what value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to use</a:t>
                </a:r>
                <a:endParaRPr lang="en-GB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09" y="3939573"/>
                <a:ext cx="2530135" cy="923330"/>
              </a:xfrm>
              <a:prstGeom prst="rect">
                <a:avLst/>
              </a:prstGeom>
              <a:blipFill>
                <a:blip r:embed="rId4"/>
                <a:stretch>
                  <a:fillRect t="-2632" r="-2651" b="-98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021F1F4-3B01-5C4A-09A6-BEFB788ED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6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4" grpId="0"/>
      <p:bldP spid="18" grpId="0"/>
      <p:bldP spid="19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outlier is an extreme value which lies outside the overall pattern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blood glucose level of 30 females is recorded. The results,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mmol</a:t>
                </a:r>
                <a:r>
                  <a:rPr lang="en-US" sz="1600" dirty="0">
                    <a:latin typeface="Comic Sans MS" panose="030F0702030302020204" pitchFamily="66" charset="0"/>
                  </a:rPr>
                  <a:t>/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litre</a:t>
                </a:r>
                <a:r>
                  <a:rPr lang="en-US" sz="1600" dirty="0">
                    <a:latin typeface="Comic Sans MS" panose="030F0702030302020204" pitchFamily="66" charset="0"/>
                  </a:rPr>
                  <a:t>, are shown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is an observation that falls either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above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below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any outliers.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  <a:blipFill>
                <a:blip r:embed="rId2"/>
                <a:stretch>
                  <a:fillRect l="-323" t="-728" r="-19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blipFill>
                <a:blip r:embed="rId3"/>
                <a:stretch>
                  <a:fillRect l="-4000" t="-22449" r="-381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blipFill>
                <a:blip r:embed="rId4"/>
                <a:stretch>
                  <a:fillRect l="-4867" t="-22449" r="-2655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416289"/>
              </p:ext>
            </p:extLst>
          </p:nvPr>
        </p:nvGraphicFramePr>
        <p:xfrm>
          <a:off x="727963" y="3455386"/>
          <a:ext cx="2663310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85">
                  <a:extLst>
                    <a:ext uri="{9D8B030D-6E8A-4147-A177-3AD203B41FA5}">
                      <a16:colId xmlns:a16="http://schemas.microsoft.com/office/drawing/2014/main" val="227103174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424099874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710081679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542210535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64860688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187360178"/>
                    </a:ext>
                  </a:extLst>
                </a:gridCol>
              </a:tblGrid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1.7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2032968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903779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3427385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4.4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231622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8354282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638877" y="1278130"/>
            <a:ext cx="2387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data is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discrete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23806" y="1763782"/>
                <a:ext cx="875689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806" y="1763782"/>
                <a:ext cx="875689" cy="369332"/>
              </a:xfrm>
              <a:prstGeom prst="rect">
                <a:avLst/>
              </a:prstGeom>
              <a:blipFill>
                <a:blip r:embed="rId5"/>
                <a:stretch>
                  <a:fillRect l="-4795" t="-4762" b="-2381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45576" y="2151314"/>
                <a:ext cx="366126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576" y="2151314"/>
                <a:ext cx="366126" cy="512448"/>
              </a:xfrm>
              <a:prstGeom prst="rect">
                <a:avLst/>
              </a:prstGeom>
              <a:blipFill>
                <a:blip r:embed="rId6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06388" y="2704308"/>
                <a:ext cx="47320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388" y="2704308"/>
                <a:ext cx="473206" cy="5533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15543" y="2839290"/>
                <a:ext cx="7257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7.5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543" y="2839290"/>
                <a:ext cx="72577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523805" y="3296489"/>
            <a:ext cx="24400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take the 8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value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64685" y="3659749"/>
                <a:ext cx="9250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=3.2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685" y="3659749"/>
                <a:ext cx="925061" cy="276999"/>
              </a:xfrm>
              <a:prstGeom prst="rect">
                <a:avLst/>
              </a:prstGeom>
              <a:blipFill>
                <a:blip r:embed="rId9"/>
                <a:stretch>
                  <a:fillRect l="-7237" r="-4605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45577" y="4110742"/>
                <a:ext cx="875689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577" y="4110742"/>
                <a:ext cx="875689" cy="369332"/>
              </a:xfrm>
              <a:prstGeom prst="rect">
                <a:avLst/>
              </a:prstGeom>
              <a:blipFill>
                <a:blip r:embed="rId10"/>
                <a:stretch>
                  <a:fillRect l="-5517" t="-4762" b="-2381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06387" y="4472148"/>
                <a:ext cx="47994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387" y="4472148"/>
                <a:ext cx="479940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28159" y="5051268"/>
                <a:ext cx="47320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159" y="5051268"/>
                <a:ext cx="473206" cy="5533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37314" y="5186250"/>
                <a:ext cx="8395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22.5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314" y="5186250"/>
                <a:ext cx="839589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545576" y="5643449"/>
            <a:ext cx="25683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take the 23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rd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value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86456" y="6006709"/>
                <a:ext cx="9303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=4.0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456" y="6006709"/>
                <a:ext cx="930383" cy="276999"/>
              </a:xfrm>
              <a:prstGeom prst="rect">
                <a:avLst/>
              </a:prstGeom>
              <a:blipFill>
                <a:blip r:embed="rId14"/>
                <a:stretch>
                  <a:fillRect l="-7190" r="-522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73055" y="5854013"/>
                <a:ext cx="1041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055" y="5854013"/>
                <a:ext cx="1041888" cy="276999"/>
              </a:xfrm>
              <a:prstGeom prst="rect">
                <a:avLst/>
              </a:prstGeom>
              <a:blipFill>
                <a:blip r:embed="rId15"/>
                <a:stretch>
                  <a:fillRect l="-4678" r="-350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057800" y="5848391"/>
                <a:ext cx="1041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800" y="5848391"/>
                <a:ext cx="1041888" cy="276999"/>
              </a:xfrm>
              <a:prstGeom prst="rect">
                <a:avLst/>
              </a:prstGeom>
              <a:blipFill>
                <a:blip r:embed="rId16"/>
                <a:stretch>
                  <a:fillRect l="-4706" r="-352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424B6-CD2B-748F-318E-6573439E7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74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/>
      <p:bldP spid="24" grpId="0"/>
      <p:bldP spid="26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outlier is an extreme value which lies outside the overall pattern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blood glucose level of 30 females is recorded. The results,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mmol</a:t>
                </a:r>
                <a:r>
                  <a:rPr lang="en-US" sz="1600" dirty="0">
                    <a:latin typeface="Comic Sans MS" panose="030F0702030302020204" pitchFamily="66" charset="0"/>
                  </a:rPr>
                  <a:t>/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litre</a:t>
                </a:r>
                <a:r>
                  <a:rPr lang="en-US" sz="1600" dirty="0">
                    <a:latin typeface="Comic Sans MS" panose="030F0702030302020204" pitchFamily="66" charset="0"/>
                  </a:rPr>
                  <a:t>, are shown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is an observation that falls either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above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below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any outliers.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  <a:blipFill>
                <a:blip r:embed="rId2"/>
                <a:stretch>
                  <a:fillRect l="-323" t="-728" r="-19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blipFill>
                <a:blip r:embed="rId3"/>
                <a:stretch>
                  <a:fillRect l="-4000" t="-22449" r="-381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blipFill>
                <a:blip r:embed="rId4"/>
                <a:stretch>
                  <a:fillRect l="-4867" t="-22449" r="-2655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416289"/>
              </p:ext>
            </p:extLst>
          </p:nvPr>
        </p:nvGraphicFramePr>
        <p:xfrm>
          <a:off x="727963" y="3455386"/>
          <a:ext cx="2663310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85">
                  <a:extLst>
                    <a:ext uri="{9D8B030D-6E8A-4147-A177-3AD203B41FA5}">
                      <a16:colId xmlns:a16="http://schemas.microsoft.com/office/drawing/2014/main" val="227103174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424099874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710081679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542210535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64860688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187360178"/>
                    </a:ext>
                  </a:extLst>
                </a:gridCol>
              </a:tblGrid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1.7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2032968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903779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3427385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4.4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231622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83542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73055" y="5854013"/>
                <a:ext cx="1041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055" y="5854013"/>
                <a:ext cx="1041888" cy="276999"/>
              </a:xfrm>
              <a:prstGeom prst="rect">
                <a:avLst/>
              </a:prstGeom>
              <a:blipFill>
                <a:blip r:embed="rId5"/>
                <a:stretch>
                  <a:fillRect l="-4678" r="-350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057800" y="5848391"/>
                <a:ext cx="1041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800" y="5848391"/>
                <a:ext cx="1041888" cy="276999"/>
              </a:xfrm>
              <a:prstGeom prst="rect">
                <a:avLst/>
              </a:prstGeom>
              <a:blipFill>
                <a:blip r:embed="rId6"/>
                <a:stretch>
                  <a:fillRect l="-4706" r="-352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67053" y="1406435"/>
                <a:ext cx="317820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53" y="1406435"/>
                <a:ext cx="3178206" cy="276999"/>
              </a:xfrm>
              <a:prstGeom prst="rect">
                <a:avLst/>
              </a:prstGeom>
              <a:blipFill>
                <a:blip r:embed="rId7"/>
                <a:stretch>
                  <a:fillRect l="-4607" t="-28889" r="-768" b="-5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75761" y="1876698"/>
                <a:ext cx="351390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.0+1.5(4.0−3.2)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761" y="1876698"/>
                <a:ext cx="3513907" cy="276999"/>
              </a:xfrm>
              <a:prstGeom prst="rect">
                <a:avLst/>
              </a:prstGeom>
              <a:blipFill>
                <a:blip r:embed="rId8"/>
                <a:stretch>
                  <a:fillRect l="-3993" t="-28889" r="-347" b="-5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88825" y="2333898"/>
                <a:ext cx="18462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.2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5" y="2333898"/>
                <a:ext cx="1846216" cy="276999"/>
              </a:xfrm>
              <a:prstGeom prst="rect">
                <a:avLst/>
              </a:prstGeom>
              <a:blipFill>
                <a:blip r:embed="rId9"/>
                <a:stretch>
                  <a:fillRect l="-7591" t="-28889" r="-330" b="-5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80115" y="3169920"/>
                <a:ext cx="317820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5" y="3169920"/>
                <a:ext cx="3178206" cy="276999"/>
              </a:xfrm>
              <a:prstGeom prst="rect">
                <a:avLst/>
              </a:prstGeom>
              <a:blipFill>
                <a:blip r:embed="rId10"/>
                <a:stretch>
                  <a:fillRect l="-4607" t="-28889" b="-5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88823" y="3640183"/>
                <a:ext cx="351390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3.2−1.5(4.0−3.2)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3" y="3640183"/>
                <a:ext cx="3513907" cy="276999"/>
              </a:xfrm>
              <a:prstGeom prst="rect">
                <a:avLst/>
              </a:prstGeom>
              <a:blipFill>
                <a:blip r:embed="rId11"/>
                <a:stretch>
                  <a:fillRect l="-3986" t="-28261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01887" y="4097383"/>
                <a:ext cx="18462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87" y="4097383"/>
                <a:ext cx="1846216" cy="276999"/>
              </a:xfrm>
              <a:prstGeom prst="rect">
                <a:avLst/>
              </a:prstGeom>
              <a:blipFill>
                <a:blip r:embed="rId12"/>
                <a:stretch>
                  <a:fillRect l="-7591" t="-28261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280264" y="4663442"/>
            <a:ext cx="4410890" cy="1107996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So any outliers are less than 2 or greater than 5.2</a:t>
            </a:r>
          </a:p>
          <a:p>
            <a:pPr algn="ctr"/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there is only one value!</a:t>
            </a:r>
          </a:p>
        </p:txBody>
      </p:sp>
      <p:sp>
        <p:nvSpPr>
          <p:cNvPr id="6" name="Oval 5"/>
          <p:cNvSpPr/>
          <p:nvPr/>
        </p:nvSpPr>
        <p:spPr>
          <a:xfrm>
            <a:off x="748937" y="3413760"/>
            <a:ext cx="374469" cy="287383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C0B48-6854-B90D-E653-948E7099F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79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6" grpId="0"/>
      <p:bldP spid="37" grpId="0"/>
      <p:bldP spid="38" grpId="0"/>
      <p:bldP spid="39" grpId="0"/>
      <p:bldP spid="40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outlier is an extreme value which lies outside the overall pattern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lengths, in cm, of 12 giant African land snails are given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mean and standard deviation, 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=252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=5468</m:t>
                        </m:r>
                      </m:e>
                    </m:nary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is an observation which lies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standard deviations from the mean. Identify any outliers for this data.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  <a:blipFill>
                <a:blip r:embed="rId2"/>
                <a:stretch>
                  <a:fillRect l="-484" t="-728" r="-1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blipFill>
                <a:blip r:embed="rId3"/>
                <a:stretch>
                  <a:fillRect l="-4000" t="-22449" r="-381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blipFill>
                <a:blip r:embed="rId4"/>
                <a:stretch>
                  <a:fillRect l="-4867" t="-22449" r="-2655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96007"/>
              </p:ext>
            </p:extLst>
          </p:nvPr>
        </p:nvGraphicFramePr>
        <p:xfrm>
          <a:off x="748937" y="3209835"/>
          <a:ext cx="2612574" cy="7177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429">
                  <a:extLst>
                    <a:ext uri="{9D8B030D-6E8A-4147-A177-3AD203B41FA5}">
                      <a16:colId xmlns:a16="http://schemas.microsoft.com/office/drawing/2014/main" val="375380307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16713493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753602476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431655714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3683911982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633689465"/>
                    </a:ext>
                  </a:extLst>
                </a:gridCol>
              </a:tblGrid>
              <a:tr h="358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19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1852822"/>
                  </a:ext>
                </a:extLst>
              </a:tr>
              <a:tr h="358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21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32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54716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45874" y="1476104"/>
                <a:ext cx="724364" cy="4760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874" y="1476104"/>
                <a:ext cx="724364" cy="4760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50228" y="2046515"/>
                <a:ext cx="771044" cy="466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28" y="2046515"/>
                <a:ext cx="771044" cy="4660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45875" y="2782390"/>
                <a:ext cx="9268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875" y="2782390"/>
                <a:ext cx="926856" cy="246221"/>
              </a:xfrm>
              <a:prstGeom prst="rect">
                <a:avLst/>
              </a:prstGeom>
              <a:blipFill>
                <a:blip r:embed="rId7"/>
                <a:stretch>
                  <a:fillRect l="-3289" r="-32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5373188" y="1741714"/>
            <a:ext cx="444138" cy="557349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386250" y="2346960"/>
            <a:ext cx="444138" cy="557349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817326" y="1863633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34742" y="2464524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62447" y="4950823"/>
                <a:ext cx="9748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447" y="4950823"/>
                <a:ext cx="974819" cy="246221"/>
              </a:xfrm>
              <a:prstGeom prst="rect">
                <a:avLst/>
              </a:prstGeom>
              <a:blipFill>
                <a:blip r:embed="rId8"/>
                <a:stretch>
                  <a:fillRect l="-1875" r="-437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24102" y="3640182"/>
                <a:ext cx="1861728" cy="727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102" y="3640182"/>
                <a:ext cx="1861728" cy="7275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54582" y="4550227"/>
                <a:ext cx="1968809" cy="727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5468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252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2" y="4550227"/>
                <a:ext cx="1968809" cy="7275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50228" y="5590901"/>
                <a:ext cx="8227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=3.83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28" y="5590901"/>
                <a:ext cx="822726" cy="246221"/>
              </a:xfrm>
              <a:prstGeom prst="rect">
                <a:avLst/>
              </a:prstGeom>
              <a:blipFill>
                <a:blip r:embed="rId11"/>
                <a:stretch>
                  <a:fillRect l="-2963" r="-518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420984" y="4950821"/>
                <a:ext cx="8903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𝟖𝟑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984" y="4950821"/>
                <a:ext cx="890372" cy="246221"/>
              </a:xfrm>
              <a:prstGeom prst="rect">
                <a:avLst/>
              </a:prstGeom>
              <a:blipFill>
                <a:blip r:embed="rId12"/>
                <a:stretch>
                  <a:fillRect l="-2740" r="-479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453050" y="4162696"/>
            <a:ext cx="400595" cy="722812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858000" y="4349929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6466113" y="4924696"/>
            <a:ext cx="400595" cy="722812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862354" y="5120638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D46FA-616E-5A19-AA7A-C0444F030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37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  <p:bldP spid="21" grpId="0"/>
      <p:bldP spid="11" grpId="0" animBg="1"/>
      <p:bldP spid="23" grpId="0" animBg="1"/>
      <p:bldP spid="12" grpId="0"/>
      <p:bldP spid="26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outlier is an extreme value which lies outside the overall pattern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lengths, in cm, of 12 giant African land snails are given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mean and standard deviation, 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=252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=5468</m:t>
                        </m:r>
                      </m:e>
                    </m:nary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is an observation which lies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standard deviations from the mean. Identify any outliers for this data.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  <a:blipFill>
                <a:blip r:embed="rId2"/>
                <a:stretch>
                  <a:fillRect l="-484" t="-728" r="-1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blipFill>
                <a:blip r:embed="rId3"/>
                <a:stretch>
                  <a:fillRect l="-4000" t="-22449" r="-381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blipFill>
                <a:blip r:embed="rId4"/>
                <a:stretch>
                  <a:fillRect l="-4867" t="-22449" r="-2655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96007"/>
              </p:ext>
            </p:extLst>
          </p:nvPr>
        </p:nvGraphicFramePr>
        <p:xfrm>
          <a:off x="748937" y="3209835"/>
          <a:ext cx="2612574" cy="7177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429">
                  <a:extLst>
                    <a:ext uri="{9D8B030D-6E8A-4147-A177-3AD203B41FA5}">
                      <a16:colId xmlns:a16="http://schemas.microsoft.com/office/drawing/2014/main" val="375380307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16713493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753602476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431655714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3683911982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633689465"/>
                    </a:ext>
                  </a:extLst>
                </a:gridCol>
              </a:tblGrid>
              <a:tr h="358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19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1852822"/>
                  </a:ext>
                </a:extLst>
              </a:tr>
              <a:tr h="358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21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32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54716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62447" y="4950823"/>
                <a:ext cx="9748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447" y="4950823"/>
                <a:ext cx="974819" cy="246221"/>
              </a:xfrm>
              <a:prstGeom prst="rect">
                <a:avLst/>
              </a:prstGeom>
              <a:blipFill>
                <a:blip r:embed="rId5"/>
                <a:stretch>
                  <a:fillRect l="-1875" r="-437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420984" y="4950821"/>
                <a:ext cx="8903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𝟖𝟑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984" y="4950821"/>
                <a:ext cx="890372" cy="246221"/>
              </a:xfrm>
              <a:prstGeom prst="rect">
                <a:avLst/>
              </a:prstGeom>
              <a:blipFill>
                <a:blip r:embed="rId6"/>
                <a:stretch>
                  <a:fillRect l="-2740" r="-479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67053" y="1406435"/>
                <a:ext cx="317820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53" y="1406435"/>
                <a:ext cx="3178206" cy="246221"/>
              </a:xfrm>
              <a:prstGeom prst="rect">
                <a:avLst/>
              </a:prstGeom>
              <a:blipFill>
                <a:blip r:embed="rId7"/>
                <a:stretch>
                  <a:fillRect l="-4031" t="-27500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75761" y="1876698"/>
                <a:ext cx="351390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1+2(3.83)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761" y="1876698"/>
                <a:ext cx="3513907" cy="246221"/>
              </a:xfrm>
              <a:prstGeom prst="rect">
                <a:avLst/>
              </a:prstGeom>
              <a:blipFill>
                <a:blip r:embed="rId8"/>
                <a:stretch>
                  <a:fillRect l="-3472" t="-27500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88825" y="2333898"/>
                <a:ext cx="184621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8.66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5" y="2333898"/>
                <a:ext cx="1846216" cy="246221"/>
              </a:xfrm>
              <a:prstGeom prst="rect">
                <a:avLst/>
              </a:prstGeom>
              <a:blipFill>
                <a:blip r:embed="rId9"/>
                <a:stretch>
                  <a:fillRect l="-6601" t="-27500" r="-990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80115" y="3169920"/>
                <a:ext cx="317820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5" y="3169920"/>
                <a:ext cx="3178206" cy="246221"/>
              </a:xfrm>
              <a:prstGeom prst="rect">
                <a:avLst/>
              </a:prstGeom>
              <a:blipFill>
                <a:blip r:embed="rId10"/>
                <a:stretch>
                  <a:fillRect l="-4031" t="-25000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88823" y="3640183"/>
                <a:ext cx="351390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21−2(3.83)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3" y="3640183"/>
                <a:ext cx="3513907" cy="246221"/>
              </a:xfrm>
              <a:prstGeom prst="rect">
                <a:avLst/>
              </a:prstGeom>
              <a:blipFill>
                <a:blip r:embed="rId11"/>
                <a:stretch>
                  <a:fillRect l="-3466" t="-24390" b="-4878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01887" y="4097383"/>
                <a:ext cx="184621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13.34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87" y="4097383"/>
                <a:ext cx="1846216" cy="246221"/>
              </a:xfrm>
              <a:prstGeom prst="rect">
                <a:avLst/>
              </a:prstGeom>
              <a:blipFill>
                <a:blip r:embed="rId12"/>
                <a:stretch>
                  <a:fillRect l="-6601" t="-24390" b="-4878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/>
          <p:cNvSpPr/>
          <p:nvPr/>
        </p:nvSpPr>
        <p:spPr>
          <a:xfrm>
            <a:off x="2960914" y="3553097"/>
            <a:ext cx="365760" cy="36576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3931920" y="4550231"/>
            <a:ext cx="5064035" cy="1723549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there is only one outlier…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process of finding and removing outliers/anomalies is known as ‘cleaning the data’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Sometimes anomalies are legitimate data, or they could be the result of an experimental error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DC02E-F357-BBA8-9ACA-6A4ADE73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44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6" grpId="0"/>
      <p:bldP spid="37" grpId="0"/>
      <p:bldP spid="38" grpId="0"/>
      <p:bldP spid="39" grpId="0"/>
      <p:bldP spid="40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3B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9EB6837-FBA3-6BB1-1286-0E116C24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64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08ebd0-2d46-481e-8ec6-29c3c2f69f27">H7M4A2V4A7UU-929639613-2847</_dlc_DocId>
    <_dlc_DocIdUrl xmlns="4a08ebd0-2d46-481e-8ec6-29c3c2f69f27">
      <Url>https://yavnehcollege.sharepoint.com/sites/Students/_layouts/15/DocIdRedir.aspx?ID=H7M4A2V4A7UU-929639613-2847</Url>
      <Description>H7M4A2V4A7UU-929639613-2847</Description>
    </_dlc_DocIdUrl>
    <lcf76f155ced4ddcb4097134ff3c332f xmlns="1bfa02ec-0afc-49fa-8bb5-730f9d12e469">
      <Terms xmlns="http://schemas.microsoft.com/office/infopath/2007/PartnerControls"/>
    </lcf76f155ced4ddcb4097134ff3c332f>
    <TaxCatchAll xmlns="4a08ebd0-2d46-481e-8ec6-29c3c2f69f2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2414341F32BA49B310F0A9F2C712CF" ma:contentTypeVersion="16" ma:contentTypeDescription="Create a new document." ma:contentTypeScope="" ma:versionID="afe9c10655b36b531a544ad4d6f2807a">
  <xsd:schema xmlns:xsd="http://www.w3.org/2001/XMLSchema" xmlns:xs="http://www.w3.org/2001/XMLSchema" xmlns:p="http://schemas.microsoft.com/office/2006/metadata/properties" xmlns:ns2="4a08ebd0-2d46-481e-8ec6-29c3c2f69f27" xmlns:ns3="1bfa02ec-0afc-49fa-8bb5-730f9d12e469" targetNamespace="http://schemas.microsoft.com/office/2006/metadata/properties" ma:root="true" ma:fieldsID="e40457bbafbddda60075a7ac346d50a2" ns2:_="" ns3:_="">
    <xsd:import namespace="4a08ebd0-2d46-481e-8ec6-29c3c2f69f27"/>
    <xsd:import namespace="1bfa02ec-0afc-49fa-8bb5-730f9d12e46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OCR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08ebd0-2d46-481e-8ec6-29c3c2f69f2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73ab49d-0190-4b8d-bf1a-c838ce73efbe}" ma:internalName="TaxCatchAll" ma:showField="CatchAllData" ma:web="4a08ebd0-2d46-481e-8ec6-29c3c2f69f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a02ec-0afc-49fa-8bb5-730f9d12e4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3e248ee6-8ff0-47ff-a448-2af7925d5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CDD0143-FFB4-432D-8AA4-660B0C8ACA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D7F191-B3CC-454F-86FC-9C4B9BC33D9A}">
  <ds:schemaRefs>
    <ds:schemaRef ds:uri="http://schemas.microsoft.com/office/2006/metadata/properties"/>
    <ds:schemaRef ds:uri="http://schemas.microsoft.com/office/infopath/2007/PartnerControls"/>
    <ds:schemaRef ds:uri="4a08ebd0-2d46-481e-8ec6-29c3c2f69f27"/>
    <ds:schemaRef ds:uri="1bfa02ec-0afc-49fa-8bb5-730f9d12e469"/>
  </ds:schemaRefs>
</ds:datastoreItem>
</file>

<file path=customXml/itemProps3.xml><?xml version="1.0" encoding="utf-8"?>
<ds:datastoreItem xmlns:ds="http://schemas.openxmlformats.org/officeDocument/2006/customXml" ds:itemID="{2D40D51C-5F40-46F8-883A-D203BEC48F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08ebd0-2d46-481e-8ec6-29c3c2f69f27"/>
    <ds:schemaRef ds:uri="1bfa02ec-0afc-49fa-8bb5-730f9d12e4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7FDA8E7-FC23-4D39-B23D-A28487EC2D3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523</TotalTime>
  <Words>3717</Words>
  <Application>Microsoft Office PowerPoint</Application>
  <PresentationFormat>On-screen Show (4:3)</PresentationFormat>
  <Paragraphs>847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Comic Sans MS</vt:lpstr>
      <vt:lpstr>Tempus Sans ITC</vt:lpstr>
      <vt:lpstr>Wingdings</vt:lpstr>
      <vt:lpstr>Office テーマ</vt:lpstr>
      <vt:lpstr>PowerPoint Presentation</vt:lpstr>
      <vt:lpstr>Prior Knowledge Check</vt:lpstr>
      <vt:lpstr>PowerPoint Presentation</vt:lpstr>
      <vt:lpstr>Representations of Data</vt:lpstr>
      <vt:lpstr>Representations of Data</vt:lpstr>
      <vt:lpstr>Representations of Data</vt:lpstr>
      <vt:lpstr>Representations of Data</vt:lpstr>
      <vt:lpstr>Representations of Data</vt:lpstr>
      <vt:lpstr>PowerPoint Presentation</vt:lpstr>
      <vt:lpstr>Representations of Data</vt:lpstr>
      <vt:lpstr>Representations of Data</vt:lpstr>
      <vt:lpstr>Representations of Data</vt:lpstr>
      <vt:lpstr>Representations of Data</vt:lpstr>
      <vt:lpstr>Representations of Data</vt:lpstr>
      <vt:lpstr>PowerPoint Presentation</vt:lpstr>
      <vt:lpstr>Representations of Data</vt:lpstr>
      <vt:lpstr>Representations of Data</vt:lpstr>
      <vt:lpstr>Representations of Data</vt:lpstr>
      <vt:lpstr>Representations of Data</vt:lpstr>
      <vt:lpstr>PowerPoint Presentation</vt:lpstr>
      <vt:lpstr>Representations of Data</vt:lpstr>
      <vt:lpstr>Representations of Data</vt:lpstr>
      <vt:lpstr>Representations of Data</vt:lpstr>
      <vt:lpstr>Representations of Data</vt:lpstr>
      <vt:lpstr>Representations of Data</vt:lpstr>
      <vt:lpstr>Representations of Data</vt:lpstr>
      <vt:lpstr>Representations of Data</vt:lpstr>
      <vt:lpstr>PowerPoint Presentation</vt:lpstr>
      <vt:lpstr>Representations of Data</vt:lpstr>
      <vt:lpstr>Representations of Data</vt:lpstr>
      <vt:lpstr>Representations of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Most Murshida Khatun</cp:lastModifiedBy>
  <cp:revision>83</cp:revision>
  <dcterms:created xsi:type="dcterms:W3CDTF">2017-08-14T15:35:38Z</dcterms:created>
  <dcterms:modified xsi:type="dcterms:W3CDTF">2024-09-27T10:47:46Z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0x010100652414341F32BA49B310F0A9F2C712CF</vt:lpwstr>
  </property>
  <property fmtid="{D5CDD505-2E9C-101B-9397-08002B2CF9AE}" pid="3" name="_dlc_DocIdItemGuid">
    <vt:lpwstr>a331b844-6c38-42d1-8f2b-c245f9950e84</vt:lpwstr>
  </property>
  <property fmtid="{D5CDD505-2E9C-101B-9397-08002B2CF9AE}" pid="4" name="MediaServiceImageTags">
    <vt:lpwstr/>
  </property>
</Properties>
</file>