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  <p:sldId id="332" r:id="rId3"/>
    <p:sldId id="305" r:id="rId4"/>
    <p:sldId id="333" r:id="rId5"/>
    <p:sldId id="363" r:id="rId6"/>
    <p:sldId id="350" r:id="rId7"/>
    <p:sldId id="351" r:id="rId8"/>
    <p:sldId id="341" r:id="rId9"/>
    <p:sldId id="342" r:id="rId10"/>
    <p:sldId id="369" r:id="rId11"/>
    <p:sldId id="349" r:id="rId12"/>
    <p:sldId id="364" r:id="rId13"/>
    <p:sldId id="365" r:id="rId14"/>
    <p:sldId id="337" r:id="rId15"/>
    <p:sldId id="345" r:id="rId16"/>
    <p:sldId id="344" r:id="rId17"/>
    <p:sldId id="366" r:id="rId18"/>
    <p:sldId id="346" r:id="rId19"/>
    <p:sldId id="348" r:id="rId20"/>
    <p:sldId id="361" r:id="rId21"/>
    <p:sldId id="360" r:id="rId22"/>
    <p:sldId id="353" r:id="rId23"/>
    <p:sldId id="356" r:id="rId24"/>
    <p:sldId id="357" r:id="rId25"/>
    <p:sldId id="358" r:id="rId26"/>
    <p:sldId id="359" r:id="rId27"/>
    <p:sldId id="343" r:id="rId28"/>
    <p:sldId id="354" r:id="rId29"/>
    <p:sldId id="367" r:id="rId30"/>
    <p:sldId id="368" r:id="rId31"/>
    <p:sldId id="34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9B5968-FEDD-4D6F-B35A-544AEFF1FB2B}" v="17" dt="2022-09-21T10:53:11.048"/>
    <p1510:client id="{CD830569-D65C-4B61-ACAB-9F46701E25ED}" v="151" dt="2022-09-22T08:09:39.8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8" autoAdjust="0"/>
    <p:restoredTop sz="94660"/>
  </p:normalViewPr>
  <p:slideViewPr>
    <p:cSldViewPr snapToGrid="0">
      <p:cViewPr varScale="1">
        <p:scale>
          <a:sx n="92" d="100"/>
          <a:sy n="92" d="100"/>
        </p:scale>
        <p:origin x="66" y="17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247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187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37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98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30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143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286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73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65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460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12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904B8B3-25D0-CA6C-4FB8-18759011FB50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5CD54E-7279-5658-8B57-D0F572CF22F6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A6A70C-55D5-5260-4291-35790B23B88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386DEC-A22A-6A71-47DD-DD826734AE3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20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EA19E-6E26-4602-A401-FF34CBA27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Starter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A77993-FA15-438C-BCC8-258F718801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2470" y="1471295"/>
                <a:ext cx="10515600" cy="4351338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Find the finite state machine or regular expression for the language than has n 0s followed by n 1s. </a:t>
                </a: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Example strings include: {01, 0011, 000111, 00001111, …}</a:t>
                </a: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In compact string notation the language can be expressed as: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{0</m:t>
                    </m:r>
                    <m:r>
                      <a:rPr lang="en-GB" i="1" baseline="30000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i="1" baseline="30000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GB" dirty="0"/>
                  <a:t>.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Note that this is not a regular expression.</a:t>
                </a: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This is not possible to do, so we need to use a context free language. This is an example of a non-regular context free language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A77993-FA15-438C-BCC8-258F718801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2470" y="1471295"/>
                <a:ext cx="10515600" cy="4351338"/>
              </a:xfrm>
              <a:blipFill>
                <a:blip r:embed="rId2"/>
                <a:stretch>
                  <a:fillRect l="-638" t="-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28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81D-3B1E-4B33-9258-5F31AC24F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52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BNF Recursion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A4F83-ACAA-4A5A-829D-AE6DE41C6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365" y="1437005"/>
            <a:ext cx="10515600" cy="46672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How to define 321 using recursive production rule: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&lt;digit&gt;&lt;integer&gt;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1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2&lt;integer&gt;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21               1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3&lt;integer&gt;</a:t>
            </a:r>
            <a:endParaRPr lang="en-GB" sz="1800" dirty="0"/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321              21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391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77B0-5BB5-44E3-912B-DF319E7F5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BNF Recursion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3DA2A-5A08-4D12-AAE7-3F5212404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If a production rule has recursion there needs to be a non-recursive case.</a:t>
            </a:r>
          </a:p>
          <a:p>
            <a:pPr marL="0" indent="0">
              <a:buNone/>
            </a:pPr>
            <a:r>
              <a:rPr lang="en-GB" dirty="0" err="1"/>
              <a:t>Eg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&lt;word&gt; ::= &lt;word&gt;&lt;char&gt; </a:t>
            </a:r>
            <a:r>
              <a:rPr lang="en-GB" dirty="0"/>
              <a:t>is invalid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&lt;word&gt; ::= &lt;char&gt;|&lt;word&gt;&lt;char&gt; </a:t>
            </a:r>
            <a:r>
              <a:rPr lang="en-GB" dirty="0"/>
              <a:t>is valid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094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35333-BA46-40B4-BD87-5E02B9289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8255A-EBE8-438A-9A0B-DFEE70CE4F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260790"/>
            <a:ext cx="11049000" cy="4484529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r>
              <a:rPr lang="en-GB" dirty="0"/>
              <a:t>Identify the BNF production rules for a binary number of any length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endParaRPr lang="en-GB" dirty="0"/>
          </a:p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r>
              <a:rPr lang="en-GB" dirty="0"/>
              <a:t>Identify the BNF production rules for a UK Post code with the form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letter </a:t>
            </a:r>
            <a:r>
              <a:rPr lang="en-GB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letter</a:t>
            </a: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number number space number letter </a:t>
            </a:r>
            <a:r>
              <a:rPr lang="en-GB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letter</a:t>
            </a: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GB" dirty="0" err="1"/>
              <a:t>eg</a:t>
            </a:r>
            <a:r>
              <a:rPr lang="en-GB" dirty="0"/>
              <a:t> CB23 7DU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3) Adapt the rules so you can have production rules that take account of postcodes with a single letter at the start too.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letter number </a:t>
            </a:r>
            <a:r>
              <a:rPr lang="en-GB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GB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space number letter </a:t>
            </a:r>
            <a:r>
              <a:rPr lang="en-GB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letter</a:t>
            </a:r>
            <a:endParaRPr lang="en-GB" sz="2100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 </a:t>
            </a:r>
            <a:r>
              <a:rPr lang="en-GB" dirty="0" err="1"/>
              <a:t>eg</a:t>
            </a:r>
            <a:r>
              <a:rPr lang="en-GB" dirty="0"/>
              <a:t> W12 8QT</a:t>
            </a:r>
          </a:p>
        </p:txBody>
      </p:sp>
    </p:spTree>
    <p:extLst>
      <p:ext uri="{BB962C8B-B14F-4D97-AF65-F5344CB8AC3E}">
        <p14:creationId xmlns:p14="http://schemas.microsoft.com/office/powerpoint/2010/main" val="3037270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35333-BA46-40B4-BD87-5E02B9289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8255A-EBE8-438A-9A0B-DFEE70CE4F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3920"/>
            <a:ext cx="11049000" cy="544973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Identify the BNF production rules for a binary number of any length</a:t>
            </a:r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&lt;binary&gt; ::= &lt;bit&gt; | &lt;bit&gt;&lt;binary&gt;</a:t>
            </a:r>
            <a:endParaRPr lang="en-GB" sz="2800" dirty="0"/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&lt;bit&gt; ::= 0 | 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Identify the BNF production rules for a UK Post code (</a:t>
            </a:r>
            <a:r>
              <a:rPr lang="en-GB" dirty="0" err="1"/>
              <a:t>eg</a:t>
            </a:r>
            <a:r>
              <a:rPr lang="en-GB" dirty="0"/>
              <a:t> CB23 7DU) with the form: </a:t>
            </a: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letter letter number </a:t>
            </a:r>
            <a:r>
              <a:rPr lang="en-GB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space number letter </a:t>
            </a:r>
            <a:r>
              <a:rPr lang="en-GB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letter</a:t>
            </a:r>
            <a:endParaRPr lang="en-GB" dirty="0"/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&lt;postcode&gt; ::=&lt;letter&gt;&lt;letter&gt;&lt;number&gt;&lt;number&gt;  &lt;number&gt;&lt;letter&gt;&lt;letter&gt;</a:t>
            </a:r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&lt;letter&gt; ::= A|B|C|D|E|F|G|H||I|J|K|L|M|N|O|P|Q|R|S|T|U|V|W|X|Y|Z</a:t>
            </a:r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0|1|2|3|4|5|6|7|8|9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3) Adapt the rules so you can have production rules that take account of postcodes with a single letter at the start too (</a:t>
            </a:r>
            <a:r>
              <a:rPr lang="en-GB" dirty="0" err="1"/>
              <a:t>eg</a:t>
            </a:r>
            <a:r>
              <a:rPr lang="en-GB" dirty="0"/>
              <a:t> W12 8QT)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letter number </a:t>
            </a:r>
            <a:r>
              <a:rPr lang="en-GB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GB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space number letter </a:t>
            </a:r>
            <a:r>
              <a:rPr lang="en-GB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letter</a:t>
            </a:r>
            <a:endParaRPr lang="en-GB" sz="2100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&lt;postcode&gt; ::= &lt;letter2&gt;&lt;number&gt;&lt;number&gt;  &lt;number&gt;&lt;letter&gt;&lt;letter&gt;</a:t>
            </a:r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&lt;letter2&gt; ::=&lt;letter&gt;&lt;letter&gt;|&lt;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etter&gt;</a:t>
            </a:r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&lt;letter&gt; ::= A|B|C|D|E|F|G|H||I|J|K|L|M|N|O|P|Q|R|S|T|U|V|W|X|Y|Z</a:t>
            </a:r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0|1|2|3|4|5|6|7|8|9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516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Syntax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432" y="144475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Syntax diagrams are another way of expressing the syntax of a language. The symbols for the syntax diagram are: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72A74F-5F79-4453-BC1C-7166B077B0FC}"/>
              </a:ext>
            </a:extLst>
          </p:cNvPr>
          <p:cNvPicPr>
            <a:picLocks noChangeAspect="1"/>
          </p:cNvPicPr>
          <p:nvPr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217"/>
          <a:stretch/>
        </p:blipFill>
        <p:spPr>
          <a:xfrm>
            <a:off x="2428799" y="2170447"/>
            <a:ext cx="2257502" cy="25171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D11566-F21A-42A2-A26B-68139184B923}"/>
              </a:ext>
            </a:extLst>
          </p:cNvPr>
          <p:cNvSpPr txBox="1"/>
          <p:nvPr/>
        </p:nvSpPr>
        <p:spPr>
          <a:xfrm>
            <a:off x="5308600" y="2170447"/>
            <a:ext cx="246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Terminal symbol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Non-terminal symbol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Recursion</a:t>
            </a:r>
          </a:p>
        </p:txBody>
      </p:sp>
    </p:spTree>
    <p:extLst>
      <p:ext uri="{BB962C8B-B14F-4D97-AF65-F5344CB8AC3E}">
        <p14:creationId xmlns:p14="http://schemas.microsoft.com/office/powerpoint/2010/main" val="3671187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Syntax diagrams: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175" y="8850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The syntax diagram for the BNF production rules that we have look at is given as: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73037B-3CB4-4EA3-AA4F-EC8D525B4D0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30" y="2835296"/>
            <a:ext cx="8882423" cy="370196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4A0CDB3-B9CA-42AA-8CE6-BB44FB0D620E}"/>
              </a:ext>
            </a:extLst>
          </p:cNvPr>
          <p:cNvSpPr/>
          <p:nvPr/>
        </p:nvSpPr>
        <p:spPr>
          <a:xfrm>
            <a:off x="907224" y="1311146"/>
            <a:ext cx="83958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 ::= &lt;number&gt; | +&lt;number&gt; |-&lt;number&gt;</a:t>
            </a:r>
          </a:p>
          <a:p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&lt;integer&gt; . &lt;integer&gt;| &lt;integer&gt;</a:t>
            </a:r>
          </a:p>
          <a:p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| &lt;digit&gt;&lt;integer&gt;</a:t>
            </a:r>
          </a:p>
          <a:p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</a:p>
        </p:txBody>
      </p:sp>
    </p:spTree>
    <p:extLst>
      <p:ext uri="{BB962C8B-B14F-4D97-AF65-F5344CB8AC3E}">
        <p14:creationId xmlns:p14="http://schemas.microsoft.com/office/powerpoint/2010/main" val="3291208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26C39-C1CF-446C-A39A-512B8742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88ADC-3E09-4F85-9730-375CB5D7B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517" y="1343025"/>
            <a:ext cx="1083696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&lt;expression&gt; ::= &lt;binary&gt; | &lt;binary&gt;+&lt;binary&gt;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&lt;binary&gt; ::= &lt;bit&gt; | &lt;bit&gt;&lt;binary&gt;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&lt;bit&gt; ::= 0 | 1</a:t>
            </a:r>
          </a:p>
          <a:p>
            <a:pPr marL="0" indent="0">
              <a:buNone/>
            </a:pP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Which of the following are the following valid examples?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1800" dirty="0">
                <a:cs typeface="Courier New" panose="02070309020205020404" pitchFamily="49" charset="0"/>
              </a:rPr>
              <a:t>011001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1800" dirty="0">
                <a:cs typeface="Courier New" panose="02070309020205020404" pitchFamily="49" charset="0"/>
              </a:rPr>
              <a:t>0011010 + 0101011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Explain what these BNF rules are doing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Draw the corresponding syntax diagram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Explain why a recursive rule is used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69918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26C39-C1CF-446C-A39A-512B8742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88ADC-3E09-4F85-9730-375CB5D7B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517" y="1063625"/>
            <a:ext cx="7094883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&lt;expression&gt; ::= &lt;binary&gt; | &lt;binary&gt; + &lt;binary&gt;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&lt;binary&gt; ::= &lt;bit&gt; | &lt;bit&gt;&lt;binary&gt;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&lt;bit&gt; ::= 0 | 1</a:t>
            </a:r>
          </a:p>
          <a:p>
            <a:pPr marL="0" indent="0">
              <a:buNone/>
            </a:pP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Which of the following are the following valid examples?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1800" dirty="0">
                <a:cs typeface="Courier New" panose="02070309020205020404" pitchFamily="49" charset="0"/>
              </a:rPr>
              <a:t>011001 </a:t>
            </a:r>
            <a:r>
              <a:rPr lang="en-GB" sz="1800" dirty="0">
                <a:solidFill>
                  <a:srgbClr val="FF0000"/>
                </a:solidFill>
                <a:cs typeface="Courier New" panose="02070309020205020404" pitchFamily="49" charset="0"/>
              </a:rPr>
              <a:t>Valid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1800" dirty="0">
                <a:cs typeface="Courier New" panose="02070309020205020404" pitchFamily="49" charset="0"/>
              </a:rPr>
              <a:t>0110001 + 0110001 </a:t>
            </a:r>
            <a:r>
              <a:rPr lang="en-GB" sz="1800" dirty="0">
                <a:solidFill>
                  <a:srgbClr val="FF0000"/>
                </a:solidFill>
                <a:cs typeface="Courier New" panose="02070309020205020404" pitchFamily="49" charset="0"/>
              </a:rPr>
              <a:t>Valid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1800" dirty="0">
                <a:cs typeface="Courier New" panose="02070309020205020404" pitchFamily="49" charset="0"/>
              </a:rPr>
              <a:t>0011010 + 0101011 </a:t>
            </a:r>
            <a:r>
              <a:rPr lang="en-GB" sz="1800">
                <a:solidFill>
                  <a:srgbClr val="FF0000"/>
                </a:solidFill>
                <a:cs typeface="Courier New" panose="02070309020205020404" pitchFamily="49" charset="0"/>
              </a:rPr>
              <a:t>Valid</a:t>
            </a:r>
            <a:endParaRPr lang="en-GB" sz="1800" dirty="0">
              <a:solidFill>
                <a:srgbClr val="FF0000"/>
              </a:solidFill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Explain what these BNF rules are doing - </a:t>
            </a:r>
            <a:r>
              <a:rPr lang="en-GB" sz="1800" dirty="0">
                <a:solidFill>
                  <a:srgbClr val="FF0000"/>
                </a:solidFill>
                <a:cs typeface="Courier New" panose="02070309020205020404" pitchFamily="49" charset="0"/>
              </a:rPr>
              <a:t>Bit determines whether there is a 0 or 1, binary then adds bits recursively to produce a binary number, and expression determines whether we produce the binary number or double the binary number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Draw the corresponding syntax diagram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Explain why a recursive rule is used: </a:t>
            </a:r>
            <a:r>
              <a:rPr lang="en-GB" sz="1800" dirty="0">
                <a:solidFill>
                  <a:srgbClr val="FF0000"/>
                </a:solidFill>
                <a:cs typeface="Courier New" panose="02070309020205020404" pitchFamily="49" charset="0"/>
              </a:rPr>
              <a:t>So that we can have a binary value with any number of bits </a:t>
            </a:r>
            <a:endParaRPr lang="en-GB" sz="1800" dirty="0">
              <a:solidFill>
                <a:srgbClr val="FF0000"/>
              </a:solidFill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5189396-38EF-448C-9F3F-7AD347154FD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187" y="4131562"/>
            <a:ext cx="4344213" cy="192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25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26C39-C1CF-446C-A39A-512B8742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88ADC-3E09-4F85-9730-375CB5D7B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3696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&lt;stock&gt; ::= XX00 | &lt;code&gt;</a:t>
            </a:r>
          </a:p>
          <a:p>
            <a:pPr marL="0" indent="0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&lt;code&gt; ::= &lt;letter&gt;&lt;number&gt;</a:t>
            </a:r>
          </a:p>
          <a:p>
            <a:pPr marL="0" indent="0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01 | 02 | 03 | 04</a:t>
            </a:r>
          </a:p>
          <a:p>
            <a:pPr marL="0" indent="0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&lt;letter&gt; :: AH | BX | ZC</a:t>
            </a:r>
          </a:p>
          <a:p>
            <a:pPr marL="0" indent="0">
              <a:buNone/>
            </a:pP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Write down all the valid examples of the above BNF rules.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Write down the regular expression for this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Draw the corresponding syntax diagram for the BNF rules.</a:t>
            </a:r>
          </a:p>
          <a:p>
            <a:pPr marL="0" indent="0">
              <a:buNone/>
            </a:pPr>
            <a:endParaRPr lang="en-GB" sz="1800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770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26C39-C1CF-446C-A39A-512B8742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88ADC-3E09-4F85-9730-375CB5D7B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517" y="974725"/>
            <a:ext cx="1083696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&lt;stock&gt; ::= XX00 | &lt;code&gt;</a:t>
            </a:r>
          </a:p>
          <a:p>
            <a:pPr marL="0" indent="0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&lt;code&gt; ::= &lt;letter&gt;&lt;number&gt;</a:t>
            </a:r>
          </a:p>
          <a:p>
            <a:pPr marL="0" indent="0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01 | 02 | 03 | 04</a:t>
            </a:r>
          </a:p>
          <a:p>
            <a:pPr marL="0" indent="0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&lt;letter&gt; :: AH | BX | ZC</a:t>
            </a:r>
          </a:p>
          <a:p>
            <a:pPr marL="0" indent="0">
              <a:buNone/>
            </a:pP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Write down all the valid examples of the above BNF rules. </a:t>
            </a:r>
            <a:r>
              <a:rPr lang="en-GB" sz="1800" dirty="0">
                <a:solidFill>
                  <a:srgbClr val="FF0000"/>
                </a:solidFill>
                <a:cs typeface="Courier New" panose="02070309020205020404" pitchFamily="49" charset="0"/>
              </a:rPr>
              <a:t>AH01, AH02, AH03, AH04, BX01, BX02, BX03, BX04, ZC01, ZC02, ZC03, ZC04, XX00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Write down the regular expression for this </a:t>
            </a:r>
            <a:r>
              <a:rPr lang="en-GB" sz="1800" dirty="0">
                <a:solidFill>
                  <a:srgbClr val="FF0000"/>
                </a:solidFill>
                <a:cs typeface="Courier New" panose="02070309020205020404" pitchFamily="49" charset="0"/>
              </a:rPr>
              <a:t>(XX00)|(((AH)|(BX)|(ZC))((01)|(02)|(03)|(04)))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cs typeface="Courier New" panose="02070309020205020404" pitchFamily="49" charset="0"/>
              </a:rPr>
              <a:t>Draw the corresponding syntax diagram for the BNF rules.</a:t>
            </a:r>
          </a:p>
          <a:p>
            <a:pPr marL="457200" indent="-457200">
              <a:buFont typeface="+mj-lt"/>
              <a:buAutoNum type="arabicPeriod"/>
            </a:pPr>
            <a:endParaRPr lang="en-GB" sz="18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cs typeface="Courier New" panose="02070309020205020404" pitchFamily="49" charset="0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21336AD-58F8-46F9-9346-235C1FFF6F4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4454515"/>
            <a:ext cx="7062192" cy="203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373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Backus </a:t>
            </a:r>
            <a:r>
              <a:rPr lang="en-GB" dirty="0" err="1"/>
              <a:t>Naur</a:t>
            </a:r>
            <a:r>
              <a:rPr lang="en-GB" dirty="0"/>
              <a:t> Form (BNF)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9E6CD-C05C-47AE-8C97-0485FC20B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Parse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32898-9CE6-424C-8ADF-16CE575D4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Parse tree allow us to check when a string is valid for a given context free language.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With a parse tree we start with the top production rule and identify the </a:t>
            </a:r>
            <a:r>
              <a:rPr lang="en-GB" b="1"/>
              <a:t>terminating symbol </a:t>
            </a:r>
            <a:r>
              <a:rPr lang="en-GB" dirty="0"/>
              <a:t>and we progress down the tree until all terminating symbols have </a:t>
            </a:r>
            <a:r>
              <a:rPr lang="en-GB"/>
              <a:t>been identified.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743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4A33D-F1FD-4AF3-9A38-35DC0FA30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 - Parse Tree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20FF248-10C5-430D-A7A0-33EE44804747}"/>
              </a:ext>
            </a:extLst>
          </p:cNvPr>
          <p:cNvSpPr txBox="1">
            <a:spLocks/>
          </p:cNvSpPr>
          <p:nvPr/>
        </p:nvSpPr>
        <p:spPr>
          <a:xfrm>
            <a:off x="110000" y="846364"/>
            <a:ext cx="6849600" cy="349703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cs typeface="Courier New" panose="02070309020205020404" pitchFamily="49" charset="0"/>
              </a:rPr>
              <a:t>Given the following production rules check that -27.01 is a valid expression for these production rules by using a parse tree.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 ::= &lt;number&gt; | +&lt;number&gt; |-&lt;number&gt;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&lt;real&gt; | 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 ::= &lt;integer&gt; . &lt;integer&gt;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1015D5-1886-47A0-88C5-EB7D47C2BDA0}"/>
              </a:ext>
            </a:extLst>
          </p:cNvPr>
          <p:cNvSpPr txBox="1"/>
          <p:nvPr/>
        </p:nvSpPr>
        <p:spPr>
          <a:xfrm>
            <a:off x="6824382" y="1950952"/>
            <a:ext cx="545651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015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4A33D-F1FD-4AF3-9A38-35DC0FA30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 - Parse Tree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1015D5-1886-47A0-88C5-EB7D47C2BDA0}"/>
              </a:ext>
            </a:extLst>
          </p:cNvPr>
          <p:cNvSpPr txBox="1"/>
          <p:nvPr/>
        </p:nvSpPr>
        <p:spPr>
          <a:xfrm>
            <a:off x="5871882" y="3246757"/>
            <a:ext cx="632011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38421A-4E9C-46B1-91BF-50CF6254F462}"/>
              </a:ext>
            </a:extLst>
          </p:cNvPr>
          <p:cNvCxnSpPr>
            <a:cxnSpLocks/>
          </p:cNvCxnSpPr>
          <p:nvPr/>
        </p:nvCxnSpPr>
        <p:spPr>
          <a:xfrm>
            <a:off x="8978348" y="3607331"/>
            <a:ext cx="1" cy="1722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A749528F-0EBD-48B0-922B-596FCD291484}"/>
              </a:ext>
            </a:extLst>
          </p:cNvPr>
          <p:cNvSpPr/>
          <p:nvPr/>
        </p:nvSpPr>
        <p:spPr>
          <a:xfrm>
            <a:off x="8020325" y="3728879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-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12FD5AB-33DE-4065-B881-CDF780255D64}"/>
              </a:ext>
            </a:extLst>
          </p:cNvPr>
          <p:cNvSpPr txBox="1">
            <a:spLocks/>
          </p:cNvSpPr>
          <p:nvPr/>
        </p:nvSpPr>
        <p:spPr>
          <a:xfrm>
            <a:off x="110000" y="846364"/>
            <a:ext cx="6849600" cy="349703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cs typeface="Courier New" panose="02070309020205020404" pitchFamily="49" charset="0"/>
              </a:rPr>
              <a:t>Given the following production rules check that -27.01 is a valid expression for these production rules by using a parse tree.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 ::= &lt;number&gt; | +&lt;number&gt; |-&lt;number&gt;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&lt;real&gt; | 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 ::= &lt;integer&gt; . &lt;integer&gt;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84578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4A33D-F1FD-4AF3-9A38-35DC0FA30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 - Parse Tree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1015D5-1886-47A0-88C5-EB7D47C2BDA0}"/>
              </a:ext>
            </a:extLst>
          </p:cNvPr>
          <p:cNvSpPr txBox="1"/>
          <p:nvPr/>
        </p:nvSpPr>
        <p:spPr>
          <a:xfrm>
            <a:off x="5871882" y="3211492"/>
            <a:ext cx="6320118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38421A-4E9C-46B1-91BF-50CF6254F462}"/>
              </a:ext>
            </a:extLst>
          </p:cNvPr>
          <p:cNvCxnSpPr>
            <a:cxnSpLocks/>
          </p:cNvCxnSpPr>
          <p:nvPr/>
        </p:nvCxnSpPr>
        <p:spPr>
          <a:xfrm>
            <a:off x="8978348" y="3607331"/>
            <a:ext cx="1" cy="1722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FDF4AE-0741-4D38-B880-FD0C39D70B8A}"/>
              </a:ext>
            </a:extLst>
          </p:cNvPr>
          <p:cNvCxnSpPr>
            <a:cxnSpLocks/>
          </p:cNvCxnSpPr>
          <p:nvPr/>
        </p:nvCxnSpPr>
        <p:spPr>
          <a:xfrm>
            <a:off x="8978349" y="4067982"/>
            <a:ext cx="0" cy="2385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A749528F-0EBD-48B0-922B-596FCD291484}"/>
              </a:ext>
            </a:extLst>
          </p:cNvPr>
          <p:cNvSpPr/>
          <p:nvPr/>
        </p:nvSpPr>
        <p:spPr>
          <a:xfrm>
            <a:off x="8020325" y="3728879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-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03E4027-41A9-473A-A612-947E76ED96E4}"/>
              </a:ext>
            </a:extLst>
          </p:cNvPr>
          <p:cNvSpPr txBox="1">
            <a:spLocks/>
          </p:cNvSpPr>
          <p:nvPr/>
        </p:nvSpPr>
        <p:spPr>
          <a:xfrm>
            <a:off x="110000" y="846364"/>
            <a:ext cx="6849600" cy="349703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cs typeface="Courier New" panose="02070309020205020404" pitchFamily="49" charset="0"/>
              </a:rPr>
              <a:t>Given the following production rules check that -27.01 is a valid expression for these production rules by using a parse tree.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 ::= &lt;number&gt; | +&lt;number&gt; |-&lt;number&gt;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&lt;real&gt; | 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 ::= &lt;integer&gt; . &lt;integer&gt;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574780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4A33D-F1FD-4AF3-9A38-35DC0FA30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 - Parse Tree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1015D5-1886-47A0-88C5-EB7D47C2BDA0}"/>
              </a:ext>
            </a:extLst>
          </p:cNvPr>
          <p:cNvSpPr txBox="1"/>
          <p:nvPr/>
        </p:nvSpPr>
        <p:spPr>
          <a:xfrm>
            <a:off x="5871882" y="3211492"/>
            <a:ext cx="6320118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         &lt;integer&gt;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02C22D-5533-4C3F-A531-2C723C8C2DA4}"/>
              </a:ext>
            </a:extLst>
          </p:cNvPr>
          <p:cNvCxnSpPr/>
          <p:nvPr/>
        </p:nvCxnSpPr>
        <p:spPr>
          <a:xfrm flipH="1">
            <a:off x="7964557" y="4680757"/>
            <a:ext cx="848139" cy="2120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AB6EB27-FA80-4CC8-A8CB-54F90B6571F2}"/>
              </a:ext>
            </a:extLst>
          </p:cNvPr>
          <p:cNvCxnSpPr>
            <a:cxnSpLocks/>
          </p:cNvCxnSpPr>
          <p:nvPr/>
        </p:nvCxnSpPr>
        <p:spPr>
          <a:xfrm flipH="1" flipV="1">
            <a:off x="9064488" y="4680757"/>
            <a:ext cx="764413" cy="2120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38421A-4E9C-46B1-91BF-50CF6254F462}"/>
              </a:ext>
            </a:extLst>
          </p:cNvPr>
          <p:cNvCxnSpPr>
            <a:cxnSpLocks/>
          </p:cNvCxnSpPr>
          <p:nvPr/>
        </p:nvCxnSpPr>
        <p:spPr>
          <a:xfrm>
            <a:off x="8978348" y="3607331"/>
            <a:ext cx="1" cy="1722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FDF4AE-0741-4D38-B880-FD0C39D70B8A}"/>
              </a:ext>
            </a:extLst>
          </p:cNvPr>
          <p:cNvCxnSpPr>
            <a:cxnSpLocks/>
          </p:cNvCxnSpPr>
          <p:nvPr/>
        </p:nvCxnSpPr>
        <p:spPr>
          <a:xfrm>
            <a:off x="8978349" y="4067982"/>
            <a:ext cx="0" cy="2385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F278823B-9A83-4793-980C-914F3D083230}"/>
              </a:ext>
            </a:extLst>
          </p:cNvPr>
          <p:cNvSpPr/>
          <p:nvPr/>
        </p:nvSpPr>
        <p:spPr>
          <a:xfrm>
            <a:off x="8847790" y="4805014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.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49528F-0EBD-48B0-922B-596FCD291484}"/>
              </a:ext>
            </a:extLst>
          </p:cNvPr>
          <p:cNvSpPr/>
          <p:nvPr/>
        </p:nvSpPr>
        <p:spPr>
          <a:xfrm>
            <a:off x="8020325" y="3728879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-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4A2C2CD-8E18-4AC9-A205-FE5F73A40515}"/>
              </a:ext>
            </a:extLst>
          </p:cNvPr>
          <p:cNvSpPr txBox="1">
            <a:spLocks/>
          </p:cNvSpPr>
          <p:nvPr/>
        </p:nvSpPr>
        <p:spPr>
          <a:xfrm>
            <a:off x="110000" y="846364"/>
            <a:ext cx="6849600" cy="349703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cs typeface="Courier New" panose="02070309020205020404" pitchFamily="49" charset="0"/>
              </a:rPr>
              <a:t>Given the following production rules check that -27.01 is a valid expression for these production rules by using a parse tree.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 ::= &lt;number&gt; | +&lt;number&gt; |-&lt;number&gt;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&lt;real&gt; | 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 ::= &lt;integer&gt; . &lt;integer&gt;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095977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4A33D-F1FD-4AF3-9A38-35DC0FA30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 - Parse Tree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1015D5-1886-47A0-88C5-EB7D47C2BDA0}"/>
              </a:ext>
            </a:extLst>
          </p:cNvPr>
          <p:cNvSpPr txBox="1"/>
          <p:nvPr/>
        </p:nvSpPr>
        <p:spPr>
          <a:xfrm>
            <a:off x="5871882" y="3211492"/>
            <a:ext cx="6320118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         &lt;integer&gt;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|                     |  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&lt;digit&gt; &lt;integer&gt;     &lt;digit&gt; &lt;integer&gt;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02C22D-5533-4C3F-A531-2C723C8C2DA4}"/>
              </a:ext>
            </a:extLst>
          </p:cNvPr>
          <p:cNvCxnSpPr/>
          <p:nvPr/>
        </p:nvCxnSpPr>
        <p:spPr>
          <a:xfrm flipH="1">
            <a:off x="7964557" y="4680757"/>
            <a:ext cx="848139" cy="2120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AB6EB27-FA80-4CC8-A8CB-54F90B6571F2}"/>
              </a:ext>
            </a:extLst>
          </p:cNvPr>
          <p:cNvCxnSpPr>
            <a:cxnSpLocks/>
          </p:cNvCxnSpPr>
          <p:nvPr/>
        </p:nvCxnSpPr>
        <p:spPr>
          <a:xfrm flipH="1" flipV="1">
            <a:off x="9064488" y="4680757"/>
            <a:ext cx="764413" cy="2120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38421A-4E9C-46B1-91BF-50CF6254F462}"/>
              </a:ext>
            </a:extLst>
          </p:cNvPr>
          <p:cNvCxnSpPr>
            <a:cxnSpLocks/>
          </p:cNvCxnSpPr>
          <p:nvPr/>
        </p:nvCxnSpPr>
        <p:spPr>
          <a:xfrm>
            <a:off x="8978348" y="3607331"/>
            <a:ext cx="1" cy="1722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FDF4AE-0741-4D38-B880-FD0C39D70B8A}"/>
              </a:ext>
            </a:extLst>
          </p:cNvPr>
          <p:cNvCxnSpPr>
            <a:cxnSpLocks/>
          </p:cNvCxnSpPr>
          <p:nvPr/>
        </p:nvCxnSpPr>
        <p:spPr>
          <a:xfrm>
            <a:off x="8978349" y="4067982"/>
            <a:ext cx="0" cy="2385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31843E35-DBD8-4D40-8DC1-2F946ABE63C3}"/>
              </a:ext>
            </a:extLst>
          </p:cNvPr>
          <p:cNvSpPr/>
          <p:nvPr/>
        </p:nvSpPr>
        <p:spPr>
          <a:xfrm>
            <a:off x="6939428" y="5832031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B340996-B3C0-4969-8F66-1308130950E2}"/>
              </a:ext>
            </a:extLst>
          </p:cNvPr>
          <p:cNvSpPr/>
          <p:nvPr/>
        </p:nvSpPr>
        <p:spPr>
          <a:xfrm>
            <a:off x="9995649" y="5806055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0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278823B-9A83-4793-980C-914F3D083230}"/>
              </a:ext>
            </a:extLst>
          </p:cNvPr>
          <p:cNvSpPr/>
          <p:nvPr/>
        </p:nvSpPr>
        <p:spPr>
          <a:xfrm>
            <a:off x="8847790" y="4805014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.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49528F-0EBD-48B0-922B-596FCD291484}"/>
              </a:ext>
            </a:extLst>
          </p:cNvPr>
          <p:cNvSpPr/>
          <p:nvPr/>
        </p:nvSpPr>
        <p:spPr>
          <a:xfrm>
            <a:off x="8020325" y="3728879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-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A93B7D9-2AFD-477A-8D4B-BDEE8BD086A9}"/>
              </a:ext>
            </a:extLst>
          </p:cNvPr>
          <p:cNvSpPr txBox="1">
            <a:spLocks/>
          </p:cNvSpPr>
          <p:nvPr/>
        </p:nvSpPr>
        <p:spPr>
          <a:xfrm>
            <a:off x="110000" y="846364"/>
            <a:ext cx="6849600" cy="349703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cs typeface="Courier New" panose="02070309020205020404" pitchFamily="49" charset="0"/>
              </a:rPr>
              <a:t>Given the following production rules check that -27.01 is a valid expression for these production rules by using a parse tree.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 ::= &lt;number&gt; | +&lt;number&gt; |-&lt;number&gt;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&lt;real&gt; | 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 ::= &lt;integer&gt; . &lt;integer&gt;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312806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4A33D-F1FD-4AF3-9A38-35DC0FA30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 - Parse Tree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1015D5-1886-47A0-88C5-EB7D47C2BDA0}"/>
              </a:ext>
            </a:extLst>
          </p:cNvPr>
          <p:cNvSpPr txBox="1"/>
          <p:nvPr/>
        </p:nvSpPr>
        <p:spPr>
          <a:xfrm>
            <a:off x="5871882" y="3211492"/>
            <a:ext cx="6320118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         &lt;integer&gt;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|                     |  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&lt;digit&gt; &lt;integer&gt;     &lt;digit&gt; &lt;integer&gt;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|                     |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&lt;digit&gt;                &lt;digit&gt;</a:t>
            </a:r>
          </a:p>
          <a:p>
            <a:pPr algn="ctr"/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02C22D-5533-4C3F-A531-2C723C8C2DA4}"/>
              </a:ext>
            </a:extLst>
          </p:cNvPr>
          <p:cNvCxnSpPr/>
          <p:nvPr/>
        </p:nvCxnSpPr>
        <p:spPr>
          <a:xfrm flipH="1">
            <a:off x="7964557" y="4680757"/>
            <a:ext cx="848139" cy="2120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AB6EB27-FA80-4CC8-A8CB-54F90B6571F2}"/>
              </a:ext>
            </a:extLst>
          </p:cNvPr>
          <p:cNvCxnSpPr>
            <a:cxnSpLocks/>
          </p:cNvCxnSpPr>
          <p:nvPr/>
        </p:nvCxnSpPr>
        <p:spPr>
          <a:xfrm flipH="1" flipV="1">
            <a:off x="9064488" y="4680757"/>
            <a:ext cx="764413" cy="2120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38421A-4E9C-46B1-91BF-50CF6254F462}"/>
              </a:ext>
            </a:extLst>
          </p:cNvPr>
          <p:cNvCxnSpPr>
            <a:cxnSpLocks/>
          </p:cNvCxnSpPr>
          <p:nvPr/>
        </p:nvCxnSpPr>
        <p:spPr>
          <a:xfrm>
            <a:off x="8978348" y="3607331"/>
            <a:ext cx="1" cy="1722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FDF4AE-0741-4D38-B880-FD0C39D70B8A}"/>
              </a:ext>
            </a:extLst>
          </p:cNvPr>
          <p:cNvCxnSpPr>
            <a:cxnSpLocks/>
          </p:cNvCxnSpPr>
          <p:nvPr/>
        </p:nvCxnSpPr>
        <p:spPr>
          <a:xfrm>
            <a:off x="8978349" y="4067982"/>
            <a:ext cx="0" cy="2385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31843E35-DBD8-4D40-8DC1-2F946ABE63C3}"/>
              </a:ext>
            </a:extLst>
          </p:cNvPr>
          <p:cNvSpPr/>
          <p:nvPr/>
        </p:nvSpPr>
        <p:spPr>
          <a:xfrm>
            <a:off x="6939428" y="5832031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2F2C1CF-90F7-450F-BF1B-8C6278AF5F64}"/>
              </a:ext>
            </a:extLst>
          </p:cNvPr>
          <p:cNvSpPr/>
          <p:nvPr/>
        </p:nvSpPr>
        <p:spPr>
          <a:xfrm>
            <a:off x="8195562" y="6328159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B340996-B3C0-4969-8F66-1308130950E2}"/>
              </a:ext>
            </a:extLst>
          </p:cNvPr>
          <p:cNvSpPr/>
          <p:nvPr/>
        </p:nvSpPr>
        <p:spPr>
          <a:xfrm>
            <a:off x="9995649" y="5806055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0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F4F8F5D-2CD8-4300-A4C5-12D019A144AB}"/>
              </a:ext>
            </a:extLst>
          </p:cNvPr>
          <p:cNvSpPr/>
          <p:nvPr/>
        </p:nvSpPr>
        <p:spPr>
          <a:xfrm>
            <a:off x="11169649" y="6328159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278823B-9A83-4793-980C-914F3D083230}"/>
              </a:ext>
            </a:extLst>
          </p:cNvPr>
          <p:cNvSpPr/>
          <p:nvPr/>
        </p:nvSpPr>
        <p:spPr>
          <a:xfrm>
            <a:off x="8847790" y="4805014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.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49528F-0EBD-48B0-922B-596FCD291484}"/>
              </a:ext>
            </a:extLst>
          </p:cNvPr>
          <p:cNvSpPr/>
          <p:nvPr/>
        </p:nvSpPr>
        <p:spPr>
          <a:xfrm>
            <a:off x="8020325" y="3728879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-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C83D95F-CA85-4763-8F9A-0B26EBB71F4F}"/>
              </a:ext>
            </a:extLst>
          </p:cNvPr>
          <p:cNvSpPr txBox="1">
            <a:spLocks/>
          </p:cNvSpPr>
          <p:nvPr/>
        </p:nvSpPr>
        <p:spPr>
          <a:xfrm>
            <a:off x="110000" y="846364"/>
            <a:ext cx="6849600" cy="349703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cs typeface="Courier New" panose="02070309020205020404" pitchFamily="49" charset="0"/>
              </a:rPr>
              <a:t>Given the following production rules check that -27.01 is a valid expression for these production rules by using a parse tree.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 ::= &lt;number&gt; | +&lt;number&gt; |-&lt;number&gt;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&lt;real&gt; | 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 ::= &lt;integer&gt; . &lt;integer&gt;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371529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4A33D-F1FD-4AF3-9A38-35DC0FA30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Parse Tree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1015D5-1886-47A0-88C5-EB7D47C2BDA0}"/>
              </a:ext>
            </a:extLst>
          </p:cNvPr>
          <p:cNvSpPr txBox="1"/>
          <p:nvPr/>
        </p:nvSpPr>
        <p:spPr>
          <a:xfrm>
            <a:off x="6096000" y="3086188"/>
            <a:ext cx="6096000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</a:t>
            </a:r>
          </a:p>
          <a:p>
            <a:pPr algn="ctr"/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         &lt;integer&gt;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|                   |  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&lt;integer&gt;            &lt;integer&gt;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|                   |</a:t>
            </a:r>
          </a:p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&lt;digit&gt;      &lt;digit&gt;  &lt;digit&gt;</a:t>
            </a:r>
          </a:p>
          <a:p>
            <a:pPr algn="ctr"/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02C22D-5533-4C3F-A531-2C723C8C2DA4}"/>
              </a:ext>
            </a:extLst>
          </p:cNvPr>
          <p:cNvCxnSpPr/>
          <p:nvPr/>
        </p:nvCxnSpPr>
        <p:spPr>
          <a:xfrm flipH="1">
            <a:off x="7964557" y="4555453"/>
            <a:ext cx="848139" cy="2120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AB6EB27-FA80-4CC8-A8CB-54F90B6571F2}"/>
              </a:ext>
            </a:extLst>
          </p:cNvPr>
          <p:cNvCxnSpPr>
            <a:cxnSpLocks/>
          </p:cNvCxnSpPr>
          <p:nvPr/>
        </p:nvCxnSpPr>
        <p:spPr>
          <a:xfrm flipH="1" flipV="1">
            <a:off x="9064488" y="4555453"/>
            <a:ext cx="764413" cy="2120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38421A-4E9C-46B1-91BF-50CF6254F462}"/>
              </a:ext>
            </a:extLst>
          </p:cNvPr>
          <p:cNvCxnSpPr>
            <a:cxnSpLocks/>
          </p:cNvCxnSpPr>
          <p:nvPr/>
        </p:nvCxnSpPr>
        <p:spPr>
          <a:xfrm>
            <a:off x="8978348" y="3482027"/>
            <a:ext cx="1" cy="1722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FDF4AE-0741-4D38-B880-FD0C39D70B8A}"/>
              </a:ext>
            </a:extLst>
          </p:cNvPr>
          <p:cNvCxnSpPr>
            <a:cxnSpLocks/>
          </p:cNvCxnSpPr>
          <p:nvPr/>
        </p:nvCxnSpPr>
        <p:spPr>
          <a:xfrm>
            <a:off x="8978349" y="3942678"/>
            <a:ext cx="0" cy="2385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43A9D98-7105-432E-BAC2-E824D9D7CC87}"/>
              </a:ext>
            </a:extLst>
          </p:cNvPr>
          <p:cNvCxnSpPr>
            <a:cxnSpLocks/>
          </p:cNvCxnSpPr>
          <p:nvPr/>
        </p:nvCxnSpPr>
        <p:spPr>
          <a:xfrm flipH="1">
            <a:off x="7398776" y="5168376"/>
            <a:ext cx="1" cy="6162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457AD8B-8CB6-452D-8632-26197D8B9998}"/>
              </a:ext>
            </a:extLst>
          </p:cNvPr>
          <p:cNvCxnSpPr>
            <a:cxnSpLocks/>
          </p:cNvCxnSpPr>
          <p:nvPr/>
        </p:nvCxnSpPr>
        <p:spPr>
          <a:xfrm>
            <a:off x="10103876" y="5155676"/>
            <a:ext cx="1" cy="6162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31843E35-DBD8-4D40-8DC1-2F946ABE63C3}"/>
              </a:ext>
            </a:extLst>
          </p:cNvPr>
          <p:cNvSpPr/>
          <p:nvPr/>
        </p:nvSpPr>
        <p:spPr>
          <a:xfrm>
            <a:off x="6921499" y="6254492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2F2C1CF-90F7-450F-BF1B-8C6278AF5F64}"/>
              </a:ext>
            </a:extLst>
          </p:cNvPr>
          <p:cNvSpPr/>
          <p:nvPr/>
        </p:nvSpPr>
        <p:spPr>
          <a:xfrm>
            <a:off x="8040125" y="6254492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B340996-B3C0-4969-8F66-1308130950E2}"/>
              </a:ext>
            </a:extLst>
          </p:cNvPr>
          <p:cNvSpPr/>
          <p:nvPr/>
        </p:nvSpPr>
        <p:spPr>
          <a:xfrm>
            <a:off x="9828901" y="6254492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0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F4F8F5D-2CD8-4300-A4C5-12D019A144AB}"/>
              </a:ext>
            </a:extLst>
          </p:cNvPr>
          <p:cNvSpPr/>
          <p:nvPr/>
        </p:nvSpPr>
        <p:spPr>
          <a:xfrm>
            <a:off x="10958752" y="6254492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278823B-9A83-4793-980C-914F3D083230}"/>
              </a:ext>
            </a:extLst>
          </p:cNvPr>
          <p:cNvSpPr/>
          <p:nvPr/>
        </p:nvSpPr>
        <p:spPr>
          <a:xfrm>
            <a:off x="8812696" y="4576011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.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49528F-0EBD-48B0-922B-596FCD291484}"/>
              </a:ext>
            </a:extLst>
          </p:cNvPr>
          <p:cNvSpPr/>
          <p:nvPr/>
        </p:nvSpPr>
        <p:spPr>
          <a:xfrm>
            <a:off x="8195563" y="3607533"/>
            <a:ext cx="368301" cy="3829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-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92A74A8-487E-4E14-88AB-33349D7AADEB}"/>
              </a:ext>
            </a:extLst>
          </p:cNvPr>
          <p:cNvSpPr txBox="1">
            <a:spLocks/>
          </p:cNvSpPr>
          <p:nvPr/>
        </p:nvSpPr>
        <p:spPr>
          <a:xfrm>
            <a:off x="110000" y="846364"/>
            <a:ext cx="6849600" cy="349703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cs typeface="Courier New" panose="02070309020205020404" pitchFamily="49" charset="0"/>
              </a:rPr>
              <a:t>Given the following production rules check that -27.01 is a valid expression for these production rules by using a parse tree.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&lt;signed&gt; ::= &lt;number&gt; | +&lt;number&gt; |-&lt;number&gt;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 ::= &lt;real&gt; | 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&lt;real&gt; ::= &lt;integer&gt; . &lt;integer&gt;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&lt;digit&gt;&lt;integer&gt;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746671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3C728-2EA7-4381-BEA1-F9856ABF8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/>
              <a:t>Exercise – Parse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1B46D-F7DA-4636-BAC6-423F747DE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27125"/>
            <a:ext cx="11887199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C</a:t>
            </a:r>
            <a:r>
              <a:rPr lang="en-GB" sz="2800" dirty="0">
                <a:cs typeface="Courier New" panose="02070309020205020404" pitchFamily="49" charset="0"/>
              </a:rPr>
              <a:t>heck that </a:t>
            </a:r>
            <a:r>
              <a:rPr lang="en-GB" dirty="0"/>
              <a:t>+7, 27 and -281 </a:t>
            </a:r>
            <a:r>
              <a:rPr lang="en-GB" dirty="0">
                <a:cs typeface="Courier New" panose="02070309020205020404" pitchFamily="49" charset="0"/>
              </a:rPr>
              <a:t>are</a:t>
            </a:r>
            <a:r>
              <a:rPr lang="en-GB" sz="2800" dirty="0">
                <a:cs typeface="Courier New" panose="02070309020205020404" pitchFamily="49" charset="0"/>
              </a:rPr>
              <a:t> valid expressions for these production rules by using a parse tree.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&lt;integer&gt;::=&lt;number&gt;|+&lt;number&gt;|-&lt;number&gt;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&lt;number&gt;::=&lt;digit&gt;|&lt;digit&gt;&lt;number&gt;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&lt;digit&gt;::=0|1|2|3|4|5|6|7|8|9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C</a:t>
            </a:r>
            <a:r>
              <a:rPr lang="en-GB" sz="2800" dirty="0">
                <a:cs typeface="Courier New" panose="02070309020205020404" pitchFamily="49" charset="0"/>
              </a:rPr>
              <a:t>heck that </a:t>
            </a:r>
            <a:r>
              <a:rPr lang="en-GB" dirty="0"/>
              <a:t>+21.23 </a:t>
            </a:r>
            <a:r>
              <a:rPr lang="en-GB" dirty="0">
                <a:cs typeface="Courier New" panose="02070309020205020404" pitchFamily="49" charset="0"/>
              </a:rPr>
              <a:t>is a</a:t>
            </a:r>
            <a:r>
              <a:rPr lang="en-GB" sz="2800" dirty="0">
                <a:cs typeface="Courier New" panose="02070309020205020404" pitchFamily="49" charset="0"/>
              </a:rPr>
              <a:t> valid expression for these production rules by using a parse tree.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&lt;number&gt;::=&lt;integer&gt;|+&lt;integer&gt;|-&lt;integer&gt;|&lt;float&gt;|+&lt;float&gt;|-&lt;float&gt;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&lt;float&gt;::= &lt;integer&gt;.&lt;integer&gt;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&lt;integer&gt;::=&lt;digit&gt;|&lt;digit&gt;&lt;integer&gt;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&lt;digit&gt;::=0|1|2|3|4|5|6|7|8|9</a:t>
            </a:r>
          </a:p>
        </p:txBody>
      </p:sp>
    </p:spTree>
    <p:extLst>
      <p:ext uri="{BB962C8B-B14F-4D97-AF65-F5344CB8AC3E}">
        <p14:creationId xmlns:p14="http://schemas.microsoft.com/office/powerpoint/2010/main" val="41688237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3C728-2EA7-4381-BEA1-F9856ABF8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 – Parse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1B46D-F7DA-4636-BAC6-423F747DE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088" y="936624"/>
            <a:ext cx="7946323" cy="48061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C</a:t>
            </a:r>
            <a:r>
              <a:rPr lang="en-GB" sz="2800" dirty="0">
                <a:cs typeface="Courier New" panose="02070309020205020404" pitchFamily="49" charset="0"/>
              </a:rPr>
              <a:t>heck that </a:t>
            </a:r>
            <a:r>
              <a:rPr lang="en-GB" dirty="0"/>
              <a:t>+7, 27 and -281 </a:t>
            </a:r>
            <a:r>
              <a:rPr lang="en-GB" dirty="0">
                <a:cs typeface="Courier New" panose="02070309020205020404" pitchFamily="49" charset="0"/>
              </a:rPr>
              <a:t>are</a:t>
            </a:r>
            <a:r>
              <a:rPr lang="en-GB" sz="2800" dirty="0">
                <a:cs typeface="Courier New" panose="02070309020205020404" pitchFamily="49" charset="0"/>
              </a:rPr>
              <a:t> valid expressions for these production rules by using a parse tree.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&lt;integer&gt;::=&lt;number&gt;|+&lt;number&gt;|-&lt;number&gt;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&lt;number&gt;::=&lt;digit&gt;|&lt;digit&gt;&lt;number&gt;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&lt;digit&gt;::=0|1|2|3|4|5|6|7|8|9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C148F2-7F4E-456F-A6F9-6E2403CFAAFA}"/>
              </a:ext>
            </a:extLst>
          </p:cNvPr>
          <p:cNvSpPr txBox="1"/>
          <p:nvPr/>
        </p:nvSpPr>
        <p:spPr>
          <a:xfrm>
            <a:off x="6623050" y="3454014"/>
            <a:ext cx="454025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|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&lt;number&gt;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|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&lt;digit&gt;&lt;number&gt;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   |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&lt;digit&gt; &lt;number&gt;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|        |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1     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B63A26-8519-4381-842E-26ED14BCC6BC}"/>
              </a:ext>
            </a:extLst>
          </p:cNvPr>
          <p:cNvSpPr txBox="1"/>
          <p:nvPr/>
        </p:nvSpPr>
        <p:spPr>
          <a:xfrm>
            <a:off x="2771775" y="3533330"/>
            <a:ext cx="454025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&lt;digit&gt;&lt;number&gt;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   |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&lt;digit&gt;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7             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6677C7-EB55-4184-860F-6CF0B414F420}"/>
              </a:ext>
            </a:extLst>
          </p:cNvPr>
          <p:cNvSpPr txBox="1"/>
          <p:nvPr/>
        </p:nvSpPr>
        <p:spPr>
          <a:xfrm>
            <a:off x="186088" y="3429000"/>
            <a:ext cx="454025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|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&lt;number&gt;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&lt;digit&gt;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   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endParaRPr lang="en-GB" sz="18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630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Check language syntax by referring to BNF or syntax diagrams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Create simple production rules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Explain why BNF can represent some languages that cannot be represented using regular expressions</a:t>
            </a:r>
          </a:p>
        </p:txBody>
      </p:sp>
    </p:spTree>
    <p:extLst>
      <p:ext uri="{BB962C8B-B14F-4D97-AF65-F5344CB8AC3E}">
        <p14:creationId xmlns:p14="http://schemas.microsoft.com/office/powerpoint/2010/main" val="19246636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3C728-2EA7-4381-BEA1-F9856ABF8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 – Parse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1B46D-F7DA-4636-BAC6-423F747DE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088" y="936625"/>
            <a:ext cx="10723212" cy="249237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>
                <a:cs typeface="Courier New" panose="02070309020205020404" pitchFamily="49" charset="0"/>
              </a:rPr>
              <a:t>C</a:t>
            </a:r>
            <a:r>
              <a:rPr lang="en-GB" sz="3200" dirty="0">
                <a:cs typeface="Courier New" panose="02070309020205020404" pitchFamily="49" charset="0"/>
              </a:rPr>
              <a:t>heck that </a:t>
            </a:r>
            <a:r>
              <a:rPr lang="en-GB" dirty="0"/>
              <a:t>+21.23 </a:t>
            </a:r>
            <a:r>
              <a:rPr lang="en-GB" dirty="0">
                <a:cs typeface="Courier New" panose="02070309020205020404" pitchFamily="49" charset="0"/>
              </a:rPr>
              <a:t>is a</a:t>
            </a:r>
            <a:r>
              <a:rPr lang="en-GB" sz="3200" dirty="0">
                <a:cs typeface="Courier New" panose="02070309020205020404" pitchFamily="49" charset="0"/>
              </a:rPr>
              <a:t> valid expression for these production rules by using a parse tree.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&lt;number&gt;::=&lt;integer&gt;|+&lt;integer&gt;|-&lt;integer&gt;|&lt;float&gt;|+&lt;float&gt;|-&lt;float&gt;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&lt;float&gt;::= &lt;integer&gt;.&lt;integer&gt;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&lt;integer&gt;::=&lt;digit&gt;|&lt;digit&gt;&lt;integer&gt;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&lt;digit&gt;::=0|1|2|3|4|5|6|7|8|9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6677C7-EB55-4184-860F-6CF0B414F420}"/>
              </a:ext>
            </a:extLst>
          </p:cNvPr>
          <p:cNvSpPr txBox="1"/>
          <p:nvPr/>
        </p:nvSpPr>
        <p:spPr>
          <a:xfrm>
            <a:off x="2903888" y="3391653"/>
            <a:ext cx="611311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&lt;number&gt;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| 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+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|     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&lt;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integer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     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&lt;integer&gt;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|                    |         </a:t>
            </a:r>
          </a:p>
          <a:p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&lt;digit&gt;&lt;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integer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      &lt;digit&gt;&lt;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integer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GB" sz="18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|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2    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       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  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|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1                     3</a:t>
            </a:r>
          </a:p>
        </p:txBody>
      </p:sp>
    </p:spTree>
    <p:extLst>
      <p:ext uri="{BB962C8B-B14F-4D97-AF65-F5344CB8AC3E}">
        <p14:creationId xmlns:p14="http://schemas.microsoft.com/office/powerpoint/2010/main" val="32915190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DF646-361D-4733-AFFA-E0E895298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AQA Past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8A4E1-56F2-4101-8CF5-1B0B645F9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 level 2010 P3 Q4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 level 2012 P3 Q2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 level 2013 P3 Q1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 level 2015 P3 Q12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 level 2016 P3 Q12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 level 2017 P1 Q1</a:t>
            </a:r>
          </a:p>
        </p:txBody>
      </p:sp>
    </p:spTree>
    <p:extLst>
      <p:ext uri="{BB962C8B-B14F-4D97-AF65-F5344CB8AC3E}">
        <p14:creationId xmlns:p14="http://schemas.microsoft.com/office/powerpoint/2010/main" val="252725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72" y="-252095"/>
            <a:ext cx="11197856" cy="1325563"/>
          </a:xfrm>
        </p:spPr>
        <p:txBody>
          <a:bodyPr/>
          <a:lstStyle/>
          <a:p>
            <a:r>
              <a:rPr lang="en-GB" dirty="0"/>
              <a:t>Regular language and Backus-Naur Form (BNF)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040" y="1196975"/>
            <a:ext cx="10515600" cy="481520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As we have seen strings within a regular language can be represented by a regular expressions or finite state machines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However, some languages cannot be expressed using regular expression so a context-free language is used instead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context-free language is necessary for more complex languages like programming languages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All regular languages can be represented by context-free languages, but not all context-free languages are regular.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Backus-Naur form (BNF) is an example of a context-free language</a:t>
            </a:r>
          </a:p>
        </p:txBody>
      </p:sp>
    </p:spTree>
    <p:extLst>
      <p:ext uri="{BB962C8B-B14F-4D97-AF65-F5344CB8AC3E}">
        <p14:creationId xmlns:p14="http://schemas.microsoft.com/office/powerpoint/2010/main" val="3204103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92500-07BE-419A-BC0C-C3A7F408E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Backus </a:t>
            </a:r>
            <a:r>
              <a:rPr lang="en-GB" dirty="0" err="1"/>
              <a:t>Naur</a:t>
            </a:r>
            <a:r>
              <a:rPr lang="en-GB" dirty="0"/>
              <a:t> Form Syntax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9505AC7-D4E6-4569-AAAA-0D47623648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42267"/>
              </p:ext>
            </p:extLst>
          </p:nvPr>
        </p:nvGraphicFramePr>
        <p:xfrm>
          <a:off x="1554480" y="3215662"/>
          <a:ext cx="8128000" cy="3260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2770">
                  <a:extLst>
                    <a:ext uri="{9D8B030D-6E8A-4147-A177-3AD203B41FA5}">
                      <a16:colId xmlns:a16="http://schemas.microsoft.com/office/drawing/2014/main" val="2859019473"/>
                    </a:ext>
                  </a:extLst>
                </a:gridCol>
                <a:gridCol w="6285230">
                  <a:extLst>
                    <a:ext uri="{9D8B030D-6E8A-4147-A177-3AD203B41FA5}">
                      <a16:colId xmlns:a16="http://schemas.microsoft.com/office/drawing/2014/main" val="41321216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&lt;&gt;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en-US" sz="2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The chevrons indicate a non-terminal symbol.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en-GB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142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::=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en-US" sz="2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::= states that the right-hand side is defined by the left-hand side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en-US" altLang="en-US" sz="2800" b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738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en-US" sz="2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A choice (OR) between two symbols</a:t>
                      </a:r>
                      <a:endParaRPr kumimoji="0" lang="en-US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28432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C3579C7-997C-4ACB-9FB0-1A8FC31071A8}"/>
              </a:ext>
            </a:extLst>
          </p:cNvPr>
          <p:cNvSpPr txBox="1"/>
          <p:nvPr/>
        </p:nvSpPr>
        <p:spPr>
          <a:xfrm>
            <a:off x="1325880" y="1075077"/>
            <a:ext cx="913257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BNF is expressed using </a:t>
            </a:r>
            <a:r>
              <a:rPr lang="en-GB" sz="2400" b="1" dirty="0"/>
              <a:t>production rules </a:t>
            </a:r>
            <a:r>
              <a:rPr lang="en-GB" sz="2400" dirty="0"/>
              <a:t>of the form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left_hand_side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 ::=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right_hand_side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BNF contains terminal symbols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BNF contains non-terminal symbols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Each production rule can contain the following components   </a:t>
            </a:r>
          </a:p>
        </p:txBody>
      </p:sp>
    </p:spTree>
    <p:extLst>
      <p:ext uri="{BB962C8B-B14F-4D97-AF65-F5344CB8AC3E}">
        <p14:creationId xmlns:p14="http://schemas.microsoft.com/office/powerpoint/2010/main" val="1316745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81D-3B1E-4B33-9258-5F31AC24F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517" y="-297657"/>
            <a:ext cx="10836965" cy="1325563"/>
          </a:xfrm>
        </p:spPr>
        <p:txBody>
          <a:bodyPr>
            <a:normAutofit/>
          </a:bodyPr>
          <a:lstStyle/>
          <a:p>
            <a:r>
              <a:rPr lang="en-GB" sz="3200" dirty="0"/>
              <a:t>Backus </a:t>
            </a:r>
            <a:r>
              <a:rPr lang="en-GB" sz="3200" dirty="0" err="1"/>
              <a:t>Naur</a:t>
            </a:r>
            <a:r>
              <a:rPr lang="en-GB" sz="3200" dirty="0"/>
              <a:t> Form Production Rules: 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A4F83-ACAA-4A5A-829D-AE6DE41C6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556" y="1185545"/>
            <a:ext cx="10515600" cy="466725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A bit is defined with the following production rule.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&lt;bit&gt; ::= 0 | 1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&lt;bit&gt; </a:t>
            </a:r>
            <a:r>
              <a:rPr lang="en-GB" sz="2000" dirty="0">
                <a:cs typeface="Courier New" panose="02070309020205020404" pitchFamily="49" charset="0"/>
              </a:rPr>
              <a:t>is a non-terminal symbol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000" dirty="0">
                <a:cs typeface="Courier New" panose="02070309020205020404" pitchFamily="49" charset="0"/>
              </a:rPr>
              <a:t> 0 and 1 are terminal symbols.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rgbClr val="000000"/>
                </a:solidFill>
              </a:rPr>
              <a:t>::= states that 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&lt;bit&gt; </a:t>
            </a:r>
            <a:r>
              <a:rPr lang="en-US" altLang="en-US" sz="2000" dirty="0">
                <a:solidFill>
                  <a:srgbClr val="000000"/>
                </a:solidFill>
              </a:rPr>
              <a:t> is defined by either 0 or 1.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solidFill>
                  <a:srgbClr val="000000"/>
                </a:solidFill>
              </a:rPr>
              <a:t>| means a choice between 0 or 1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en-US" altLang="en-US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992924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81D-3B1E-4B33-9258-5F31AC24F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26" y="0"/>
            <a:ext cx="10836965" cy="732155"/>
          </a:xfrm>
        </p:spPr>
        <p:txBody>
          <a:bodyPr>
            <a:normAutofit/>
          </a:bodyPr>
          <a:lstStyle/>
          <a:p>
            <a:r>
              <a:rPr lang="en-GB" sz="3200" dirty="0"/>
              <a:t>Backus-Naur Form Production Rules: Example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A4F83-ACAA-4A5A-829D-AE6DE41C6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426" y="1322705"/>
            <a:ext cx="10515600" cy="466725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1800" dirty="0">
                <a:cs typeface="Courier New" panose="02070309020205020404" pitchFamily="49" charset="0"/>
              </a:rPr>
              <a:t>If there is a non-terminal symbol on the right-hand side, there should be another production rule with the non-terminal symbol on the left.</a:t>
            </a:r>
          </a:p>
          <a:p>
            <a:pPr marL="0" indent="0">
              <a:lnSpc>
                <a:spcPct val="100000"/>
              </a:lnSpc>
              <a:buNone/>
            </a:pPr>
            <a:endParaRPr lang="en-GB" sz="1800" dirty="0"/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/>
              <a:t>This is demonstrated in the following example of three production rules where </a:t>
            </a:r>
            <a:r>
              <a:rPr lang="en-GB" sz="1800" dirty="0">
                <a:cs typeface="Courier New" panose="02070309020205020404" pitchFamily="49" charset="0"/>
              </a:rPr>
              <a:t>the non-terminal symbols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&lt;month&gt; </a:t>
            </a:r>
            <a:r>
              <a:rPr lang="en-GB" sz="1800" dirty="0">
                <a:cs typeface="Courier New" panose="02070309020205020404" pitchFamily="49" charset="0"/>
              </a:rPr>
              <a:t>and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&lt;year&gt; </a:t>
            </a:r>
            <a:r>
              <a:rPr lang="en-GB" sz="1800" dirty="0">
                <a:cs typeface="Courier New" panose="02070309020205020404" pitchFamily="49" charset="0"/>
              </a:rPr>
              <a:t>appear on both the left and right-hand side.</a:t>
            </a:r>
          </a:p>
          <a:p>
            <a:pPr marL="0" indent="0">
              <a:lnSpc>
                <a:spcPct val="100000"/>
              </a:lnSpc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&lt;date&gt; ::= &lt;month&gt;/&lt;year&gt;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&lt;year&gt; ::= 2018 | 2019 | 2020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&lt;month&gt; ::= 1 | 2 | 3 | 4 | 5 | 6 | 7 | 8 | 9 | 10 | 11 | 12</a:t>
            </a:r>
          </a:p>
          <a:p>
            <a:pPr marL="0" indent="0">
              <a:lnSpc>
                <a:spcPct val="100000"/>
              </a:lnSpc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>
                <a:cs typeface="Courier New" panose="02070309020205020404" pitchFamily="49" charset="0"/>
              </a:rPr>
              <a:t>Valid expressions are 2/2020 or 12/2019</a:t>
            </a: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54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81D-3B1E-4B33-9258-5F31AC24F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517" y="-171927"/>
            <a:ext cx="10836965" cy="1063467"/>
          </a:xfrm>
        </p:spPr>
        <p:txBody>
          <a:bodyPr>
            <a:normAutofit/>
          </a:bodyPr>
          <a:lstStyle/>
          <a:p>
            <a:r>
              <a:rPr lang="en-GB" sz="3200" dirty="0"/>
              <a:t>BNF Recursion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A4F83-ACAA-4A5A-829D-AE6DE41C6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517" y="1185545"/>
            <a:ext cx="10515600" cy="46672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Recursion allows us to have one or more of a  symbol.  Consider the following example:</a:t>
            </a: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&lt;digit&gt;&lt;digit&gt; | &lt;digit&gt;&lt;digit&gt;&lt;digit&gt; </a:t>
            </a:r>
            <a:endParaRPr lang="en-GB" sz="1800" dirty="0"/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These pair of production rules only allow to express a maximum value for an integer 999.  Of course integers can have an infinite number of digits. We represent this using recursive BNF production rules.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&lt;digit&gt;&lt;integer&gt;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With recursive functions we have a base case and general case. The base case is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</a:t>
            </a:r>
            <a:r>
              <a:rPr lang="en-GB" sz="1800" dirty="0"/>
              <a:t>on its own and the general case is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&lt;digit&gt;&lt;integer&gt;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56184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81D-3B1E-4B33-9258-5F31AC24F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52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BNF Recursion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A4F83-ACAA-4A5A-829D-AE6DE41C6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365" y="1437005"/>
            <a:ext cx="10515600" cy="46672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The bottom rule defines a single digit to be a value between 0-9. 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&lt;digit&gt; ::= 0 | 1 | 2 | 3 | 4 | 5 | 6 |7 | 8 | 9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The top rule states than we can have a integer with any number of digits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::= &lt;digit&gt; | &lt;digit&gt;&lt;integer&gt;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 This rule uses recursion because 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&lt;integer&gt; </a:t>
            </a:r>
            <a:r>
              <a:rPr lang="en-GB" sz="1800" dirty="0">
                <a:cs typeface="Courier New" panose="02070309020205020404" pitchFamily="49" charset="0"/>
              </a:rPr>
              <a:t>is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dirty="0"/>
              <a:t>defined in terms of itself and appears on both the left and right hand sides</a:t>
            </a:r>
          </a:p>
          <a:p>
            <a:pPr marL="0" indent="0">
              <a:buNone/>
            </a:pPr>
            <a:r>
              <a:rPr lang="en-GB" sz="1800" dirty="0"/>
              <a:t> </a:t>
            </a:r>
          </a:p>
          <a:p>
            <a:pPr marL="0" indent="0">
              <a:buNone/>
            </a:pPr>
            <a:r>
              <a:rPr lang="en-GB" sz="1800" dirty="0"/>
              <a:t>BNF does not allow iteration.</a:t>
            </a:r>
          </a:p>
        </p:txBody>
      </p:sp>
    </p:spTree>
    <p:extLst>
      <p:ext uri="{BB962C8B-B14F-4D97-AF65-F5344CB8AC3E}">
        <p14:creationId xmlns:p14="http://schemas.microsoft.com/office/powerpoint/2010/main" val="414646418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10499</TotalTime>
  <Words>2940</Words>
  <Application>Microsoft Office PowerPoint</Application>
  <PresentationFormat>Widescreen</PresentationFormat>
  <Paragraphs>394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Courier New</vt:lpstr>
      <vt:lpstr>gg sans</vt:lpstr>
      <vt:lpstr>Times New Roman</vt:lpstr>
      <vt:lpstr>Wingdings</vt:lpstr>
      <vt:lpstr>1_Office Theme</vt:lpstr>
      <vt:lpstr>Starter</vt:lpstr>
      <vt:lpstr>Backus Naur Form (BNF)</vt:lpstr>
      <vt:lpstr>Learning objectives</vt:lpstr>
      <vt:lpstr>Regular language and Backus-Naur Form (BNF)</vt:lpstr>
      <vt:lpstr>Backus Naur Form Syntax</vt:lpstr>
      <vt:lpstr>Backus Naur Form Production Rules: Example 1</vt:lpstr>
      <vt:lpstr>Backus-Naur Form Production Rules: Example 2</vt:lpstr>
      <vt:lpstr>BNF Recursion</vt:lpstr>
      <vt:lpstr>BNF Recursion</vt:lpstr>
      <vt:lpstr>BNF Recursion</vt:lpstr>
      <vt:lpstr>BNF Recursion</vt:lpstr>
      <vt:lpstr>Exercise</vt:lpstr>
      <vt:lpstr>Exercise</vt:lpstr>
      <vt:lpstr>Syntax diagrams</vt:lpstr>
      <vt:lpstr>Syntax diagrams: Example</vt:lpstr>
      <vt:lpstr>Exercise</vt:lpstr>
      <vt:lpstr>Exercise</vt:lpstr>
      <vt:lpstr>Exercise</vt:lpstr>
      <vt:lpstr>Exercise</vt:lpstr>
      <vt:lpstr>Parse trees</vt:lpstr>
      <vt:lpstr>Worked example - Parse Tree</vt:lpstr>
      <vt:lpstr>Worked example - Parse Tree</vt:lpstr>
      <vt:lpstr>Worked example - Parse Tree</vt:lpstr>
      <vt:lpstr>Worked example - Parse Tree</vt:lpstr>
      <vt:lpstr>Worked example - Parse Tree</vt:lpstr>
      <vt:lpstr>Worked example - Parse Tree</vt:lpstr>
      <vt:lpstr>Parse Tree</vt:lpstr>
      <vt:lpstr>Exercise – Parse Trees</vt:lpstr>
      <vt:lpstr>Exercise – Parse Trees</vt:lpstr>
      <vt:lpstr>Exercise – Parse Trees</vt:lpstr>
      <vt:lpstr>AQA Past Papers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109</cp:revision>
  <cp:lastPrinted>2016-09-16T11:32:46Z</cp:lastPrinted>
  <dcterms:created xsi:type="dcterms:W3CDTF">2016-09-09T07:37:57Z</dcterms:created>
  <dcterms:modified xsi:type="dcterms:W3CDTF">2025-03-27T07:27:34Z</dcterms:modified>
</cp:coreProperties>
</file>