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8"/>
  </p:notesMasterIdLst>
  <p:sldIdLst>
    <p:sldId id="256" r:id="rId5"/>
    <p:sldId id="359" r:id="rId6"/>
    <p:sldId id="329" r:id="rId7"/>
    <p:sldId id="259" r:id="rId8"/>
    <p:sldId id="356" r:id="rId9"/>
    <p:sldId id="332" r:id="rId10"/>
    <p:sldId id="355" r:id="rId11"/>
    <p:sldId id="358" r:id="rId12"/>
    <p:sldId id="357" r:id="rId13"/>
    <p:sldId id="307" r:id="rId14"/>
    <p:sldId id="264" r:id="rId15"/>
    <p:sldId id="309" r:id="rId16"/>
    <p:sldId id="35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A8F8F-8859-4DE7-8E8B-9A47E56546C1}" v="37" dt="2025-03-07T12:00:37.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EB3A8F8F-8859-4DE7-8E8B-9A47E56546C1}"/>
    <pc:docChg chg="undo custSel addSld delSld modSld sldOrd">
      <pc:chgData name="Paul Wassell" userId="609912a88ec840f0" providerId="LiveId" clId="{EB3A8F8F-8859-4DE7-8E8B-9A47E56546C1}" dt="2025-03-07T12:00:37.737" v="3700"/>
      <pc:docMkLst>
        <pc:docMk/>
      </pc:docMkLst>
      <pc:sldChg chg="addSp modSp mod setBg">
        <pc:chgData name="Paul Wassell" userId="609912a88ec840f0" providerId="LiveId" clId="{EB3A8F8F-8859-4DE7-8E8B-9A47E56546C1}" dt="2025-02-13T16:04:18.916" v="438" actId="14100"/>
        <pc:sldMkLst>
          <pc:docMk/>
          <pc:sldMk cId="3183971017" sldId="256"/>
        </pc:sldMkLst>
        <pc:spChg chg="add mod">
          <ac:chgData name="Paul Wassell" userId="609912a88ec840f0" providerId="LiveId" clId="{EB3A8F8F-8859-4DE7-8E8B-9A47E56546C1}" dt="2025-02-13T16:01:26.587" v="76" actId="1076"/>
          <ac:spMkLst>
            <pc:docMk/>
            <pc:sldMk cId="3183971017" sldId="256"/>
            <ac:spMk id="5" creationId="{04F736B5-8B93-8415-10D1-742CDD95DB29}"/>
          </ac:spMkLst>
        </pc:spChg>
        <pc:spChg chg="add mod">
          <ac:chgData name="Paul Wassell" userId="609912a88ec840f0" providerId="LiveId" clId="{EB3A8F8F-8859-4DE7-8E8B-9A47E56546C1}" dt="2025-02-13T16:02:33.797" v="314" actId="122"/>
          <ac:spMkLst>
            <pc:docMk/>
            <pc:sldMk cId="3183971017" sldId="256"/>
            <ac:spMk id="6" creationId="{4EFCE119-DED1-D9FF-1C70-813099955B1A}"/>
          </ac:spMkLst>
        </pc:spChg>
        <pc:spChg chg="add mod">
          <ac:chgData name="Paul Wassell" userId="609912a88ec840f0" providerId="LiveId" clId="{EB3A8F8F-8859-4DE7-8E8B-9A47E56546C1}" dt="2025-02-13T16:03:51.527" v="404" actId="1076"/>
          <ac:spMkLst>
            <pc:docMk/>
            <pc:sldMk cId="3183971017" sldId="256"/>
            <ac:spMk id="8" creationId="{63D718B2-9CA2-7D61-978C-83DC84E6980C}"/>
          </ac:spMkLst>
        </pc:spChg>
        <pc:spChg chg="add mod">
          <ac:chgData name="Paul Wassell" userId="609912a88ec840f0" providerId="LiveId" clId="{EB3A8F8F-8859-4DE7-8E8B-9A47E56546C1}" dt="2025-02-13T16:03:57.298" v="406" actId="14861"/>
          <ac:spMkLst>
            <pc:docMk/>
            <pc:sldMk cId="3183971017" sldId="256"/>
            <ac:spMk id="9" creationId="{FCFB8E49-A570-600F-D905-C6D66A46D22D}"/>
          </ac:spMkLst>
        </pc:spChg>
        <pc:spChg chg="add mod">
          <ac:chgData name="Paul Wassell" userId="609912a88ec840f0" providerId="LiveId" clId="{EB3A8F8F-8859-4DE7-8E8B-9A47E56546C1}" dt="2025-02-13T16:04:13.715" v="430" actId="404"/>
          <ac:spMkLst>
            <pc:docMk/>
            <pc:sldMk cId="3183971017" sldId="256"/>
            <ac:spMk id="10" creationId="{66B62CF9-CADA-402C-FDBD-476292D859C3}"/>
          </ac:spMkLst>
        </pc:spChg>
        <pc:spChg chg="add mod">
          <ac:chgData name="Paul Wassell" userId="609912a88ec840f0" providerId="LiveId" clId="{EB3A8F8F-8859-4DE7-8E8B-9A47E56546C1}" dt="2025-02-13T16:04:18.916" v="438" actId="14100"/>
          <ac:spMkLst>
            <pc:docMk/>
            <pc:sldMk cId="3183971017" sldId="256"/>
            <ac:spMk id="11" creationId="{1AE951D6-81F4-A0CA-8C79-50F96BF9001D}"/>
          </ac:spMkLst>
        </pc:spChg>
        <pc:picChg chg="add mod">
          <ac:chgData name="Paul Wassell" userId="609912a88ec840f0" providerId="LiveId" clId="{EB3A8F8F-8859-4DE7-8E8B-9A47E56546C1}" dt="2025-02-13T16:01:29.398" v="78" actId="1076"/>
          <ac:picMkLst>
            <pc:docMk/>
            <pc:sldMk cId="3183971017" sldId="256"/>
            <ac:picMk id="7" creationId="{5E0AE9AB-2912-2464-C383-2971D9E5633E}"/>
          </ac:picMkLst>
        </pc:picChg>
      </pc:sldChg>
      <pc:sldChg chg="delSp modSp mod">
        <pc:chgData name="Paul Wassell" userId="609912a88ec840f0" providerId="LiveId" clId="{EB3A8F8F-8859-4DE7-8E8B-9A47E56546C1}" dt="2025-02-13T16:08:15.913" v="647" actId="20577"/>
        <pc:sldMkLst>
          <pc:docMk/>
          <pc:sldMk cId="842712310" sldId="259"/>
        </pc:sldMkLst>
        <pc:spChg chg="mod">
          <ac:chgData name="Paul Wassell" userId="609912a88ec840f0" providerId="LiveId" clId="{EB3A8F8F-8859-4DE7-8E8B-9A47E56546C1}" dt="2025-02-13T16:08:15.913" v="647" actId="20577"/>
          <ac:spMkLst>
            <pc:docMk/>
            <pc:sldMk cId="842712310" sldId="259"/>
            <ac:spMk id="2" creationId="{969C8DEE-05DE-479C-B621-2617FAC6EFCB}"/>
          </ac:spMkLst>
        </pc:spChg>
        <pc:spChg chg="mod">
          <ac:chgData name="Paul Wassell" userId="609912a88ec840f0" providerId="LiveId" clId="{EB3A8F8F-8859-4DE7-8E8B-9A47E56546C1}" dt="2025-02-13T16:07:06.388" v="624" actId="404"/>
          <ac:spMkLst>
            <pc:docMk/>
            <pc:sldMk cId="842712310" sldId="259"/>
            <ac:spMk id="4" creationId="{220DC813-FA32-42FE-AEA1-7CC5B3B1268E}"/>
          </ac:spMkLst>
        </pc:spChg>
        <pc:picChg chg="mod">
          <ac:chgData name="Paul Wassell" userId="609912a88ec840f0" providerId="LiveId" clId="{EB3A8F8F-8859-4DE7-8E8B-9A47E56546C1}" dt="2025-02-13T16:07:14.865" v="628" actId="688"/>
          <ac:picMkLst>
            <pc:docMk/>
            <pc:sldMk cId="842712310" sldId="259"/>
            <ac:picMk id="5" creationId="{259383EA-F2D0-4B24-AF2B-3D27E4E98013}"/>
          </ac:picMkLst>
        </pc:picChg>
      </pc:sldChg>
      <pc:sldChg chg="addSp delSp modSp mod">
        <pc:chgData name="Paul Wassell" userId="609912a88ec840f0" providerId="LiveId" clId="{EB3A8F8F-8859-4DE7-8E8B-9A47E56546C1}" dt="2025-02-13T16:05:34.859" v="603" actId="20577"/>
        <pc:sldMkLst>
          <pc:docMk/>
          <pc:sldMk cId="2094751154" sldId="329"/>
        </pc:sldMkLst>
        <pc:spChg chg="add mod">
          <ac:chgData name="Paul Wassell" userId="609912a88ec840f0" providerId="LiveId" clId="{EB3A8F8F-8859-4DE7-8E8B-9A47E56546C1}" dt="2025-02-13T16:04:46.959" v="442" actId="1076"/>
          <ac:spMkLst>
            <pc:docMk/>
            <pc:sldMk cId="2094751154" sldId="329"/>
            <ac:spMk id="3" creationId="{BCF65647-E325-31F4-9848-F50E724BEB71}"/>
          </ac:spMkLst>
        </pc:spChg>
        <pc:spChg chg="mod">
          <ac:chgData name="Paul Wassell" userId="609912a88ec840f0" providerId="LiveId" clId="{EB3A8F8F-8859-4DE7-8E8B-9A47E56546C1}" dt="2025-02-13T16:04:40.003" v="440" actId="1076"/>
          <ac:spMkLst>
            <pc:docMk/>
            <pc:sldMk cId="2094751154" sldId="329"/>
            <ac:spMk id="4" creationId="{595D2155-B836-46BB-883A-ECB20D6A9233}"/>
          </ac:spMkLst>
        </pc:spChg>
        <pc:spChg chg="mod">
          <ac:chgData name="Paul Wassell" userId="609912a88ec840f0" providerId="LiveId" clId="{EB3A8F8F-8859-4DE7-8E8B-9A47E56546C1}" dt="2025-02-13T16:05:34.859" v="603" actId="20577"/>
          <ac:spMkLst>
            <pc:docMk/>
            <pc:sldMk cId="2094751154" sldId="329"/>
            <ac:spMk id="9" creationId="{977D193C-22EE-4C58-AD25-65A8327E041D}"/>
          </ac:spMkLst>
        </pc:spChg>
        <pc:spChg chg="add mod">
          <ac:chgData name="Paul Wassell" userId="609912a88ec840f0" providerId="LiveId" clId="{EB3A8F8F-8859-4DE7-8E8B-9A47E56546C1}" dt="2025-02-13T16:05:09.140" v="517" actId="14100"/>
          <ac:spMkLst>
            <pc:docMk/>
            <pc:sldMk cId="2094751154" sldId="329"/>
            <ac:spMk id="10" creationId="{766F5876-97F6-A05E-3253-BCDE51B88C45}"/>
          </ac:spMkLst>
        </pc:spChg>
      </pc:sldChg>
      <pc:sldChg chg="del">
        <pc:chgData name="Paul Wassell" userId="609912a88ec840f0" providerId="LiveId" clId="{EB3A8F8F-8859-4DE7-8E8B-9A47E56546C1}" dt="2025-02-13T16:08:20.663" v="648" actId="47"/>
        <pc:sldMkLst>
          <pc:docMk/>
          <pc:sldMk cId="3701178856" sldId="330"/>
        </pc:sldMkLst>
      </pc:sldChg>
      <pc:sldChg chg="ord">
        <pc:chgData name="Paul Wassell" userId="609912a88ec840f0" providerId="LiveId" clId="{EB3A8F8F-8859-4DE7-8E8B-9A47E56546C1}" dt="2025-02-13T16:08:23.699" v="650"/>
        <pc:sldMkLst>
          <pc:docMk/>
          <pc:sldMk cId="1948042867" sldId="332"/>
        </pc:sldMkLst>
      </pc:sldChg>
      <pc:sldChg chg="modSp mod">
        <pc:chgData name="Paul Wassell" userId="609912a88ec840f0" providerId="LiveId" clId="{EB3A8F8F-8859-4DE7-8E8B-9A47E56546C1}" dt="2025-02-13T16:43:52.892" v="3665" actId="1076"/>
        <pc:sldMkLst>
          <pc:docMk/>
          <pc:sldMk cId="4271839483" sldId="354"/>
        </pc:sldMkLst>
        <pc:spChg chg="mod">
          <ac:chgData name="Paul Wassell" userId="609912a88ec840f0" providerId="LiveId" clId="{EB3A8F8F-8859-4DE7-8E8B-9A47E56546C1}" dt="2025-02-13T16:43:28.567" v="3617" actId="20577"/>
          <ac:spMkLst>
            <pc:docMk/>
            <pc:sldMk cId="4271839483" sldId="354"/>
            <ac:spMk id="4" creationId="{00000000-0000-0000-0000-000000000000}"/>
          </ac:spMkLst>
        </pc:spChg>
        <pc:spChg chg="mod">
          <ac:chgData name="Paul Wassell" userId="609912a88ec840f0" providerId="LiveId" clId="{EB3A8F8F-8859-4DE7-8E8B-9A47E56546C1}" dt="2025-02-13T16:43:52.892" v="3665" actId="1076"/>
          <ac:spMkLst>
            <pc:docMk/>
            <pc:sldMk cId="4271839483" sldId="354"/>
            <ac:spMk id="7" creationId="{00000000-0000-0000-0000-000000000000}"/>
          </ac:spMkLst>
        </pc:spChg>
      </pc:sldChg>
      <pc:sldChg chg="addSp delSp modSp new mod setBg">
        <pc:chgData name="Paul Wassell" userId="609912a88ec840f0" providerId="LiveId" clId="{EB3A8F8F-8859-4DE7-8E8B-9A47E56546C1}" dt="2025-02-13T16:41:05.322" v="3516" actId="404"/>
        <pc:sldMkLst>
          <pc:docMk/>
          <pc:sldMk cId="1811808714" sldId="355"/>
        </pc:sldMkLst>
        <pc:spChg chg="mod">
          <ac:chgData name="Paul Wassell" userId="609912a88ec840f0" providerId="LiveId" clId="{EB3A8F8F-8859-4DE7-8E8B-9A47E56546C1}" dt="2025-02-13T16:20:06.707" v="1917" actId="14861"/>
          <ac:spMkLst>
            <pc:docMk/>
            <pc:sldMk cId="1811808714" sldId="355"/>
            <ac:spMk id="2" creationId="{2F9BE989-66B9-81A9-9BB8-60652B75B460}"/>
          </ac:spMkLst>
        </pc:spChg>
        <pc:spChg chg="add mod">
          <ac:chgData name="Paul Wassell" userId="609912a88ec840f0" providerId="LiveId" clId="{EB3A8F8F-8859-4DE7-8E8B-9A47E56546C1}" dt="2025-02-13T16:41:05.322" v="3516" actId="404"/>
          <ac:spMkLst>
            <pc:docMk/>
            <pc:sldMk cId="1811808714" sldId="355"/>
            <ac:spMk id="6" creationId="{94DBA83F-98D9-6D58-A601-C443BC821FF8}"/>
          </ac:spMkLst>
        </pc:spChg>
        <pc:graphicFrameChg chg="add mod modGraphic">
          <ac:chgData name="Paul Wassell" userId="609912a88ec840f0" providerId="LiveId" clId="{EB3A8F8F-8859-4DE7-8E8B-9A47E56546C1}" dt="2025-02-13T16:39:52.127" v="3364" actId="1076"/>
          <ac:graphicFrameMkLst>
            <pc:docMk/>
            <pc:sldMk cId="1811808714" sldId="355"/>
            <ac:graphicFrameMk id="7" creationId="{6C3C4103-DE44-D1F4-ED68-B10CA793CE71}"/>
          </ac:graphicFrameMkLst>
        </pc:graphicFrameChg>
        <pc:picChg chg="add mod">
          <ac:chgData name="Paul Wassell" userId="609912a88ec840f0" providerId="LiveId" clId="{EB3A8F8F-8859-4DE7-8E8B-9A47E56546C1}" dt="2025-02-13T16:20:37.577" v="1924" actId="1076"/>
          <ac:picMkLst>
            <pc:docMk/>
            <pc:sldMk cId="1811808714" sldId="355"/>
            <ac:picMk id="5" creationId="{DCE9A65C-503D-725E-AD0D-A79ED4EE5B07}"/>
          </ac:picMkLst>
        </pc:picChg>
        <pc:picChg chg="add mod">
          <ac:chgData name="Paul Wassell" userId="609912a88ec840f0" providerId="LiveId" clId="{EB3A8F8F-8859-4DE7-8E8B-9A47E56546C1}" dt="2025-02-13T16:40:11.071" v="3369" actId="1076"/>
          <ac:picMkLst>
            <pc:docMk/>
            <pc:sldMk cId="1811808714" sldId="355"/>
            <ac:picMk id="9" creationId="{F3524C40-FEF2-CBDB-7CF1-AE05EAA3A742}"/>
          </ac:picMkLst>
        </pc:picChg>
      </pc:sldChg>
      <pc:sldChg chg="addSp delSp modSp new mod setBg">
        <pc:chgData name="Paul Wassell" userId="609912a88ec840f0" providerId="LiveId" clId="{EB3A8F8F-8859-4DE7-8E8B-9A47E56546C1}" dt="2025-02-13T16:17:01.198" v="1897" actId="13926"/>
        <pc:sldMkLst>
          <pc:docMk/>
          <pc:sldMk cId="2281814022" sldId="356"/>
        </pc:sldMkLst>
        <pc:spChg chg="add mod">
          <ac:chgData name="Paul Wassell" userId="609912a88ec840f0" providerId="LiveId" clId="{EB3A8F8F-8859-4DE7-8E8B-9A47E56546C1}" dt="2025-02-13T16:13:51.569" v="1145" actId="13926"/>
          <ac:spMkLst>
            <pc:docMk/>
            <pc:sldMk cId="2281814022" sldId="356"/>
            <ac:spMk id="4" creationId="{5B02A1EA-7AD9-064C-34B4-575B353EE67F}"/>
          </ac:spMkLst>
        </pc:spChg>
        <pc:spChg chg="add mod">
          <ac:chgData name="Paul Wassell" userId="609912a88ec840f0" providerId="LiveId" clId="{EB3A8F8F-8859-4DE7-8E8B-9A47E56546C1}" dt="2025-02-13T16:10:12.513" v="826" actId="14861"/>
          <ac:spMkLst>
            <pc:docMk/>
            <pc:sldMk cId="2281814022" sldId="356"/>
            <ac:spMk id="5" creationId="{68843BFB-BE8E-6CEA-4CEF-78CF781177A1}"/>
          </ac:spMkLst>
        </pc:spChg>
        <pc:spChg chg="add mod">
          <ac:chgData name="Paul Wassell" userId="609912a88ec840f0" providerId="LiveId" clId="{EB3A8F8F-8859-4DE7-8E8B-9A47E56546C1}" dt="2025-02-13T16:12:56.407" v="1133" actId="14100"/>
          <ac:spMkLst>
            <pc:docMk/>
            <pc:sldMk cId="2281814022" sldId="356"/>
            <ac:spMk id="6" creationId="{DB2B834A-8E0C-54FA-CD58-90099E239F66}"/>
          </ac:spMkLst>
        </pc:spChg>
        <pc:spChg chg="add mod">
          <ac:chgData name="Paul Wassell" userId="609912a88ec840f0" providerId="LiveId" clId="{EB3A8F8F-8859-4DE7-8E8B-9A47E56546C1}" dt="2025-02-13T16:12:52.138" v="1132" actId="13926"/>
          <ac:spMkLst>
            <pc:docMk/>
            <pc:sldMk cId="2281814022" sldId="356"/>
            <ac:spMk id="7" creationId="{BAA0358B-1BA9-CF83-0B7B-C5F11C9980AD}"/>
          </ac:spMkLst>
        </pc:spChg>
        <pc:spChg chg="add mod">
          <ac:chgData name="Paul Wassell" userId="609912a88ec840f0" providerId="LiveId" clId="{EB3A8F8F-8859-4DE7-8E8B-9A47E56546C1}" dt="2025-02-13T16:13:03.175" v="1135" actId="1076"/>
          <ac:spMkLst>
            <pc:docMk/>
            <pc:sldMk cId="2281814022" sldId="356"/>
            <ac:spMk id="8" creationId="{F2292DE6-CD4E-551B-1D87-71ED216727C7}"/>
          </ac:spMkLst>
        </pc:spChg>
        <pc:spChg chg="add mod">
          <ac:chgData name="Paul Wassell" userId="609912a88ec840f0" providerId="LiveId" clId="{EB3A8F8F-8859-4DE7-8E8B-9A47E56546C1}" dt="2025-02-13T16:14:32.504" v="1344" actId="20577"/>
          <ac:spMkLst>
            <pc:docMk/>
            <pc:sldMk cId="2281814022" sldId="356"/>
            <ac:spMk id="9" creationId="{CA751C26-8F22-68F6-91E9-29C883F33034}"/>
          </ac:spMkLst>
        </pc:spChg>
        <pc:spChg chg="add mod">
          <ac:chgData name="Paul Wassell" userId="609912a88ec840f0" providerId="LiveId" clId="{EB3A8F8F-8859-4DE7-8E8B-9A47E56546C1}" dt="2025-02-13T16:15:29.763" v="1589" actId="20577"/>
          <ac:spMkLst>
            <pc:docMk/>
            <pc:sldMk cId="2281814022" sldId="356"/>
            <ac:spMk id="10" creationId="{59163208-7E57-1566-9241-ACBB6B711261}"/>
          </ac:spMkLst>
        </pc:spChg>
        <pc:spChg chg="add mod">
          <ac:chgData name="Paul Wassell" userId="609912a88ec840f0" providerId="LiveId" clId="{EB3A8F8F-8859-4DE7-8E8B-9A47E56546C1}" dt="2025-02-13T16:15:54.314" v="1657" actId="14100"/>
          <ac:spMkLst>
            <pc:docMk/>
            <pc:sldMk cId="2281814022" sldId="356"/>
            <ac:spMk id="11" creationId="{DDBF60DD-1197-9F1E-9A40-9998AE259711}"/>
          </ac:spMkLst>
        </pc:spChg>
        <pc:spChg chg="add mod">
          <ac:chgData name="Paul Wassell" userId="609912a88ec840f0" providerId="LiveId" clId="{EB3A8F8F-8859-4DE7-8E8B-9A47E56546C1}" dt="2025-02-13T16:17:01.198" v="1897" actId="13926"/>
          <ac:spMkLst>
            <pc:docMk/>
            <pc:sldMk cId="2281814022" sldId="356"/>
            <ac:spMk id="12" creationId="{5DF56C35-EFA8-353A-DAD1-7607C3B73140}"/>
          </ac:spMkLst>
        </pc:spChg>
      </pc:sldChg>
      <pc:sldChg chg="addSp delSp modSp new mod setBg">
        <pc:chgData name="Paul Wassell" userId="609912a88ec840f0" providerId="LiveId" clId="{EB3A8F8F-8859-4DE7-8E8B-9A47E56546C1}" dt="2025-02-13T16:41:12.533" v="3517"/>
        <pc:sldMkLst>
          <pc:docMk/>
          <pc:sldMk cId="2032019555" sldId="357"/>
        </pc:sldMkLst>
        <pc:graphicFrameChg chg="add mod modGraphic">
          <ac:chgData name="Paul Wassell" userId="609912a88ec840f0" providerId="LiveId" clId="{EB3A8F8F-8859-4DE7-8E8B-9A47E56546C1}" dt="2025-02-13T16:37:54.453" v="3336" actId="14734"/>
          <ac:graphicFrameMkLst>
            <pc:docMk/>
            <pc:sldMk cId="2032019555" sldId="357"/>
            <ac:graphicFrameMk id="4" creationId="{E8EA92D3-C578-FB9B-D0E1-4C90BD15F922}"/>
          </ac:graphicFrameMkLst>
        </pc:graphicFrameChg>
      </pc:sldChg>
      <pc:sldChg chg="addSp delSp modSp new mod">
        <pc:chgData name="Paul Wassell" userId="609912a88ec840f0" providerId="LiveId" clId="{EB3A8F8F-8859-4DE7-8E8B-9A47E56546C1}" dt="2025-02-13T16:39:01.291" v="3360" actId="1076"/>
        <pc:sldMkLst>
          <pc:docMk/>
          <pc:sldMk cId="1600182873" sldId="358"/>
        </pc:sldMkLst>
        <pc:graphicFrameChg chg="add mod modGraphic">
          <ac:chgData name="Paul Wassell" userId="609912a88ec840f0" providerId="LiveId" clId="{EB3A8F8F-8859-4DE7-8E8B-9A47E56546C1}" dt="2025-02-13T16:38:51.437" v="3358" actId="14100"/>
          <ac:graphicFrameMkLst>
            <pc:docMk/>
            <pc:sldMk cId="1600182873" sldId="358"/>
            <ac:graphicFrameMk id="4" creationId="{1279F08A-E5F3-ED64-37A6-8F2295F96D52}"/>
          </ac:graphicFrameMkLst>
        </pc:graphicFrameChg>
        <pc:graphicFrameChg chg="add mod">
          <ac:chgData name="Paul Wassell" userId="609912a88ec840f0" providerId="LiveId" clId="{EB3A8F8F-8859-4DE7-8E8B-9A47E56546C1}" dt="2025-02-13T16:39:01.291" v="3360" actId="1076"/>
          <ac:graphicFrameMkLst>
            <pc:docMk/>
            <pc:sldMk cId="1600182873" sldId="358"/>
            <ac:graphicFrameMk id="6" creationId="{C9F674EF-F431-9E1D-945A-C0DEC833D6FA}"/>
          </ac:graphicFrameMkLst>
        </pc:graphicFrameChg>
      </pc:sldChg>
      <pc:sldChg chg="modSp new mod setBg">
        <pc:chgData name="Paul Wassell" userId="609912a88ec840f0" providerId="LiveId" clId="{EB3A8F8F-8859-4DE7-8E8B-9A47E56546C1}" dt="2025-03-07T12:00:37.737" v="3700"/>
        <pc:sldMkLst>
          <pc:docMk/>
          <pc:sldMk cId="3897979664" sldId="359"/>
        </pc:sldMkLst>
        <pc:spChg chg="mod">
          <ac:chgData name="Paul Wassell" userId="609912a88ec840f0" providerId="LiveId" clId="{EB3A8F8F-8859-4DE7-8E8B-9A47E56546C1}" dt="2025-03-07T12:00:36.363" v="3699" actId="14861"/>
          <ac:spMkLst>
            <pc:docMk/>
            <pc:sldMk cId="3897979664" sldId="359"/>
            <ac:spMk id="2" creationId="{7EEF2ECC-8022-A3C9-0744-AC6B6CE34216}"/>
          </ac:spMkLst>
        </pc:spChg>
        <pc:spChg chg="mod">
          <ac:chgData name="Paul Wassell" userId="609912a88ec840f0" providerId="LiveId" clId="{EB3A8F8F-8859-4DE7-8E8B-9A47E56546C1}" dt="2025-03-07T12:00:36.363" v="3699" actId="14861"/>
          <ac:spMkLst>
            <pc:docMk/>
            <pc:sldMk cId="3897979664" sldId="359"/>
            <ac:spMk id="3" creationId="{247AA897-4AEB-9EEE-5106-25D120E0D1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8204F-6391-45C6-8426-BB3BF8E6019C}"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BEFEE-A3CC-43CC-B1E3-9C8577B019E3}" type="slidenum">
              <a:rPr lang="en-GB" smtClean="0"/>
              <a:t>‹#›</a:t>
            </a:fld>
            <a:endParaRPr lang="en-GB"/>
          </a:p>
        </p:txBody>
      </p:sp>
    </p:spTree>
    <p:extLst>
      <p:ext uri="{BB962C8B-B14F-4D97-AF65-F5344CB8AC3E}">
        <p14:creationId xmlns:p14="http://schemas.microsoft.com/office/powerpoint/2010/main" val="381327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172879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66384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119107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99760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18161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879178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0698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77846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24469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233567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79753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275024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08853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205887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35069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B1DC-C27F-4A8E-AC26-DCCE940A5DE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8B3DFE8-BB40-4362-9AE2-8697BA58E5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BF04EC-2C9D-41E5-8574-9FFCA2530AB2}"/>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CF66CB74-B411-453F-87C2-09B116385A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E052E-0DAF-4476-A235-42C146C8FB64}"/>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4078482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DDE0-3714-4E62-97F1-1456F85D64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49C2F1-6D0F-4C9C-9389-AFDA85C1B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1B29A-065A-4794-9906-0C9D939D0CCC}"/>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33F1E313-5EB8-4B4D-97E3-64E2532AF6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52731-2327-4ABF-9B9C-164A1607AA5F}"/>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2742604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E5CD-86F9-4F6F-9C25-79165E7B7D7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A91095-FB00-4BB8-8BEE-17FC231DB23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1913C7-7689-49E4-A1D2-4BFF2A604A7E}"/>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DFAFDA04-FAC7-415B-9600-EB1BCB5462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31165-9425-4AA8-812F-94FC4CF3E318}"/>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3752725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5A25-9571-48C1-B161-C34A9C720D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7DBC9C-F342-459D-8C64-16DB56672E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DF8354-D7D1-411D-B361-2F16817622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A5B830-3E3F-4FA7-B7DF-640F10DB15B5}"/>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6" name="Footer Placeholder 5">
            <a:extLst>
              <a:ext uri="{FF2B5EF4-FFF2-40B4-BE49-F238E27FC236}">
                <a16:creationId xmlns:a16="http://schemas.microsoft.com/office/drawing/2014/main" id="{2D81E84B-EC79-4DCD-8920-A9605323FB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C1F39-68B0-4CE9-8774-3FEA1ACEDC24}"/>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805507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064D-1D62-403D-8663-4A36D293E99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C030E-C9EE-4F68-AD8E-5B8B8776F36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9C191-EE02-4371-AD97-E8E4BFD0B1B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B75B71-D7A8-47E4-A6FB-72CCBCE7C6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9410C7-C933-4D1A-89CA-DDFD568853D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D12EF-4CE0-4360-ABEE-59837D489B93}"/>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8" name="Footer Placeholder 7">
            <a:extLst>
              <a:ext uri="{FF2B5EF4-FFF2-40B4-BE49-F238E27FC236}">
                <a16:creationId xmlns:a16="http://schemas.microsoft.com/office/drawing/2014/main" id="{021FB5E8-EAA5-43D5-8E6A-80AB81099F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DE50F8-0BA9-4083-AB7F-F3C8046BA591}"/>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2871679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509D-4EB5-4B3F-887B-81473A0CF9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71F73-946E-4B11-8B4D-DB35B0344CE5}"/>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4" name="Footer Placeholder 3">
            <a:extLst>
              <a:ext uri="{FF2B5EF4-FFF2-40B4-BE49-F238E27FC236}">
                <a16:creationId xmlns:a16="http://schemas.microsoft.com/office/drawing/2014/main" id="{3750C664-82FA-46A5-98E6-55E5BF5CAA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F9E528-5E4A-4158-905F-A8C09BC531A2}"/>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132462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8BE42-83F2-4BC7-BCDF-1A9606989A1F}"/>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3" name="Footer Placeholder 2">
            <a:extLst>
              <a:ext uri="{FF2B5EF4-FFF2-40B4-BE49-F238E27FC236}">
                <a16:creationId xmlns:a16="http://schemas.microsoft.com/office/drawing/2014/main" id="{63EF5E25-7844-4AB9-B158-0F05DF39A5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39AE6-7C54-403F-ABF0-4E5E1C6E28B4}"/>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125228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68ED0-049D-4B77-B2D4-17B30981FD27}"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998127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2657-131E-4A32-9F79-4F448148FF0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D5BC3-C1D5-4024-BEA6-B888D26BF7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4A1C3D-8FB0-459B-84AB-98E4A3DE5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B247E9-EC40-4A23-B86F-27D31DC0DFBB}"/>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6" name="Footer Placeholder 5">
            <a:extLst>
              <a:ext uri="{FF2B5EF4-FFF2-40B4-BE49-F238E27FC236}">
                <a16:creationId xmlns:a16="http://schemas.microsoft.com/office/drawing/2014/main" id="{64529924-05C4-4EA4-AFFB-3DD470F878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57D7C4-3B8D-4040-874A-FFD2BB8113ED}"/>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2852870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DC9C-5E7B-4992-8245-C035A683DE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C6C89D-A502-493D-85C9-35A093792F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F6D75F6-5C14-4511-9860-94634B1A5C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93D004-0DBB-4E36-9768-1639F9C1E4F0}"/>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6" name="Footer Placeholder 5">
            <a:extLst>
              <a:ext uri="{FF2B5EF4-FFF2-40B4-BE49-F238E27FC236}">
                <a16:creationId xmlns:a16="http://schemas.microsoft.com/office/drawing/2014/main" id="{C8E86FBF-BA3E-4D8F-A9B2-9956EF01B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922EE-ED8D-4299-BDD3-8C30DEBE99A3}"/>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72342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E46D-DB9E-44FD-BF4E-BEA4375761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10F88C-3016-4A89-8083-6500DC8C8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108E64-4E4D-445F-A94E-E7E2C27DE740}"/>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0B7AE429-474F-4578-A0CD-E938C18826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77ED8-87DF-4B23-8E38-10F4CA343045}"/>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108771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5F936-A0EF-40AA-B305-6D9307ECDB6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7D2E83-8A37-4CA6-9293-112ADAF0189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F2B80A-7ACB-4436-8374-CCFC0392D19E}"/>
              </a:ext>
            </a:extLst>
          </p:cNvPr>
          <p:cNvSpPr>
            <a:spLocks noGrp="1"/>
          </p:cNvSpPr>
          <p:nvPr>
            <p:ph type="dt" sz="half" idx="10"/>
          </p:nvPr>
        </p:nvSpPr>
        <p:spPr/>
        <p:txBody>
          <a:body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3ADCE92E-1BE4-4B3A-90E6-806A505D76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1DD09-851E-4775-B395-7033E6769850}"/>
              </a:ext>
            </a:extLst>
          </p:cNvPr>
          <p:cNvSpPr>
            <a:spLocks noGrp="1"/>
          </p:cNvSpPr>
          <p:nvPr>
            <p:ph type="sldNum" sz="quarter" idx="12"/>
          </p:nvPr>
        </p:nvSpPr>
        <p:spPr/>
        <p:txBody>
          <a:bodyPr/>
          <a:lstStyle/>
          <a:p>
            <a:fld id="{C80BFEB1-D864-4123-84E4-FD6FECBB9B6F}" type="slidenum">
              <a:rPr lang="en-GB" smtClean="0"/>
              <a:t>‹#›</a:t>
            </a:fld>
            <a:endParaRPr lang="en-GB"/>
          </a:p>
        </p:txBody>
      </p:sp>
    </p:spTree>
    <p:extLst>
      <p:ext uri="{BB962C8B-B14F-4D97-AF65-F5344CB8AC3E}">
        <p14:creationId xmlns:p14="http://schemas.microsoft.com/office/powerpoint/2010/main" val="755542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93954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760123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178825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708341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7C208-4014-4E9C-8BB7-80F5B7F9073C}"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823468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97C208-4014-4E9C-8BB7-80F5B7F9073C}"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65814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768ED0-049D-4B77-B2D4-17B30981FD2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3715251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7C208-4014-4E9C-8BB7-80F5B7F9073C}"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965651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52695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308482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835590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63305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768ED0-049D-4B77-B2D4-17B30981FD27}"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252917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768ED0-049D-4B77-B2D4-17B30981FD27}"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40261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68ED0-049D-4B77-B2D4-17B30981FD27}"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122728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68ED0-049D-4B77-B2D4-17B30981FD2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306908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768ED0-049D-4B77-B2D4-17B30981FD27}"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19D0D-24A6-47FC-84F9-DB5E07873DDB}" type="slidenum">
              <a:rPr lang="en-GB" smtClean="0"/>
              <a:t>‹#›</a:t>
            </a:fld>
            <a:endParaRPr lang="en-GB"/>
          </a:p>
        </p:txBody>
      </p:sp>
    </p:spTree>
    <p:extLst>
      <p:ext uri="{BB962C8B-B14F-4D97-AF65-F5344CB8AC3E}">
        <p14:creationId xmlns:p14="http://schemas.microsoft.com/office/powerpoint/2010/main" val="90180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exampaperspractice.co.uk/"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768ED0-049D-4B77-B2D4-17B30981FD27}"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19D0D-24A6-47FC-84F9-DB5E07873DDB}" type="slidenum">
              <a:rPr lang="en-GB" smtClean="0"/>
              <a:t>‹#›</a:t>
            </a:fld>
            <a:endParaRPr lang="en-GB"/>
          </a:p>
        </p:txBody>
      </p:sp>
      <p:sp>
        <p:nvSpPr>
          <p:cNvPr id="7" name="Footer Placeholder 2">
            <a:extLst>
              <a:ext uri="{FF2B5EF4-FFF2-40B4-BE49-F238E27FC236}">
                <a16:creationId xmlns:a16="http://schemas.microsoft.com/office/drawing/2014/main" id="{69E3F7FB-A1B4-3A03-0CB7-1C7EDCDE896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3AF5C94-1BE0-0A73-F1EE-BB693FE7FBE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23E16C3-CFD2-7328-6892-A110D276902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BA0F2E58-4213-7DEC-CB7F-25117B692AA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17229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7E8BB835-9B73-AAD7-C7A7-03F4F24C8CF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B92D26F-A99D-1791-B4BE-CBD450E5497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47C55D9-C337-7C3C-F648-301F7F6C50A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AB487AAB-A98A-93B7-698D-3EB7CF725B7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672405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08BDD-8BA1-4679-A14E-78A9C8F732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44A465-E8D5-495F-8820-650D3AF8BA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F73ED-2F11-409C-BA98-DAA8EA0844B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6777AD-65CA-4549-BA75-39E75DD641BD}" type="datetimeFigureOut">
              <a:rPr lang="en-GB" smtClean="0"/>
              <a:t>12/08/2025</a:t>
            </a:fld>
            <a:endParaRPr lang="en-GB"/>
          </a:p>
        </p:txBody>
      </p:sp>
      <p:sp>
        <p:nvSpPr>
          <p:cNvPr id="5" name="Footer Placeholder 4">
            <a:extLst>
              <a:ext uri="{FF2B5EF4-FFF2-40B4-BE49-F238E27FC236}">
                <a16:creationId xmlns:a16="http://schemas.microsoft.com/office/drawing/2014/main" id="{C4B4E5A4-C6B8-4B11-93DE-C7745698CE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0E2B1B-0B88-4BF8-88A0-182FEC7A02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0BFEB1-D864-4123-84E4-FD6FECBB9B6F}" type="slidenum">
              <a:rPr lang="en-GB" smtClean="0"/>
              <a:t>‹#›</a:t>
            </a:fld>
            <a:endParaRPr lang="en-GB"/>
          </a:p>
        </p:txBody>
      </p:sp>
      <p:sp>
        <p:nvSpPr>
          <p:cNvPr id="7" name="Footer Placeholder 2">
            <a:extLst>
              <a:ext uri="{FF2B5EF4-FFF2-40B4-BE49-F238E27FC236}">
                <a16:creationId xmlns:a16="http://schemas.microsoft.com/office/drawing/2014/main" id="{72E32F35-F55D-810A-16C7-2CF1D2300B70}"/>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CE7E33E-38EC-EB4F-A939-944BB2E9BDC1}"/>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9677172-0B85-B3D7-D03F-7937FCDA7E62}"/>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75648A7F-8B55-1530-3D85-7174ECC7838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374895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C208-4014-4E9C-8BB7-80F5B7F9073C}" type="datetimeFigureOut">
              <a:rPr lang="en-US" smtClean="0"/>
              <a:t>8/12/2025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5D716-3BE6-4433-BEBF-8FE4D7B5E4A7}" type="slidenum">
              <a:rPr lang="en-US" smtClean="0"/>
              <a:t>‹#›</a:t>
            </a:fld>
            <a:endParaRPr lang="en-US"/>
          </a:p>
        </p:txBody>
      </p:sp>
      <p:sp>
        <p:nvSpPr>
          <p:cNvPr id="7" name="Footer Placeholder 2">
            <a:extLst>
              <a:ext uri="{FF2B5EF4-FFF2-40B4-BE49-F238E27FC236}">
                <a16:creationId xmlns:a16="http://schemas.microsoft.com/office/drawing/2014/main" id="{36134541-7312-3E1E-2320-DF2CCE426191}"/>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3CBCE22-569B-6480-F9A4-DBE86D63E38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229A973A-20DF-79F5-43DA-167D301B02B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C8B4B25D-A08E-335E-19E6-5F05C95E8269}"/>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7115878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F736B5-8B93-8415-10D1-742CDD95DB29}"/>
              </a:ext>
            </a:extLst>
          </p:cNvPr>
          <p:cNvSpPr txBox="1"/>
          <p:nvPr/>
        </p:nvSpPr>
        <p:spPr>
          <a:xfrm>
            <a:off x="897038" y="1465520"/>
            <a:ext cx="4572000"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no more of that black bread, in consistency and flavour suggesting rancid peat;</a:t>
            </a:r>
          </a:p>
        </p:txBody>
      </p:sp>
      <p:sp>
        <p:nvSpPr>
          <p:cNvPr id="6" name="TextBox 5">
            <a:extLst>
              <a:ext uri="{FF2B5EF4-FFF2-40B4-BE49-F238E27FC236}">
                <a16:creationId xmlns:a16="http://schemas.microsoft.com/office/drawing/2014/main" id="{4EFCE119-DED1-D9FF-1C70-813099955B1A}"/>
              </a:ext>
            </a:extLst>
          </p:cNvPr>
          <p:cNvSpPr txBox="1"/>
          <p:nvPr/>
        </p:nvSpPr>
        <p:spPr>
          <a:xfrm>
            <a:off x="544010" y="358815"/>
            <a:ext cx="8113853"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400" b="1" u="sng" dirty="0"/>
              <a:t>AQA English Language Paper 2 Section A: Q2 - Summary</a:t>
            </a:r>
            <a:endParaRPr lang="en-GB" sz="2400" b="1" u="sng" dirty="0"/>
          </a:p>
        </p:txBody>
      </p:sp>
      <p:pic>
        <p:nvPicPr>
          <p:cNvPr id="7" name="Picture 6" descr="A close up of a logo&#10;&#10;Description automatically generated">
            <a:extLst>
              <a:ext uri="{FF2B5EF4-FFF2-40B4-BE49-F238E27FC236}">
                <a16:creationId xmlns:a16="http://schemas.microsoft.com/office/drawing/2014/main" id="{5E0AE9AB-2912-2464-C383-2971D9E56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3" y="2061687"/>
            <a:ext cx="4611755" cy="273462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3D718B2-9CA2-7D61-978C-83DC84E6980C}"/>
              </a:ext>
            </a:extLst>
          </p:cNvPr>
          <p:cNvSpPr txBox="1"/>
          <p:nvPr/>
        </p:nvSpPr>
        <p:spPr>
          <a:xfrm>
            <a:off x="6389225" y="1443841"/>
            <a:ext cx="2268638" cy="397031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This is a short quotation from Source A.</a:t>
            </a:r>
          </a:p>
          <a:p>
            <a:endParaRPr lang="en-US" dirty="0"/>
          </a:p>
          <a:p>
            <a:r>
              <a:rPr lang="en-US" dirty="0">
                <a:solidFill>
                  <a:srgbClr val="FF0000"/>
                </a:solidFill>
              </a:rPr>
              <a:t>What does the writer mean?</a:t>
            </a:r>
          </a:p>
          <a:p>
            <a:r>
              <a:rPr lang="en-US" dirty="0">
                <a:solidFill>
                  <a:schemeClr val="accent2">
                    <a:lumMod val="50000"/>
                  </a:schemeClr>
                </a:solidFill>
              </a:rPr>
              <a:t>How can we infer more information from this quote than what is written?</a:t>
            </a:r>
          </a:p>
          <a:p>
            <a:r>
              <a:rPr lang="en-US" dirty="0">
                <a:solidFill>
                  <a:srgbClr val="00B050"/>
                </a:solidFill>
              </a:rPr>
              <a:t>Why is inference such an important skill when writing a summary?</a:t>
            </a:r>
            <a:endParaRPr lang="en-GB" dirty="0">
              <a:solidFill>
                <a:srgbClr val="00B050"/>
              </a:solidFill>
            </a:endParaRPr>
          </a:p>
        </p:txBody>
      </p:sp>
      <p:sp>
        <p:nvSpPr>
          <p:cNvPr id="9" name="TextBox 8">
            <a:extLst>
              <a:ext uri="{FF2B5EF4-FFF2-40B4-BE49-F238E27FC236}">
                <a16:creationId xmlns:a16="http://schemas.microsoft.com/office/drawing/2014/main" id="{FCFB8E49-A570-600F-D905-C6D66A46D22D}"/>
              </a:ext>
            </a:extLst>
          </p:cNvPr>
          <p:cNvSpPr txBox="1"/>
          <p:nvPr/>
        </p:nvSpPr>
        <p:spPr>
          <a:xfrm>
            <a:off x="659757" y="5578998"/>
            <a:ext cx="5497974" cy="646331"/>
          </a:xfrm>
          <a:prstGeom prst="rect">
            <a:avLst/>
          </a:prstGeom>
          <a:solidFill>
            <a:schemeClr val="accent2">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dirty="0"/>
              <a:t>Inference: Reaching a conclusion based on evidence and reason. </a:t>
            </a:r>
            <a:endParaRPr lang="en-GB" dirty="0"/>
          </a:p>
        </p:txBody>
      </p:sp>
      <p:sp>
        <p:nvSpPr>
          <p:cNvPr id="10" name="TextBox 9">
            <a:extLst>
              <a:ext uri="{FF2B5EF4-FFF2-40B4-BE49-F238E27FC236}">
                <a16:creationId xmlns:a16="http://schemas.microsoft.com/office/drawing/2014/main" id="{66B62CF9-CADA-402C-FDBD-476292D859C3}"/>
              </a:ext>
            </a:extLst>
          </p:cNvPr>
          <p:cNvSpPr txBox="1"/>
          <p:nvPr/>
        </p:nvSpPr>
        <p:spPr>
          <a:xfrm>
            <a:off x="983848" y="2592729"/>
            <a:ext cx="1736203" cy="276999"/>
          </a:xfrm>
          <a:prstGeom prst="rect">
            <a:avLst/>
          </a:prstGeom>
          <a:noFill/>
        </p:spPr>
        <p:txBody>
          <a:bodyPr wrap="square" rtlCol="0">
            <a:spAutoFit/>
          </a:bodyPr>
          <a:lstStyle/>
          <a:p>
            <a:r>
              <a:rPr lang="en-US" sz="1200" dirty="0"/>
              <a:t>Words on the page</a:t>
            </a:r>
            <a:endParaRPr lang="en-GB" sz="1200" dirty="0"/>
          </a:p>
        </p:txBody>
      </p:sp>
      <p:sp>
        <p:nvSpPr>
          <p:cNvPr id="11" name="TextBox 10">
            <a:extLst>
              <a:ext uri="{FF2B5EF4-FFF2-40B4-BE49-F238E27FC236}">
                <a16:creationId xmlns:a16="http://schemas.microsoft.com/office/drawing/2014/main" id="{1AE951D6-81F4-A0CA-8C79-50F96BF9001D}"/>
              </a:ext>
            </a:extLst>
          </p:cNvPr>
          <p:cNvSpPr txBox="1"/>
          <p:nvPr/>
        </p:nvSpPr>
        <p:spPr>
          <a:xfrm>
            <a:off x="983847" y="3136471"/>
            <a:ext cx="1365814" cy="369332"/>
          </a:xfrm>
          <a:prstGeom prst="rect">
            <a:avLst/>
          </a:prstGeom>
          <a:noFill/>
        </p:spPr>
        <p:txBody>
          <a:bodyPr wrap="square" rtlCol="0">
            <a:spAutoFit/>
          </a:bodyPr>
          <a:lstStyle/>
          <a:p>
            <a:r>
              <a:rPr lang="en-US" dirty="0"/>
              <a:t>Meaning</a:t>
            </a:r>
            <a:endParaRPr lang="en-GB" dirty="0"/>
          </a:p>
        </p:txBody>
      </p:sp>
    </p:spTree>
    <p:extLst>
      <p:ext uri="{BB962C8B-B14F-4D97-AF65-F5344CB8AC3E}">
        <p14:creationId xmlns:p14="http://schemas.microsoft.com/office/powerpoint/2010/main" val="318397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27D5-65F1-475F-9E49-9CBBAFBBC7A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Q2) Summary</a:t>
            </a:r>
          </a:p>
        </p:txBody>
      </p:sp>
      <p:sp>
        <p:nvSpPr>
          <p:cNvPr id="3" name="Content Placeholder 2">
            <a:extLst>
              <a:ext uri="{FF2B5EF4-FFF2-40B4-BE49-F238E27FC236}">
                <a16:creationId xmlns:a16="http://schemas.microsoft.com/office/drawing/2014/main" id="{A9611067-153E-4AC8-B72A-537F08F9EF74}"/>
              </a:ext>
            </a:extLst>
          </p:cNvPr>
          <p:cNvSpPr>
            <a:spLocks noGrp="1"/>
          </p:cNvSpPr>
          <p:nvPr>
            <p:ph idx="1"/>
          </p:nvPr>
        </p:nvSpPr>
        <p:spPr>
          <a:xfrm>
            <a:off x="628650" y="1825625"/>
            <a:ext cx="4450246" cy="3237442"/>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a:lnSpc>
                <a:spcPct val="120000"/>
              </a:lnSpc>
            </a:pPr>
            <a:r>
              <a:rPr lang="en-GB" sz="1800" dirty="0"/>
              <a:t>Q2) You need to refer to Source A and  Source B for this question:</a:t>
            </a:r>
          </a:p>
          <a:p>
            <a:pPr>
              <a:lnSpc>
                <a:spcPct val="120000"/>
              </a:lnSpc>
            </a:pPr>
            <a:r>
              <a:rPr lang="en-GB" sz="1800" dirty="0"/>
              <a:t>Use details from both Sources. The writers in Source A and Source B are </a:t>
            </a:r>
            <a:r>
              <a:rPr lang="en-GB" sz="1800" dirty="0">
                <a:highlight>
                  <a:srgbClr val="FFFF00"/>
                </a:highlight>
              </a:rPr>
              <a:t>explaining the differences between the two trains.</a:t>
            </a:r>
          </a:p>
          <a:p>
            <a:pPr>
              <a:lnSpc>
                <a:spcPct val="120000"/>
              </a:lnSpc>
            </a:pPr>
            <a:r>
              <a:rPr lang="en-GB" sz="1800" dirty="0"/>
              <a:t>Use details from </a:t>
            </a:r>
            <a:r>
              <a:rPr lang="en-GB" sz="1800" dirty="0">
                <a:highlight>
                  <a:srgbClr val="00FF00"/>
                </a:highlight>
              </a:rPr>
              <a:t>both sources </a:t>
            </a:r>
            <a:r>
              <a:rPr lang="en-GB" sz="1800" dirty="0"/>
              <a:t>to write a </a:t>
            </a:r>
            <a:r>
              <a:rPr lang="en-GB" sz="1800" dirty="0">
                <a:highlight>
                  <a:srgbClr val="C0C0C0"/>
                </a:highlight>
              </a:rPr>
              <a:t>summary</a:t>
            </a:r>
            <a:r>
              <a:rPr lang="en-GB" sz="1800" dirty="0"/>
              <a:t> of </a:t>
            </a:r>
            <a:r>
              <a:rPr lang="en-US" sz="1800" dirty="0">
                <a:highlight>
                  <a:srgbClr val="00FFFF"/>
                </a:highlight>
              </a:rPr>
              <a:t>what can you </a:t>
            </a:r>
            <a:r>
              <a:rPr lang="en-US" sz="1800" b="1" dirty="0">
                <a:highlight>
                  <a:srgbClr val="00FFFF"/>
                </a:highlight>
              </a:rPr>
              <a:t>infer</a:t>
            </a:r>
            <a:r>
              <a:rPr lang="en-US" sz="1800" dirty="0">
                <a:highlight>
                  <a:srgbClr val="00FFFF"/>
                </a:highlight>
              </a:rPr>
              <a:t> about the differences between the two trains</a:t>
            </a:r>
            <a:r>
              <a:rPr lang="en-GB" sz="1800" dirty="0"/>
              <a:t>.[8 marks]</a:t>
            </a:r>
          </a:p>
        </p:txBody>
      </p:sp>
      <p:sp>
        <p:nvSpPr>
          <p:cNvPr id="4" name="TextBox 3">
            <a:extLst>
              <a:ext uri="{FF2B5EF4-FFF2-40B4-BE49-F238E27FC236}">
                <a16:creationId xmlns:a16="http://schemas.microsoft.com/office/drawing/2014/main" id="{0C190621-68CC-41A1-B911-EB52A40875F6}"/>
              </a:ext>
            </a:extLst>
          </p:cNvPr>
          <p:cNvSpPr txBox="1"/>
          <p:nvPr/>
        </p:nvSpPr>
        <p:spPr>
          <a:xfrm>
            <a:off x="5382292" y="2245655"/>
            <a:ext cx="3168352" cy="4031873"/>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Remember that this is a </a:t>
            </a:r>
            <a:r>
              <a:rPr kumimoji="0" lang="en-GB" sz="1600" b="0" i="0" u="sng" strike="noStrike" kern="1200" cap="none" spc="0" normalizeH="0" baseline="0" noProof="0" dirty="0">
                <a:ln>
                  <a:noFill/>
                </a:ln>
                <a:solidFill>
                  <a:prstClr val="black"/>
                </a:solidFill>
                <a:effectLst/>
                <a:uLnTx/>
                <a:uFillTx/>
                <a:latin typeface="Calibri" panose="020F0502020204030204"/>
                <a:ea typeface="+mn-ea"/>
                <a:cs typeface="+mn-cs"/>
              </a:rPr>
              <a:t>summary</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so you need to include the following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Relevant information on the same topic (the differences between the trains).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Quotation to support your ideas.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Connectives to link your paragraphs.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Inference icebergs (what does each piece of information </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suggest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to us). </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Only facts, not your opinions.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5B1DF04-7822-4C96-BB97-7504F02CEF0D}"/>
              </a:ext>
            </a:extLst>
          </p:cNvPr>
          <p:cNvSpPr txBox="1"/>
          <p:nvPr/>
        </p:nvSpPr>
        <p:spPr>
          <a:xfrm>
            <a:off x="5382292" y="1831656"/>
            <a:ext cx="3168352" cy="369332"/>
          </a:xfrm>
          <a:prstGeom prst="rect">
            <a:avLst/>
          </a:prstGeom>
          <a:solidFill>
            <a:schemeClr val="accent5">
              <a:lumMod val="20000"/>
              <a:lumOff val="80000"/>
            </a:schemeClr>
          </a:solidFill>
          <a:ln w="38100">
            <a:solidFill>
              <a:srgbClr val="7030A0"/>
            </a:solidFill>
          </a:ln>
          <a:effectLst>
            <a:outerShdw blurRad="50800" dist="38100" dir="2700000" algn="tl" rotWithShape="0">
              <a:prstClr val="black">
                <a:alpha val="40000"/>
              </a:prstClr>
            </a:outerShdw>
          </a:effectLst>
          <a:scene3d>
            <a:camera prst="orthographicFront"/>
            <a:lightRig rig="threePt" dir="t"/>
          </a:scene3d>
          <a:sp3d prstMaterial="matte"/>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 tip</a:t>
            </a:r>
          </a:p>
        </p:txBody>
      </p:sp>
      <p:pic>
        <p:nvPicPr>
          <p:cNvPr id="6" name="Picture 2" descr="Image result for tip transparent">
            <a:extLst>
              <a:ext uri="{FF2B5EF4-FFF2-40B4-BE49-F238E27FC236}">
                <a16:creationId xmlns:a16="http://schemas.microsoft.com/office/drawing/2014/main" id="{1BEC6D70-E71C-439A-9B9F-D1CC3C3A00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429" y="1509639"/>
            <a:ext cx="777619" cy="7853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CD50F8-A684-4F77-A636-59C9585D85A0}"/>
              </a:ext>
            </a:extLst>
          </p:cNvPr>
          <p:cNvSpPr txBox="1"/>
          <p:nvPr/>
        </p:nvSpPr>
        <p:spPr>
          <a:xfrm>
            <a:off x="6762095" y="521268"/>
            <a:ext cx="1975821" cy="646331"/>
          </a:xfrm>
          <a:prstGeom prst="rect">
            <a:avLst/>
          </a:prstGeom>
          <a:solidFill>
            <a:srgbClr val="92D050"/>
          </a:solidFill>
          <a:ln w="38100">
            <a:solidFill>
              <a:srgbClr val="7030A0"/>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 minutes to answer!</a:t>
            </a:r>
          </a:p>
        </p:txBody>
      </p:sp>
      <p:pic>
        <p:nvPicPr>
          <p:cNvPr id="10" name="Picture 9" descr="A large white clock mounted to the side&#10;&#10;Description automatically generated">
            <a:extLst>
              <a:ext uri="{FF2B5EF4-FFF2-40B4-BE49-F238E27FC236}">
                <a16:creationId xmlns:a16="http://schemas.microsoft.com/office/drawing/2014/main" id="{31DF556A-C030-4A51-8FFC-B89C5A421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47" y="393158"/>
            <a:ext cx="774441" cy="774441"/>
          </a:xfrm>
          <a:prstGeom prst="rect">
            <a:avLst/>
          </a:prstGeom>
        </p:spPr>
      </p:pic>
      <p:sp>
        <p:nvSpPr>
          <p:cNvPr id="7" name="TextBox 6">
            <a:extLst>
              <a:ext uri="{FF2B5EF4-FFF2-40B4-BE49-F238E27FC236}">
                <a16:creationId xmlns:a16="http://schemas.microsoft.com/office/drawing/2014/main" id="{A6291288-AA05-46E2-8092-32FC3B9EAC7B}"/>
              </a:ext>
            </a:extLst>
          </p:cNvPr>
          <p:cNvSpPr txBox="1"/>
          <p:nvPr/>
        </p:nvSpPr>
        <p:spPr>
          <a:xfrm>
            <a:off x="628650" y="5198003"/>
            <a:ext cx="4450246" cy="120032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Go through both sources quickly and find all the info related to the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two trains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only. Any other information is not relevant to the task.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Plan and write your answer now. </a:t>
            </a:r>
          </a:p>
        </p:txBody>
      </p:sp>
      <p:pic>
        <p:nvPicPr>
          <p:cNvPr id="12" name="Graphic 11">
            <a:extLst>
              <a:ext uri="{FF2B5EF4-FFF2-40B4-BE49-F238E27FC236}">
                <a16:creationId xmlns:a16="http://schemas.microsoft.com/office/drawing/2014/main" id="{38D01DB8-65C6-D69C-3209-C1E0E15E82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072445" y="265233"/>
            <a:ext cx="2386847" cy="1515725"/>
          </a:xfrm>
          <a:prstGeom prst="rect">
            <a:avLst/>
          </a:prstGeom>
        </p:spPr>
      </p:pic>
    </p:spTree>
    <p:extLst>
      <p:ext uri="{BB962C8B-B14F-4D97-AF65-F5344CB8AC3E}">
        <p14:creationId xmlns:p14="http://schemas.microsoft.com/office/powerpoint/2010/main" val="235170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3600" dirty="0"/>
              <a:t>Let’s take a look at a good answer for Q2:</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lnSpc>
                <a:spcPct val="120000"/>
              </a:lnSpc>
              <a:buNone/>
            </a:pPr>
            <a:r>
              <a:rPr lang="en-GB" sz="1300" dirty="0"/>
              <a:t> 	</a:t>
            </a:r>
            <a:r>
              <a:rPr lang="en-US" sz="1300" dirty="0"/>
              <a:t>The train in Source A travels across Siberia, taking in thousands of miles on its journeys. The writer describes it as “the fastest train”, and “luxury”. In contrast, the train in Source B is relatively new technology that “would drag us along the rails” and it travels at “about ten miles an hour”. </a:t>
            </a:r>
          </a:p>
          <a:p>
            <a:pPr marL="0" indent="0">
              <a:lnSpc>
                <a:spcPct val="120000"/>
              </a:lnSpc>
              <a:buNone/>
            </a:pPr>
            <a:r>
              <a:rPr lang="en-US" sz="1300" dirty="0"/>
              <a:t>	Moreover, the train in Source A is designed for journeys that can take over a week or more: “For more than a week she had bullied us”. It includes a dining car for meals, compartments for passengers, racks for suitcases and beds for passengers to sleep in. As for the train in Source B, it is described as “little”, enough seating room with “six of these benches” and no cover for the carriage. It is designed for short journeys, with this one covering “fifteen miles” for a few passengers. </a:t>
            </a:r>
          </a:p>
          <a:p>
            <a:pPr marL="0" indent="0">
              <a:lnSpc>
                <a:spcPct val="120000"/>
              </a:lnSpc>
              <a:buNone/>
            </a:pPr>
            <a:r>
              <a:rPr lang="en-US" sz="1300" dirty="0"/>
              <a:t>	In addition, the train in Source A has its windows shut for the majority of its journey owning to dust: “Her windows we might not open on account of the dust”. In Source B, the train is entirely open air and “and with my bonnet off, drank the air before me.” Whilst the train crashes in Source A, “followed by a crash”, the train in Source B reaches its destination without incident: “It was lovely and wonderful beyond words.” </a:t>
            </a:r>
            <a:endParaRPr lang="en-GB" sz="1300" dirty="0"/>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415498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Quotations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Inference icebergs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Connectives. </a:t>
            </a:r>
          </a:p>
        </p:txBody>
      </p:sp>
    </p:spTree>
    <p:extLst>
      <p:ext uri="{BB962C8B-B14F-4D97-AF65-F5344CB8AC3E}">
        <p14:creationId xmlns:p14="http://schemas.microsoft.com/office/powerpoint/2010/main" val="378659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BB9-3AAB-4E81-BA98-1CB518AED24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800" dirty="0"/>
              <a:t>Can you see how the student has mixed together quotations, inferences and connectives into a detailed and concise summary?</a:t>
            </a:r>
          </a:p>
        </p:txBody>
      </p:sp>
      <p:sp>
        <p:nvSpPr>
          <p:cNvPr id="3" name="Content Placeholder 2">
            <a:extLst>
              <a:ext uri="{FF2B5EF4-FFF2-40B4-BE49-F238E27FC236}">
                <a16:creationId xmlns:a16="http://schemas.microsoft.com/office/drawing/2014/main" id="{997C6160-DC90-40C9-94C6-D3DE0BEEF2F8}"/>
              </a:ext>
            </a:extLst>
          </p:cNvPr>
          <p:cNvSpPr>
            <a:spLocks noGrp="1"/>
          </p:cNvSpPr>
          <p:nvPr>
            <p:ph idx="1"/>
          </p:nvPr>
        </p:nvSpPr>
        <p:spPr>
          <a:xfrm>
            <a:off x="628650" y="1825624"/>
            <a:ext cx="5382683" cy="482917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0000" lnSpcReduction="20000"/>
          </a:bodyPr>
          <a:lstStyle/>
          <a:p>
            <a:pPr marL="0" indent="0">
              <a:lnSpc>
                <a:spcPct val="120000"/>
              </a:lnSpc>
              <a:buNone/>
            </a:pPr>
            <a:r>
              <a:rPr lang="en-GB" sz="2000" dirty="0"/>
              <a:t> 	</a:t>
            </a:r>
            <a:r>
              <a:rPr lang="en-US" sz="2000" dirty="0">
                <a:highlight>
                  <a:srgbClr val="00FF00"/>
                </a:highlight>
              </a:rPr>
              <a:t>The train in Source A travels across Siberia, taking in thousands of miles on its journeys</a:t>
            </a:r>
            <a:r>
              <a:rPr lang="en-US" sz="2000" dirty="0"/>
              <a:t>. The writer describes it as “</a:t>
            </a:r>
            <a:r>
              <a:rPr lang="en-US" sz="2000" dirty="0">
                <a:highlight>
                  <a:srgbClr val="FFFF00"/>
                </a:highlight>
              </a:rPr>
              <a:t>the fastest train”, and “luxury</a:t>
            </a:r>
            <a:r>
              <a:rPr lang="en-US" sz="2000" dirty="0">
                <a:highlight>
                  <a:srgbClr val="00FFFF"/>
                </a:highlight>
              </a:rPr>
              <a:t>”. In contrast</a:t>
            </a:r>
            <a:r>
              <a:rPr lang="en-US" sz="2000" dirty="0">
                <a:highlight>
                  <a:srgbClr val="00FF00"/>
                </a:highlight>
              </a:rPr>
              <a:t>, the train in Source B is relatively new technology that </a:t>
            </a:r>
            <a:r>
              <a:rPr lang="en-US" sz="2000" dirty="0"/>
              <a:t>“</a:t>
            </a:r>
            <a:r>
              <a:rPr lang="en-US" sz="2000" dirty="0">
                <a:highlight>
                  <a:srgbClr val="FFFF00"/>
                </a:highlight>
              </a:rPr>
              <a:t>would drag us along the rails” and it travels at “about ten miles an hour”. </a:t>
            </a:r>
          </a:p>
          <a:p>
            <a:pPr marL="0" indent="0">
              <a:lnSpc>
                <a:spcPct val="120000"/>
              </a:lnSpc>
              <a:buNone/>
            </a:pPr>
            <a:r>
              <a:rPr lang="en-US" sz="2000" dirty="0"/>
              <a:t>	</a:t>
            </a:r>
            <a:r>
              <a:rPr lang="en-US" sz="2000" dirty="0">
                <a:highlight>
                  <a:srgbClr val="00FFFF"/>
                </a:highlight>
              </a:rPr>
              <a:t>Moreover, </a:t>
            </a:r>
            <a:r>
              <a:rPr lang="en-US" sz="2000" dirty="0">
                <a:highlight>
                  <a:srgbClr val="00FF00"/>
                </a:highlight>
              </a:rPr>
              <a:t>the train in Source A is designed for journeys that can take over a week or more: </a:t>
            </a:r>
            <a:r>
              <a:rPr lang="en-US" sz="2000" dirty="0"/>
              <a:t>“</a:t>
            </a:r>
            <a:r>
              <a:rPr lang="en-US" sz="2000" dirty="0">
                <a:highlight>
                  <a:srgbClr val="FFFF00"/>
                </a:highlight>
              </a:rPr>
              <a:t>For more than a week she had bullied us”. </a:t>
            </a:r>
            <a:r>
              <a:rPr lang="en-US" sz="2000" dirty="0"/>
              <a:t>It </a:t>
            </a:r>
            <a:r>
              <a:rPr lang="en-US" sz="2000" dirty="0">
                <a:highlight>
                  <a:srgbClr val="FFFF00"/>
                </a:highlight>
              </a:rPr>
              <a:t>includes a dining car for meals, compartments for passengers, racks for suitcases and beds for passengers to sleep in. </a:t>
            </a:r>
            <a:r>
              <a:rPr lang="en-US" sz="2000" dirty="0"/>
              <a:t>As for the train in Source B, it is described as “</a:t>
            </a:r>
            <a:r>
              <a:rPr lang="en-US" sz="2000" dirty="0">
                <a:highlight>
                  <a:srgbClr val="FFFF00"/>
                </a:highlight>
              </a:rPr>
              <a:t>little”, enough seating room with “six of these benches” and no cover for the carriage. </a:t>
            </a:r>
            <a:r>
              <a:rPr lang="en-US" sz="2000" dirty="0"/>
              <a:t>It </a:t>
            </a:r>
            <a:r>
              <a:rPr lang="en-US" sz="2000" dirty="0">
                <a:highlight>
                  <a:srgbClr val="00FF00"/>
                </a:highlight>
              </a:rPr>
              <a:t>is designed for short journeys, with this one covering </a:t>
            </a:r>
            <a:r>
              <a:rPr lang="en-US" sz="2000" dirty="0"/>
              <a:t>“</a:t>
            </a:r>
            <a:r>
              <a:rPr lang="en-US" sz="2000" dirty="0">
                <a:highlight>
                  <a:srgbClr val="FFFF00"/>
                </a:highlight>
              </a:rPr>
              <a:t>fifteen miles</a:t>
            </a:r>
            <a:r>
              <a:rPr lang="en-US" sz="2000" dirty="0"/>
              <a:t>” </a:t>
            </a:r>
            <a:r>
              <a:rPr lang="en-US" sz="2000" dirty="0">
                <a:highlight>
                  <a:srgbClr val="00FF00"/>
                </a:highlight>
              </a:rPr>
              <a:t>for a few passengers. </a:t>
            </a:r>
          </a:p>
          <a:p>
            <a:pPr marL="0" indent="0">
              <a:lnSpc>
                <a:spcPct val="120000"/>
              </a:lnSpc>
              <a:buNone/>
            </a:pPr>
            <a:r>
              <a:rPr lang="en-US" sz="2000" dirty="0"/>
              <a:t>	</a:t>
            </a:r>
            <a:r>
              <a:rPr lang="en-US" sz="2000" dirty="0">
                <a:highlight>
                  <a:srgbClr val="00FFFF"/>
                </a:highlight>
              </a:rPr>
              <a:t>In addition</a:t>
            </a:r>
            <a:r>
              <a:rPr lang="en-US" sz="2000" dirty="0"/>
              <a:t>, the </a:t>
            </a:r>
            <a:r>
              <a:rPr lang="en-US" sz="2000" dirty="0">
                <a:highlight>
                  <a:srgbClr val="00FF00"/>
                </a:highlight>
              </a:rPr>
              <a:t>train in Source A has its windows shut for the majority of its journey owning to dust</a:t>
            </a:r>
            <a:r>
              <a:rPr lang="en-US" sz="2000" dirty="0"/>
              <a:t>: </a:t>
            </a:r>
            <a:r>
              <a:rPr lang="en-US" sz="2000" dirty="0">
                <a:highlight>
                  <a:srgbClr val="FFFF00"/>
                </a:highlight>
              </a:rPr>
              <a:t>“Her windows we might not open on account of the dust</a:t>
            </a:r>
            <a:r>
              <a:rPr lang="en-US" sz="2000" dirty="0"/>
              <a:t>”. In </a:t>
            </a:r>
            <a:r>
              <a:rPr lang="en-US" sz="2000" dirty="0">
                <a:highlight>
                  <a:srgbClr val="00FF00"/>
                </a:highlight>
              </a:rPr>
              <a:t>Source B, the train is entirely open air </a:t>
            </a:r>
            <a:r>
              <a:rPr lang="en-US" sz="2000" dirty="0"/>
              <a:t>and “</a:t>
            </a:r>
            <a:r>
              <a:rPr lang="en-US" sz="2000" dirty="0">
                <a:highlight>
                  <a:srgbClr val="FFFF00"/>
                </a:highlight>
              </a:rPr>
              <a:t>and with my bonnet off, drank the air before me.”</a:t>
            </a:r>
            <a:r>
              <a:rPr lang="en-US" sz="2000" dirty="0"/>
              <a:t> </a:t>
            </a:r>
            <a:r>
              <a:rPr lang="en-US" sz="2000" dirty="0">
                <a:highlight>
                  <a:srgbClr val="00FFFF"/>
                </a:highlight>
              </a:rPr>
              <a:t>Whilst</a:t>
            </a:r>
            <a:r>
              <a:rPr lang="en-US" sz="2000" dirty="0"/>
              <a:t> </a:t>
            </a:r>
            <a:r>
              <a:rPr lang="en-US" sz="2000" dirty="0">
                <a:highlight>
                  <a:srgbClr val="00FF00"/>
                </a:highlight>
              </a:rPr>
              <a:t>the train crashes in Source A</a:t>
            </a:r>
            <a:r>
              <a:rPr lang="en-US" sz="2000" dirty="0"/>
              <a:t>, “</a:t>
            </a:r>
            <a:r>
              <a:rPr lang="en-US" sz="2000" dirty="0">
                <a:highlight>
                  <a:srgbClr val="FFFF00"/>
                </a:highlight>
              </a:rPr>
              <a:t>followed by a crash</a:t>
            </a:r>
            <a:r>
              <a:rPr lang="en-US" sz="2000" dirty="0"/>
              <a:t>”, </a:t>
            </a:r>
            <a:r>
              <a:rPr lang="en-US" sz="2000" dirty="0">
                <a:highlight>
                  <a:srgbClr val="00FF00"/>
                </a:highlight>
              </a:rPr>
              <a:t>the train in Source B reaches its destination without incident</a:t>
            </a:r>
            <a:r>
              <a:rPr lang="en-US" sz="2000" dirty="0"/>
              <a:t>: </a:t>
            </a:r>
            <a:r>
              <a:rPr lang="en-US" sz="2000" dirty="0">
                <a:highlight>
                  <a:srgbClr val="FFFF00"/>
                </a:highlight>
              </a:rPr>
              <a:t>“It was lovely and wonderful beyond words.” </a:t>
            </a:r>
            <a:endParaRPr lang="en-GB" sz="2000" dirty="0">
              <a:highlight>
                <a:srgbClr val="FFFF00"/>
              </a:highlight>
            </a:endParaRPr>
          </a:p>
          <a:p>
            <a:pPr marL="0" indent="0">
              <a:lnSpc>
                <a:spcPct val="120000"/>
              </a:lnSpc>
              <a:buNone/>
            </a:pPr>
            <a:endParaRPr lang="en-GB" sz="2000" dirty="0">
              <a:highlight>
                <a:srgbClr val="00FF00"/>
              </a:highlight>
            </a:endParaRPr>
          </a:p>
        </p:txBody>
      </p:sp>
      <p:sp>
        <p:nvSpPr>
          <p:cNvPr id="4" name="TextBox 3">
            <a:extLst>
              <a:ext uri="{FF2B5EF4-FFF2-40B4-BE49-F238E27FC236}">
                <a16:creationId xmlns:a16="http://schemas.microsoft.com/office/drawing/2014/main" id="{DFBD5E59-CABD-4217-9FA5-CC1DEC1B9B63}"/>
              </a:ext>
            </a:extLst>
          </p:cNvPr>
          <p:cNvSpPr txBox="1"/>
          <p:nvPr/>
        </p:nvSpPr>
        <p:spPr>
          <a:xfrm>
            <a:off x="6180667" y="1825624"/>
            <a:ext cx="2334683" cy="363176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Read through this answer and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7030A0"/>
                </a:solidFill>
                <a:effectLst/>
                <a:uLnTx/>
                <a:uFillTx/>
                <a:latin typeface="Calibri" panose="020F0502020204030204"/>
                <a:ea typeface="+mn-ea"/>
                <a:cs typeface="+mn-cs"/>
              </a:rPr>
              <a:t>How the student has included: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Quotations/references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Inferences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Connectives. </a:t>
            </a:r>
          </a:p>
        </p:txBody>
      </p:sp>
    </p:spTree>
    <p:extLst>
      <p:ext uri="{BB962C8B-B14F-4D97-AF65-F5344CB8AC3E}">
        <p14:creationId xmlns:p14="http://schemas.microsoft.com/office/powerpoint/2010/main" val="334128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49" y="599042"/>
            <a:ext cx="8068783" cy="783191"/>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Before and After</a:t>
            </a:r>
            <a:endParaRPr lang="en-US" dirty="0"/>
          </a:p>
        </p:txBody>
      </p:sp>
      <p:sp>
        <p:nvSpPr>
          <p:cNvPr id="4" name="Content Placeholder 2"/>
          <p:cNvSpPr>
            <a:spLocks noGrp="1"/>
          </p:cNvSpPr>
          <p:nvPr>
            <p:ph idx="1"/>
          </p:nvPr>
        </p:nvSpPr>
        <p:spPr>
          <a:xfrm>
            <a:off x="6677247" y="2645216"/>
            <a:ext cx="2031281" cy="3659029"/>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key facts about the trains from the two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summaries in Q2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2800" dirty="0">
                <a:solidFill>
                  <a:srgbClr val="00B050"/>
                </a:solidFill>
                <a:latin typeface="Calibri" panose="020F0502020204030204"/>
              </a:rPr>
              <a:t>Q2 </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p:txBody>
      </p:sp>
      <p:graphicFrame>
        <p:nvGraphicFramePr>
          <p:cNvPr id="6" name="Table 5"/>
          <p:cNvGraphicFramePr>
            <a:graphicFrameLocks noGrp="1"/>
          </p:cNvGraphicFramePr>
          <p:nvPr/>
        </p:nvGraphicFramePr>
        <p:xfrm>
          <a:off x="628650" y="2623952"/>
          <a:ext cx="5841634"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20817">
                  <a:extLst>
                    <a:ext uri="{9D8B030D-6E8A-4147-A177-3AD203B41FA5}">
                      <a16:colId xmlns:a16="http://schemas.microsoft.com/office/drawing/2014/main" val="780425258"/>
                    </a:ext>
                  </a:extLst>
                </a:gridCol>
                <a:gridCol w="2920817">
                  <a:extLst>
                    <a:ext uri="{9D8B030D-6E8A-4147-A177-3AD203B41FA5}">
                      <a16:colId xmlns:a16="http://schemas.microsoft.com/office/drawing/2014/main" val="682790684"/>
                    </a:ext>
                  </a:extLst>
                </a:gridCol>
              </a:tblGrid>
              <a:tr h="370840">
                <a:tc>
                  <a:txBody>
                    <a:bodyPr/>
                    <a:lstStyle/>
                    <a:p>
                      <a:r>
                        <a:rPr lang="en-GB" dirty="0"/>
                        <a:t>Before the lesson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dirty="0"/>
                        <a:t>After the lesson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46042200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5391403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96724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3781973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2026767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8326589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464279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51764497"/>
                  </a:ext>
                </a:extLst>
              </a:tr>
            </a:tbl>
          </a:graphicData>
        </a:graphic>
      </p:graphicFrame>
      <p:sp>
        <p:nvSpPr>
          <p:cNvPr id="7" name="TextBox 6"/>
          <p:cNvSpPr txBox="1"/>
          <p:nvPr/>
        </p:nvSpPr>
        <p:spPr>
          <a:xfrm>
            <a:off x="628649" y="1541427"/>
            <a:ext cx="60960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did you know about inference, implication writing summaries before the lesson began? What have you learnt by the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end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of the lesson?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828" y="487070"/>
            <a:ext cx="1695521" cy="943454"/>
          </a:xfrm>
          <a:prstGeom prst="rect">
            <a:avLst/>
          </a:prstGeom>
        </p:spPr>
      </p:pic>
    </p:spTree>
    <p:extLst>
      <p:ext uri="{BB962C8B-B14F-4D97-AF65-F5344CB8AC3E}">
        <p14:creationId xmlns:p14="http://schemas.microsoft.com/office/powerpoint/2010/main" val="427183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2ECC-8022-A3C9-0744-AC6B6CE3421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247AA897-4AEB-9EEE-5106-25D120E0D103}"/>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To describe the key facts about the trains from the two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summaries in Q2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3600" dirty="0">
                <a:solidFill>
                  <a:srgbClr val="00B050"/>
                </a:solidFill>
                <a:latin typeface="Calibri" panose="020F0502020204030204"/>
              </a:rPr>
              <a:t>Q2 </a:t>
            </a:r>
            <a:r>
              <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endParaRPr lang="en-GB" dirty="0"/>
          </a:p>
        </p:txBody>
      </p:sp>
    </p:spTree>
    <p:extLst>
      <p:ext uri="{BB962C8B-B14F-4D97-AF65-F5344CB8AC3E}">
        <p14:creationId xmlns:p14="http://schemas.microsoft.com/office/powerpoint/2010/main" val="389797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9D81-7783-4C73-9221-F4902EC595C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We will be using inference icebergs to help us see what the writer implies</a:t>
            </a:r>
          </a:p>
        </p:txBody>
      </p:sp>
      <p:sp>
        <p:nvSpPr>
          <p:cNvPr id="4" name="TextBox 3">
            <a:extLst>
              <a:ext uri="{FF2B5EF4-FFF2-40B4-BE49-F238E27FC236}">
                <a16:creationId xmlns:a16="http://schemas.microsoft.com/office/drawing/2014/main" id="{595D2155-B836-46BB-883A-ECB20D6A9233}"/>
              </a:ext>
            </a:extLst>
          </p:cNvPr>
          <p:cNvSpPr txBox="1"/>
          <p:nvPr/>
        </p:nvSpPr>
        <p:spPr>
          <a:xfrm>
            <a:off x="328483" y="3013850"/>
            <a:ext cx="3008244" cy="36933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words the writer uses.</a:t>
            </a:r>
          </a:p>
        </p:txBody>
      </p:sp>
      <p:sp>
        <p:nvSpPr>
          <p:cNvPr id="5" name="TextBox 4">
            <a:extLst>
              <a:ext uri="{FF2B5EF4-FFF2-40B4-BE49-F238E27FC236}">
                <a16:creationId xmlns:a16="http://schemas.microsoft.com/office/drawing/2014/main" id="{7D7785B4-AD1B-4EB5-BE03-8ABA5BC9BCC2}"/>
              </a:ext>
            </a:extLst>
          </p:cNvPr>
          <p:cNvSpPr txBox="1"/>
          <p:nvPr/>
        </p:nvSpPr>
        <p:spPr>
          <a:xfrm>
            <a:off x="628650" y="5023845"/>
            <a:ext cx="3008244" cy="369332"/>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What the writer means.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F359C5B4-2169-4EB5-8B5D-E234950A5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903" y="2658551"/>
            <a:ext cx="4611755" cy="2734626"/>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77D193C-22EE-4C58-AD25-65A8327E041D}"/>
              </a:ext>
            </a:extLst>
          </p:cNvPr>
          <p:cNvSpPr txBox="1"/>
          <p:nvPr/>
        </p:nvSpPr>
        <p:spPr>
          <a:xfrm>
            <a:off x="7025640" y="1965960"/>
            <a:ext cx="1489710"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Discuss: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Why is it useful to think of icebergs when trying to infer meaning from a text?</a:t>
            </a:r>
          </a:p>
        </p:txBody>
      </p:sp>
      <p:sp>
        <p:nvSpPr>
          <p:cNvPr id="3" name="TextBox 2">
            <a:extLst>
              <a:ext uri="{FF2B5EF4-FFF2-40B4-BE49-F238E27FC236}">
                <a16:creationId xmlns:a16="http://schemas.microsoft.com/office/drawing/2014/main" id="{BCF65647-E325-31F4-9848-F50E724BEB71}"/>
              </a:ext>
            </a:extLst>
          </p:cNvPr>
          <p:cNvSpPr txBox="1"/>
          <p:nvPr/>
        </p:nvSpPr>
        <p:spPr>
          <a:xfrm>
            <a:off x="2132772" y="2045988"/>
            <a:ext cx="4572000"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no more of that black bread, in consistency and flavour suggesting rancid peat;</a:t>
            </a:r>
          </a:p>
        </p:txBody>
      </p:sp>
      <p:sp>
        <p:nvSpPr>
          <p:cNvPr id="10" name="TextBox 9">
            <a:extLst>
              <a:ext uri="{FF2B5EF4-FFF2-40B4-BE49-F238E27FC236}">
                <a16:creationId xmlns:a16="http://schemas.microsoft.com/office/drawing/2014/main" id="{766F5876-97F6-A05E-3253-BCDE51B88C45}"/>
              </a:ext>
            </a:extLst>
          </p:cNvPr>
          <p:cNvSpPr txBox="1"/>
          <p:nvPr/>
        </p:nvSpPr>
        <p:spPr>
          <a:xfrm>
            <a:off x="4490976" y="5048449"/>
            <a:ext cx="2534663"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The writer thought the food on the train tasted disgusting.</a:t>
            </a:r>
          </a:p>
        </p:txBody>
      </p:sp>
    </p:spTree>
    <p:extLst>
      <p:ext uri="{BB962C8B-B14F-4D97-AF65-F5344CB8AC3E}">
        <p14:creationId xmlns:p14="http://schemas.microsoft.com/office/powerpoint/2010/main" val="209475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0DC813-FA32-42FE-AEA1-7CC5B3B1268E}"/>
              </a:ext>
            </a:extLst>
          </p:cNvPr>
          <p:cNvSpPr/>
          <p:nvPr/>
        </p:nvSpPr>
        <p:spPr>
          <a:xfrm>
            <a:off x="628650" y="1997839"/>
            <a:ext cx="4801480" cy="3539430"/>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more than a week she had bullied us. She had knocked us about when we went to clean our teeth in the little bathroom, she had jogged our elbows when we wrote, and when we read, she made the print dance tiresomely before our eyes. Her windows we might not open on account of the dust, and when closed they had proved a perpetual attraction to small, sabotaging boys with stones. She had annoyed us in a hundred little ways: by spilling tea in our laps, by running out of butter, by regulating our life. She had been our prison. We had not liked her. Now she was down and out. We left her lying there, a broken, buckled toy, a thick black worm without a head, awkwardly twisted: a thing of no use.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259383EA-F2D0-4B24-AF2B-3D27E4E98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863" y="5276813"/>
            <a:ext cx="2225013" cy="131936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69C8DEE-05DE-479C-B621-2617FAC6EFCB}"/>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We’ll re-read part of Source A</a:t>
            </a:r>
          </a:p>
        </p:txBody>
      </p:sp>
      <p:sp>
        <p:nvSpPr>
          <p:cNvPr id="6" name="TextBox 5">
            <a:extLst>
              <a:ext uri="{FF2B5EF4-FFF2-40B4-BE49-F238E27FC236}">
                <a16:creationId xmlns:a16="http://schemas.microsoft.com/office/drawing/2014/main" id="{06220BC6-ACF3-49A2-B3C6-8DD2174F012E}"/>
              </a:ext>
            </a:extLst>
          </p:cNvPr>
          <p:cNvSpPr txBox="1"/>
          <p:nvPr/>
        </p:nvSpPr>
        <p:spPr>
          <a:xfrm>
            <a:off x="5578493" y="1964353"/>
            <a:ext cx="2936858" cy="470898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Read through the text.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alibri" panose="020F0502020204030204"/>
                <a:ea typeface="+mn-ea"/>
                <a:cs typeface="+mn-cs"/>
              </a:rPr>
              <a:t>Highlight or circle up to five ideas the writer shares with us.</a:t>
            </a:r>
            <a:endParaRPr kumimoji="0" lang="en-GB"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Look at the parts you have highlighted and make notes on what the writer is </a:t>
            </a:r>
            <a:r>
              <a:rPr kumimoji="0" lang="en-GB" sz="2000" b="0" i="1"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suggesting</a:t>
            </a:r>
            <a:r>
              <a:rPr kumimoji="0" lang="en-GB" sz="2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 (icebergs).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B050"/>
                </a:solidFill>
                <a:effectLst/>
                <a:uLnTx/>
                <a:uFillTx/>
                <a:latin typeface="Calibri" panose="020F0502020204030204"/>
                <a:ea typeface="+mn-ea"/>
                <a:cs typeface="+mn-cs"/>
              </a:rPr>
              <a:t>Using the examples you have chosen, explain why using implication can be more powerful than simply saying something directly. </a:t>
            </a:r>
          </a:p>
        </p:txBody>
      </p:sp>
    </p:spTree>
    <p:extLst>
      <p:ext uri="{BB962C8B-B14F-4D97-AF65-F5344CB8AC3E}">
        <p14:creationId xmlns:p14="http://schemas.microsoft.com/office/powerpoint/2010/main" val="84271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02A1EA-7AD9-064C-34B4-575B353EE67F}"/>
              </a:ext>
            </a:extLst>
          </p:cNvPr>
          <p:cNvSpPr/>
          <p:nvPr/>
        </p:nvSpPr>
        <p:spPr>
          <a:xfrm>
            <a:off x="628650" y="1210761"/>
            <a:ext cx="4801480" cy="3539430"/>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For more than a week she had bullied us. </a:t>
            </a:r>
            <a:r>
              <a:rPr kumimoji="0" lang="en-US" sz="16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Calibri" panose="020F0502020204030204" pitchFamily="34" charset="0"/>
                <a:cs typeface="Times New Roman" panose="02020603050405020304" pitchFamily="18" charset="0"/>
              </a:rPr>
              <a:t>She had knocked us about when we went to clean our teeth in the little bathroom</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rPr>
              <a:t>she had jogged our elbows when we wrote, and when we read</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she made the print dance tiresomely before our eyes. </a:t>
            </a:r>
            <a:r>
              <a:rPr kumimoji="0" lang="en-US" sz="16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Calibri" panose="020F0502020204030204" pitchFamily="34" charset="0"/>
                <a:cs typeface="Times New Roman" panose="02020603050405020304" pitchFamily="18" charset="0"/>
              </a:rPr>
              <a:t>Her windows we might not open on account of the dust, and when closed they had proved a perpetual attraction to small, sabotaging boys with stones. </a:t>
            </a:r>
            <a:r>
              <a:rPr kumimoji="0" lang="en-US" sz="1600" b="0" i="0" u="none" strike="noStrike" kern="1200" cap="none" spc="0" normalizeH="0" baseline="0" noProof="0" dirty="0">
                <a:ln>
                  <a:noFill/>
                </a:ln>
                <a:solidFill>
                  <a:schemeClr val="bg1"/>
                </a:solidFill>
                <a:effectLst/>
                <a:highlight>
                  <a:srgbClr val="008000"/>
                </a:highlight>
                <a:uLnTx/>
                <a:uFillTx/>
                <a:latin typeface="Calibri" panose="020F0502020204030204" pitchFamily="34" charset="0"/>
                <a:ea typeface="Calibri" panose="020F0502020204030204" pitchFamily="34" charset="0"/>
                <a:cs typeface="Times New Roman" panose="02020603050405020304" pitchFamily="18" charset="0"/>
              </a:rPr>
              <a:t>She had annoyed us in a hundred little ways: by spilling tea in our laps, by running out of butter, by regulating our life. </a:t>
            </a:r>
            <a:r>
              <a:rPr kumimoji="0" lang="en-US" sz="1600" b="0" i="0" u="none" strike="noStrike" kern="1200" cap="none" spc="0" normalizeH="0" baseline="0" noProof="0" dirty="0">
                <a:ln>
                  <a:noFill/>
                </a:ln>
                <a:solidFill>
                  <a:schemeClr val="bg1"/>
                </a:solidFill>
                <a:effectLst/>
                <a:highlight>
                  <a:srgbClr val="800080"/>
                </a:highlight>
                <a:uLnTx/>
                <a:uFillTx/>
                <a:latin typeface="Calibri" panose="020F0502020204030204" pitchFamily="34" charset="0"/>
                <a:ea typeface="Calibri" panose="020F0502020204030204" pitchFamily="34" charset="0"/>
                <a:cs typeface="Times New Roman" panose="02020603050405020304" pitchFamily="18" charset="0"/>
              </a:rPr>
              <a:t>She had been our prison. </a:t>
            </a:r>
            <a:r>
              <a:rPr kumimoji="0" lang="en-US" sz="1600" b="0" i="0" u="none" strike="noStrike" kern="1200" cap="none" spc="0" normalizeH="0" baseline="0" noProof="0" dirty="0">
                <a:ln>
                  <a:noFill/>
                </a:ln>
                <a:solidFill>
                  <a:schemeClr val="bg1"/>
                </a:solidFill>
                <a:effectLst/>
                <a:highlight>
                  <a:srgbClr val="808000"/>
                </a:highlight>
                <a:uLnTx/>
                <a:uFillTx/>
                <a:latin typeface="Calibri" panose="020F0502020204030204" pitchFamily="34" charset="0"/>
                <a:ea typeface="Calibri" panose="020F0502020204030204" pitchFamily="34" charset="0"/>
                <a:cs typeface="Times New Roman" panose="02020603050405020304" pitchFamily="18" charset="0"/>
              </a:rPr>
              <a:t>We had not liked her. Now she was down and out. </a:t>
            </a:r>
            <a:r>
              <a:rPr kumimoji="0" lang="en-US" sz="1600" b="0" i="0" u="none" strike="noStrike" kern="1200" cap="none" spc="0" normalizeH="0" baseline="0" noProof="0" dirty="0">
                <a:ln>
                  <a:noFill/>
                </a:ln>
                <a:solidFill>
                  <a:schemeClr val="bg1"/>
                </a:solidFill>
                <a:effectLst/>
                <a:highlight>
                  <a:srgbClr val="808080"/>
                </a:highlight>
                <a:uLnTx/>
                <a:uFillTx/>
                <a:latin typeface="Calibri" panose="020F0502020204030204" pitchFamily="34" charset="0"/>
                <a:ea typeface="Calibri" panose="020F0502020204030204" pitchFamily="34" charset="0"/>
                <a:cs typeface="Times New Roman" panose="02020603050405020304" pitchFamily="18" charset="0"/>
              </a:rPr>
              <a:t>We left her lying there, a broken, buckled toy, a thick black worm without a head, awkwardly twisted: a thing of no use.</a:t>
            </a:r>
            <a:endParaRPr kumimoji="0" lang="en-GB" sz="1600" b="0" i="0" u="none" strike="noStrike" kern="1200" cap="none" spc="0" normalizeH="0" baseline="0" noProof="0" dirty="0">
              <a:ln>
                <a:noFill/>
              </a:ln>
              <a:solidFill>
                <a:schemeClr val="bg1"/>
              </a:solidFill>
              <a:effectLst/>
              <a:highlight>
                <a:srgbClr val="80808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843BFB-BE8E-6CEA-4CEF-78CF781177A1}"/>
              </a:ext>
            </a:extLst>
          </p:cNvPr>
          <p:cNvSpPr txBox="1"/>
          <p:nvPr/>
        </p:nvSpPr>
        <p:spPr>
          <a:xfrm>
            <a:off x="628650" y="358815"/>
            <a:ext cx="3341466" cy="52322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FFFF00"/>
                </a:highlight>
              </a:rPr>
              <a:t>We can</a:t>
            </a:r>
            <a:r>
              <a:rPr lang="en-US" sz="1400" b="1" dirty="0">
                <a:highlight>
                  <a:srgbClr val="FFFF00"/>
                </a:highlight>
              </a:rPr>
              <a:t> infer </a:t>
            </a:r>
            <a:r>
              <a:rPr lang="en-US" sz="1400" dirty="0">
                <a:highlight>
                  <a:srgbClr val="FFFF00"/>
                </a:highlight>
              </a:rPr>
              <a:t>that The train journey had been frustrating, violent and eventful.</a:t>
            </a:r>
            <a:endParaRPr lang="en-GB" sz="1400" dirty="0">
              <a:highlight>
                <a:srgbClr val="FFFF00"/>
              </a:highlight>
            </a:endParaRPr>
          </a:p>
        </p:txBody>
      </p:sp>
      <p:sp>
        <p:nvSpPr>
          <p:cNvPr id="6" name="TextBox 5">
            <a:extLst>
              <a:ext uri="{FF2B5EF4-FFF2-40B4-BE49-F238E27FC236}">
                <a16:creationId xmlns:a16="http://schemas.microsoft.com/office/drawing/2014/main" id="{DB2B834A-8E0C-54FA-CD58-90099E239F66}"/>
              </a:ext>
            </a:extLst>
          </p:cNvPr>
          <p:cNvSpPr txBox="1"/>
          <p:nvPr/>
        </p:nvSpPr>
        <p:spPr>
          <a:xfrm>
            <a:off x="4166886" y="358815"/>
            <a:ext cx="4271059" cy="52322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00"/>
                </a:highlight>
              </a:rPr>
              <a:t>We can</a:t>
            </a:r>
            <a:r>
              <a:rPr lang="en-US" sz="1400" b="1" dirty="0">
                <a:highlight>
                  <a:srgbClr val="00FF00"/>
                </a:highlight>
              </a:rPr>
              <a:t> infer </a:t>
            </a:r>
            <a:r>
              <a:rPr lang="en-US" sz="1400" dirty="0">
                <a:highlight>
                  <a:srgbClr val="00FF00"/>
                </a:highlight>
              </a:rPr>
              <a:t>that trying to perform any simple task on the bumpy train was incredibly difficult. </a:t>
            </a:r>
            <a:endParaRPr lang="en-GB" sz="1400" dirty="0">
              <a:highlight>
                <a:srgbClr val="00FF00"/>
              </a:highlight>
            </a:endParaRPr>
          </a:p>
        </p:txBody>
      </p:sp>
      <p:sp>
        <p:nvSpPr>
          <p:cNvPr id="7" name="TextBox 6">
            <a:extLst>
              <a:ext uri="{FF2B5EF4-FFF2-40B4-BE49-F238E27FC236}">
                <a16:creationId xmlns:a16="http://schemas.microsoft.com/office/drawing/2014/main" id="{BAA0358B-1BA9-CF83-0B7B-C5F11C9980AD}"/>
              </a:ext>
            </a:extLst>
          </p:cNvPr>
          <p:cNvSpPr txBox="1"/>
          <p:nvPr/>
        </p:nvSpPr>
        <p:spPr>
          <a:xfrm>
            <a:off x="5590572" y="1210761"/>
            <a:ext cx="2847373" cy="73866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FF"/>
                </a:highlight>
              </a:rPr>
              <a:t>We can</a:t>
            </a:r>
            <a:r>
              <a:rPr lang="en-US" sz="1400" b="1" dirty="0">
                <a:highlight>
                  <a:srgbClr val="00FFFF"/>
                </a:highlight>
              </a:rPr>
              <a:t> infer </a:t>
            </a:r>
            <a:r>
              <a:rPr lang="en-US" sz="1400" dirty="0">
                <a:highlight>
                  <a:srgbClr val="00FFFF"/>
                </a:highlight>
              </a:rPr>
              <a:t>that the movement of the train blurred words on the page when trying to read.</a:t>
            </a:r>
            <a:endParaRPr lang="en-GB" sz="1400" dirty="0">
              <a:highlight>
                <a:srgbClr val="00FFFF"/>
              </a:highlight>
            </a:endParaRPr>
          </a:p>
        </p:txBody>
      </p:sp>
      <p:sp>
        <p:nvSpPr>
          <p:cNvPr id="8" name="TextBox 7">
            <a:extLst>
              <a:ext uri="{FF2B5EF4-FFF2-40B4-BE49-F238E27FC236}">
                <a16:creationId xmlns:a16="http://schemas.microsoft.com/office/drawing/2014/main" id="{F2292DE6-CD4E-551B-1D87-71ED216727C7}"/>
              </a:ext>
            </a:extLst>
          </p:cNvPr>
          <p:cNvSpPr txBox="1"/>
          <p:nvPr/>
        </p:nvSpPr>
        <p:spPr>
          <a:xfrm>
            <a:off x="5590572" y="2103941"/>
            <a:ext cx="2847373" cy="73866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00FFFF"/>
                </a:highlight>
              </a:rPr>
              <a:t>We can</a:t>
            </a:r>
            <a:r>
              <a:rPr lang="en-US" sz="1400" b="1" dirty="0">
                <a:highlight>
                  <a:srgbClr val="00FFFF"/>
                </a:highlight>
              </a:rPr>
              <a:t> infer </a:t>
            </a:r>
            <a:r>
              <a:rPr lang="en-US" sz="1400" dirty="0">
                <a:highlight>
                  <a:srgbClr val="00FFFF"/>
                </a:highlight>
              </a:rPr>
              <a:t>that the movement of the train blurred words on the page when trying to read.</a:t>
            </a:r>
            <a:endParaRPr lang="en-GB" sz="1400" dirty="0">
              <a:highlight>
                <a:srgbClr val="00FFFF"/>
              </a:highlight>
            </a:endParaRPr>
          </a:p>
        </p:txBody>
      </p:sp>
      <p:sp>
        <p:nvSpPr>
          <p:cNvPr id="9" name="TextBox 8">
            <a:extLst>
              <a:ext uri="{FF2B5EF4-FFF2-40B4-BE49-F238E27FC236}">
                <a16:creationId xmlns:a16="http://schemas.microsoft.com/office/drawing/2014/main" id="{CA751C26-8F22-68F6-91E9-29C883F33034}"/>
              </a:ext>
            </a:extLst>
          </p:cNvPr>
          <p:cNvSpPr txBox="1"/>
          <p:nvPr/>
        </p:nvSpPr>
        <p:spPr>
          <a:xfrm>
            <a:off x="5590571" y="2979754"/>
            <a:ext cx="2847373" cy="160043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highlight>
                  <a:srgbClr val="FF00FF"/>
                </a:highlight>
              </a:rPr>
              <a:t>We can</a:t>
            </a:r>
            <a:r>
              <a:rPr lang="en-US" sz="1400" b="1" dirty="0">
                <a:highlight>
                  <a:srgbClr val="FF00FF"/>
                </a:highlight>
              </a:rPr>
              <a:t> infer </a:t>
            </a:r>
            <a:r>
              <a:rPr lang="en-US" sz="1400" dirty="0">
                <a:highlight>
                  <a:srgbClr val="FF00FF"/>
                </a:highlight>
              </a:rPr>
              <a:t>that the passengers wouldn’t open the windows because of the dust from outside and because small boys would often throw stones at the train, which could enter into it from the open windows. </a:t>
            </a:r>
            <a:endParaRPr lang="en-GB" sz="1400" dirty="0">
              <a:highlight>
                <a:srgbClr val="FF00FF"/>
              </a:highlight>
            </a:endParaRPr>
          </a:p>
        </p:txBody>
      </p:sp>
      <p:sp>
        <p:nvSpPr>
          <p:cNvPr id="10" name="TextBox 9">
            <a:extLst>
              <a:ext uri="{FF2B5EF4-FFF2-40B4-BE49-F238E27FC236}">
                <a16:creationId xmlns:a16="http://schemas.microsoft.com/office/drawing/2014/main" id="{59163208-7E57-1566-9241-ACBB6B711261}"/>
              </a:ext>
            </a:extLst>
          </p:cNvPr>
          <p:cNvSpPr txBox="1"/>
          <p:nvPr/>
        </p:nvSpPr>
        <p:spPr>
          <a:xfrm>
            <a:off x="628650" y="4847020"/>
            <a:ext cx="2847373" cy="1384995"/>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solidFill>
                  <a:schemeClr val="bg1"/>
                </a:solidFill>
                <a:highlight>
                  <a:srgbClr val="008000"/>
                </a:highlight>
              </a:rPr>
              <a:t>We can infer that the writer did not enjoy the journey or like the train because of all the problems it brought him, including tea being spilt, supplies running out and how the train was in charge of their lives. </a:t>
            </a:r>
            <a:endParaRPr lang="en-GB" sz="1400" dirty="0">
              <a:solidFill>
                <a:schemeClr val="bg1"/>
              </a:solidFill>
              <a:highlight>
                <a:srgbClr val="008000"/>
              </a:highlight>
            </a:endParaRPr>
          </a:p>
        </p:txBody>
      </p:sp>
      <p:sp>
        <p:nvSpPr>
          <p:cNvPr id="11" name="TextBox 10">
            <a:extLst>
              <a:ext uri="{FF2B5EF4-FFF2-40B4-BE49-F238E27FC236}">
                <a16:creationId xmlns:a16="http://schemas.microsoft.com/office/drawing/2014/main" id="{DDBF60DD-1197-9F1E-9A40-9998AE259711}"/>
              </a:ext>
            </a:extLst>
          </p:cNvPr>
          <p:cNvSpPr txBox="1"/>
          <p:nvPr/>
        </p:nvSpPr>
        <p:spPr>
          <a:xfrm>
            <a:off x="3639997" y="4847019"/>
            <a:ext cx="1545461" cy="95410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solidFill>
                  <a:schemeClr val="bg1"/>
                </a:solidFill>
                <a:highlight>
                  <a:srgbClr val="800080"/>
                </a:highlight>
              </a:rPr>
              <a:t>We can infer that the writing felt trapped on the train. </a:t>
            </a:r>
            <a:endParaRPr lang="en-GB" sz="1400" dirty="0">
              <a:solidFill>
                <a:schemeClr val="bg1"/>
              </a:solidFill>
              <a:highlight>
                <a:srgbClr val="800080"/>
              </a:highlight>
            </a:endParaRPr>
          </a:p>
        </p:txBody>
      </p:sp>
      <p:sp>
        <p:nvSpPr>
          <p:cNvPr id="12" name="TextBox 11">
            <a:extLst>
              <a:ext uri="{FF2B5EF4-FFF2-40B4-BE49-F238E27FC236}">
                <a16:creationId xmlns:a16="http://schemas.microsoft.com/office/drawing/2014/main" id="{5DF56C35-EFA8-353A-DAD1-7607C3B73140}"/>
              </a:ext>
            </a:extLst>
          </p:cNvPr>
          <p:cNvSpPr txBox="1"/>
          <p:nvPr/>
        </p:nvSpPr>
        <p:spPr>
          <a:xfrm>
            <a:off x="5590571" y="4847018"/>
            <a:ext cx="2847373" cy="160043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US" sz="1400" dirty="0">
                <a:solidFill>
                  <a:schemeClr val="bg1"/>
                </a:solidFill>
                <a:highlight>
                  <a:srgbClr val="808000"/>
                </a:highlight>
              </a:rPr>
              <a:t>We can infer that the writer is quite pleased to see the train having crashed because of all the misery it caused him previously. </a:t>
            </a:r>
            <a:r>
              <a:rPr lang="en-US" sz="1400" dirty="0">
                <a:solidFill>
                  <a:schemeClr val="bg1"/>
                </a:solidFill>
                <a:highlight>
                  <a:srgbClr val="808080"/>
                </a:highlight>
              </a:rPr>
              <a:t>We can infer that the writer takes pleasure in seeing the train now out of service and useless. </a:t>
            </a:r>
            <a:endParaRPr lang="en-GB" sz="1400" dirty="0">
              <a:solidFill>
                <a:schemeClr val="bg1"/>
              </a:solidFill>
              <a:highlight>
                <a:srgbClr val="808080"/>
              </a:highlight>
            </a:endParaRPr>
          </a:p>
        </p:txBody>
      </p:sp>
    </p:spTree>
    <p:extLst>
      <p:ext uri="{BB962C8B-B14F-4D97-AF65-F5344CB8AC3E}">
        <p14:creationId xmlns:p14="http://schemas.microsoft.com/office/powerpoint/2010/main" val="228181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24BE-9E88-4E29-9A35-71478C008CC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It’s important to remember in your analyses…</a:t>
            </a:r>
          </a:p>
        </p:txBody>
      </p:sp>
      <p:sp>
        <p:nvSpPr>
          <p:cNvPr id="3" name="Content Placeholder 2">
            <a:extLst>
              <a:ext uri="{FF2B5EF4-FFF2-40B4-BE49-F238E27FC236}">
                <a16:creationId xmlns:a16="http://schemas.microsoft.com/office/drawing/2014/main" id="{0B4B43C0-B43A-4186-AC13-85D2F8CC3B88}"/>
              </a:ext>
            </a:extLst>
          </p:cNvPr>
          <p:cNvSpPr>
            <a:spLocks noGrp="1"/>
          </p:cNvSpPr>
          <p:nvPr>
            <p:ph idx="1"/>
          </p:nvPr>
        </p:nvSpPr>
        <p:spPr>
          <a:xfrm>
            <a:off x="628650" y="1825625"/>
            <a:ext cx="4547784"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A reader </a:t>
            </a:r>
            <a:r>
              <a:rPr lang="en-GB" b="1" dirty="0"/>
              <a:t>infers</a:t>
            </a:r>
            <a:r>
              <a:rPr lang="en-GB" dirty="0"/>
              <a:t>.</a:t>
            </a:r>
          </a:p>
          <a:p>
            <a:pPr marL="0" indent="0">
              <a:buNone/>
            </a:pPr>
            <a:endParaRPr lang="en-GB" dirty="0"/>
          </a:p>
          <a:p>
            <a:pPr marL="0" indent="0">
              <a:buNone/>
            </a:pPr>
            <a:r>
              <a:rPr lang="en-GB" dirty="0"/>
              <a:t>A writer </a:t>
            </a:r>
            <a:r>
              <a:rPr lang="en-GB" b="1" dirty="0"/>
              <a:t>implies</a:t>
            </a:r>
            <a:r>
              <a:rPr lang="en-GB" dirty="0"/>
              <a:t>.</a:t>
            </a:r>
          </a:p>
          <a:p>
            <a:pPr marL="0" indent="0">
              <a:buNone/>
            </a:pPr>
            <a:endParaRPr lang="en-GB" dirty="0"/>
          </a:p>
          <a:p>
            <a:pPr marL="0" indent="0">
              <a:buNone/>
            </a:pPr>
            <a:r>
              <a:rPr lang="en-GB" dirty="0"/>
              <a:t>If you struggle to remember this, you could say: “this </a:t>
            </a:r>
            <a:r>
              <a:rPr lang="en-GB" i="1" dirty="0"/>
              <a:t>suggests</a:t>
            </a:r>
            <a:r>
              <a:rPr lang="en-GB" dirty="0"/>
              <a:t> to the reader” or “the writer </a:t>
            </a:r>
            <a:r>
              <a:rPr lang="en-GB" i="1" dirty="0"/>
              <a:t>suggests that”. </a:t>
            </a:r>
            <a:endParaRPr lang="en-GB" dirty="0"/>
          </a:p>
        </p:txBody>
      </p:sp>
      <p:pic>
        <p:nvPicPr>
          <p:cNvPr id="2050" name="Picture 2" descr="Book, Reader, Reading, Woman">
            <a:extLst>
              <a:ext uri="{FF2B5EF4-FFF2-40B4-BE49-F238E27FC236}">
                <a16:creationId xmlns:a16="http://schemas.microsoft.com/office/drawing/2014/main" id="{00BBD5F8-4B31-494C-B262-A84E45D43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96" y="1825625"/>
            <a:ext cx="1981762" cy="2978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man, Thinking, Sitting, Desk, Writing, Write, Table">
            <a:extLst>
              <a:ext uri="{FF2B5EF4-FFF2-40B4-BE49-F238E27FC236}">
                <a16:creationId xmlns:a16="http://schemas.microsoft.com/office/drawing/2014/main" id="{FC46C477-9B81-443F-A00E-BC37FD34E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906" y="4470955"/>
            <a:ext cx="3125094" cy="2171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36D2938-FFA8-4F19-A00B-383B2B7D1224}"/>
              </a:ext>
            </a:extLst>
          </p:cNvPr>
          <p:cNvSpPr/>
          <p:nvPr/>
        </p:nvSpPr>
        <p:spPr>
          <a:xfrm rot="21082123">
            <a:off x="7175715" y="2123573"/>
            <a:ext cx="1472339" cy="526943"/>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Inferring</a:t>
            </a:r>
          </a:p>
        </p:txBody>
      </p:sp>
      <p:sp>
        <p:nvSpPr>
          <p:cNvPr id="7" name="Rectangle: Rounded Corners 6">
            <a:extLst>
              <a:ext uri="{FF2B5EF4-FFF2-40B4-BE49-F238E27FC236}">
                <a16:creationId xmlns:a16="http://schemas.microsoft.com/office/drawing/2014/main" id="{E74F0344-B25E-45DC-BB03-460D6E5F3145}"/>
              </a:ext>
            </a:extLst>
          </p:cNvPr>
          <p:cNvSpPr/>
          <p:nvPr/>
        </p:nvSpPr>
        <p:spPr>
          <a:xfrm rot="21082123">
            <a:off x="5112374" y="5046908"/>
            <a:ext cx="1472339" cy="526943"/>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Implying</a:t>
            </a:r>
          </a:p>
        </p:txBody>
      </p:sp>
    </p:spTree>
    <p:extLst>
      <p:ext uri="{BB962C8B-B14F-4D97-AF65-F5344CB8AC3E}">
        <p14:creationId xmlns:p14="http://schemas.microsoft.com/office/powerpoint/2010/main" val="194804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989-66B9-81A9-9BB8-60652B75B46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2000" dirty="0"/>
              <a:t>You need to refer to Source A and Source B for this question.</a:t>
            </a:r>
            <a:br>
              <a:rPr lang="en-US" sz="2000" dirty="0"/>
            </a:br>
            <a:r>
              <a:rPr lang="en-US" sz="2000" dirty="0"/>
              <a:t>The writers in Source A and Source B are travelling on different types of trains.</a:t>
            </a:r>
            <a:br>
              <a:rPr lang="en-US" sz="2000" dirty="0"/>
            </a:br>
            <a:r>
              <a:rPr lang="en-US" sz="2000" dirty="0"/>
              <a:t>What can you infer about </a:t>
            </a:r>
            <a:r>
              <a:rPr lang="en-US" sz="2000" b="1" dirty="0"/>
              <a:t>the differences between the two trains</a:t>
            </a:r>
            <a:r>
              <a:rPr lang="en-US" sz="2000" dirty="0"/>
              <a:t>?</a:t>
            </a:r>
            <a:endParaRPr lang="en-GB" sz="2000" dirty="0"/>
          </a:p>
        </p:txBody>
      </p:sp>
      <p:pic>
        <p:nvPicPr>
          <p:cNvPr id="5" name="Picture 4" descr="A drawing of a train&#10;&#10;AI-generated content may be incorrect.">
            <a:extLst>
              <a:ext uri="{FF2B5EF4-FFF2-40B4-BE49-F238E27FC236}">
                <a16:creationId xmlns:a16="http://schemas.microsoft.com/office/drawing/2014/main" id="{DCE9A65C-503D-725E-AD0D-A79ED4EE5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40" y="1932972"/>
            <a:ext cx="2992056" cy="1496028"/>
          </a:xfrm>
          <a:prstGeom prst="rect">
            <a:avLst/>
          </a:prstGeom>
        </p:spPr>
      </p:pic>
      <p:sp>
        <p:nvSpPr>
          <p:cNvPr id="6" name="TextBox 5">
            <a:extLst>
              <a:ext uri="{FF2B5EF4-FFF2-40B4-BE49-F238E27FC236}">
                <a16:creationId xmlns:a16="http://schemas.microsoft.com/office/drawing/2014/main" id="{94DBA83F-98D9-6D58-A601-C443BC821FF8}"/>
              </a:ext>
            </a:extLst>
          </p:cNvPr>
          <p:cNvSpPr txBox="1"/>
          <p:nvPr/>
        </p:nvSpPr>
        <p:spPr>
          <a:xfrm>
            <a:off x="3491937" y="1863524"/>
            <a:ext cx="5023413" cy="830997"/>
          </a:xfrm>
          <a:prstGeom prst="rect">
            <a:avLst/>
          </a:prstGeom>
          <a:solidFill>
            <a:schemeClr val="bg1"/>
          </a:solidFill>
          <a:ln w="38100">
            <a:solidFill>
              <a:srgbClr val="7030A0"/>
            </a:solidFill>
          </a:ln>
        </p:spPr>
        <p:txBody>
          <a:bodyPr wrap="square" rtlCol="0">
            <a:spAutoFit/>
          </a:bodyPr>
          <a:lstStyle/>
          <a:p>
            <a:r>
              <a:rPr lang="en-US" sz="1600" dirty="0">
                <a:solidFill>
                  <a:srgbClr val="FF0000"/>
                </a:solidFill>
              </a:rPr>
              <a:t>Complete your table.</a:t>
            </a:r>
          </a:p>
          <a:p>
            <a:r>
              <a:rPr lang="en-US" sz="1600" dirty="0">
                <a:solidFill>
                  <a:schemeClr val="accent2">
                    <a:lumMod val="50000"/>
                  </a:schemeClr>
                </a:solidFill>
              </a:rPr>
              <a:t>Include examples to support your ideas</a:t>
            </a:r>
            <a:r>
              <a:rPr lang="en-US" sz="1600" dirty="0"/>
              <a:t>.</a:t>
            </a:r>
          </a:p>
          <a:p>
            <a:r>
              <a:rPr lang="en-US" sz="1600" dirty="0">
                <a:solidFill>
                  <a:srgbClr val="00B050"/>
                </a:solidFill>
              </a:rPr>
              <a:t>Infer the writer’s thoughts and feelings about the trains.</a:t>
            </a:r>
            <a:endParaRPr lang="en-GB" sz="1600" dirty="0">
              <a:solidFill>
                <a:srgbClr val="00B050"/>
              </a:solidFill>
            </a:endParaRPr>
          </a:p>
        </p:txBody>
      </p:sp>
      <p:graphicFrame>
        <p:nvGraphicFramePr>
          <p:cNvPr id="7" name="Table 6">
            <a:extLst>
              <a:ext uri="{FF2B5EF4-FFF2-40B4-BE49-F238E27FC236}">
                <a16:creationId xmlns:a16="http://schemas.microsoft.com/office/drawing/2014/main" id="{6C3C4103-DE44-D1F4-ED68-B10CA793CE71}"/>
              </a:ext>
            </a:extLst>
          </p:cNvPr>
          <p:cNvGraphicFramePr>
            <a:graphicFrameLocks noGrp="1"/>
          </p:cNvGraphicFramePr>
          <p:nvPr>
            <p:extLst>
              <p:ext uri="{D42A27DB-BD31-4B8C-83A1-F6EECF244321}">
                <p14:modId xmlns:p14="http://schemas.microsoft.com/office/powerpoint/2010/main" val="3176135895"/>
              </p:ext>
            </p:extLst>
          </p:nvPr>
        </p:nvGraphicFramePr>
        <p:xfrm>
          <a:off x="3347977" y="2850514"/>
          <a:ext cx="5503762" cy="3642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49224">
                  <a:extLst>
                    <a:ext uri="{9D8B030D-6E8A-4147-A177-3AD203B41FA5}">
                      <a16:colId xmlns:a16="http://schemas.microsoft.com/office/drawing/2014/main" val="151135871"/>
                    </a:ext>
                  </a:extLst>
                </a:gridCol>
                <a:gridCol w="2184088">
                  <a:extLst>
                    <a:ext uri="{9D8B030D-6E8A-4147-A177-3AD203B41FA5}">
                      <a16:colId xmlns:a16="http://schemas.microsoft.com/office/drawing/2014/main" val="2805406106"/>
                    </a:ext>
                  </a:extLst>
                </a:gridCol>
                <a:gridCol w="2370450">
                  <a:extLst>
                    <a:ext uri="{9D8B030D-6E8A-4147-A177-3AD203B41FA5}">
                      <a16:colId xmlns:a16="http://schemas.microsoft.com/office/drawing/2014/main" val="3008365553"/>
                    </a:ext>
                  </a:extLst>
                </a:gridCol>
              </a:tblGrid>
              <a:tr h="370840">
                <a:tc>
                  <a:txBody>
                    <a:bodyPr/>
                    <a:lstStyle/>
                    <a:p>
                      <a:r>
                        <a:rPr lang="en-US" sz="1600" dirty="0"/>
                        <a:t>Areas to consider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600" dirty="0"/>
                        <a:t>Source 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600" dirty="0"/>
                        <a:t>Source B</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370840">
                <a:tc>
                  <a:txBody>
                    <a:bodyPr/>
                    <a:lstStyle/>
                    <a:p>
                      <a:r>
                        <a:rPr lang="en-US" sz="1200" dirty="0"/>
                        <a:t>What do the trains look like?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900" dirty="0"/>
                        <a:t>It has a mail van and a dining car and five sleeping cars. It is designed for long journeys.</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900" dirty="0"/>
                        <a:t>It has a boiler, a stove, a small platform, a bench and a barrel containing water. It has wheels and has steel pistons. It has a small steel handle for speed, the coals are under the bench. It is a simple machine.</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370840">
                <a:tc>
                  <a:txBody>
                    <a:bodyPr/>
                    <a:lstStyle/>
                    <a:p>
                      <a:r>
                        <a:rPr lang="en-US" sz="1200" dirty="0"/>
                        <a:t>How do the trains move?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370840">
                <a:tc>
                  <a:txBody>
                    <a:bodyPr/>
                    <a:lstStyle/>
                    <a:p>
                      <a:r>
                        <a:rPr lang="en-US" sz="1200" dirty="0"/>
                        <a:t>What is it like on board the trains?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370840">
                <a:tc>
                  <a:txBody>
                    <a:bodyPr/>
                    <a:lstStyle/>
                    <a:p>
                      <a:r>
                        <a:rPr lang="en-US" sz="1200" dirty="0"/>
                        <a:t>What are the journeys like?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pic>
        <p:nvPicPr>
          <p:cNvPr id="9" name="Picture 8" descr="A black background with a black square&#10;&#10;AI-generated content may be incorrect.">
            <a:extLst>
              <a:ext uri="{FF2B5EF4-FFF2-40B4-BE49-F238E27FC236}">
                <a16:creationId xmlns:a16="http://schemas.microsoft.com/office/drawing/2014/main" id="{F3524C40-FEF2-CBDB-7CF1-AE05EAA3A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685751"/>
            <a:ext cx="2203412" cy="2511458"/>
          </a:xfrm>
          <a:prstGeom prst="rect">
            <a:avLst/>
          </a:prstGeom>
        </p:spPr>
      </p:pic>
    </p:spTree>
    <p:extLst>
      <p:ext uri="{BB962C8B-B14F-4D97-AF65-F5344CB8AC3E}">
        <p14:creationId xmlns:p14="http://schemas.microsoft.com/office/powerpoint/2010/main" val="181180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79F08A-E5F3-ED64-37A6-8F2295F96D52}"/>
              </a:ext>
            </a:extLst>
          </p:cNvPr>
          <p:cNvGraphicFramePr>
            <a:graphicFrameLocks noGrp="1"/>
          </p:cNvGraphicFramePr>
          <p:nvPr>
            <p:extLst>
              <p:ext uri="{D42A27DB-BD31-4B8C-83A1-F6EECF244321}">
                <p14:modId xmlns:p14="http://schemas.microsoft.com/office/powerpoint/2010/main" val="64019329"/>
              </p:ext>
            </p:extLst>
          </p:nvPr>
        </p:nvGraphicFramePr>
        <p:xfrm>
          <a:off x="221849" y="216488"/>
          <a:ext cx="4107082" cy="641580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08341">
                  <a:extLst>
                    <a:ext uri="{9D8B030D-6E8A-4147-A177-3AD203B41FA5}">
                      <a16:colId xmlns:a16="http://schemas.microsoft.com/office/drawing/2014/main" val="151135871"/>
                    </a:ext>
                  </a:extLst>
                </a:gridCol>
                <a:gridCol w="1629836">
                  <a:extLst>
                    <a:ext uri="{9D8B030D-6E8A-4147-A177-3AD203B41FA5}">
                      <a16:colId xmlns:a16="http://schemas.microsoft.com/office/drawing/2014/main" val="2805406106"/>
                    </a:ext>
                  </a:extLst>
                </a:gridCol>
                <a:gridCol w="1768905">
                  <a:extLst>
                    <a:ext uri="{9D8B030D-6E8A-4147-A177-3AD203B41FA5}">
                      <a16:colId xmlns:a16="http://schemas.microsoft.com/office/drawing/2014/main" val="3008365553"/>
                    </a:ext>
                  </a:extLst>
                </a:gridCol>
              </a:tblGrid>
              <a:tr h="457747">
                <a:tc>
                  <a:txBody>
                    <a:bodyPr/>
                    <a:lstStyle/>
                    <a:p>
                      <a:r>
                        <a:rPr lang="en-US" sz="1100" dirty="0"/>
                        <a:t>Areas to consider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A</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B</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1290238">
                <a:tc>
                  <a:txBody>
                    <a:bodyPr/>
                    <a:lstStyle/>
                    <a:p>
                      <a:r>
                        <a:rPr lang="en-US" sz="1100" dirty="0"/>
                        <a:t>What do the trains look like?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a:t>It has a mail van and a dining car and five sleeping cars. It is designed for long journeys.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a:t>It has a boiler, a stove, a small platform, a bench and a barrel containing water. It has wheels and has steel pistons. It has a small steel handle for speed, the coals are under the bench. It is a simple machine.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1449634">
                <a:tc>
                  <a:txBody>
                    <a:bodyPr/>
                    <a:lstStyle/>
                    <a:p>
                      <a:r>
                        <a:rPr lang="en-US" sz="1100" dirty="0"/>
                        <a:t>How do the trains move?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1768554">
                <a:tc>
                  <a:txBody>
                    <a:bodyPr/>
                    <a:lstStyle/>
                    <a:p>
                      <a:r>
                        <a:rPr lang="en-US" sz="1100" dirty="0"/>
                        <a:t>What is it like on board the trains?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1449634">
                <a:tc>
                  <a:txBody>
                    <a:bodyPr/>
                    <a:lstStyle/>
                    <a:p>
                      <a:r>
                        <a:rPr lang="en-US" sz="1100" dirty="0"/>
                        <a:t>What are the journeys like?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graphicFrame>
        <p:nvGraphicFramePr>
          <p:cNvPr id="6" name="Table 5">
            <a:extLst>
              <a:ext uri="{FF2B5EF4-FFF2-40B4-BE49-F238E27FC236}">
                <a16:creationId xmlns:a16="http://schemas.microsoft.com/office/drawing/2014/main" id="{C9F674EF-F431-9E1D-945A-C0DEC833D6FA}"/>
              </a:ext>
            </a:extLst>
          </p:cNvPr>
          <p:cNvGraphicFramePr>
            <a:graphicFrameLocks noGrp="1"/>
          </p:cNvGraphicFramePr>
          <p:nvPr>
            <p:extLst>
              <p:ext uri="{D42A27DB-BD31-4B8C-83A1-F6EECF244321}">
                <p14:modId xmlns:p14="http://schemas.microsoft.com/office/powerpoint/2010/main" val="1339968428"/>
              </p:ext>
            </p:extLst>
          </p:nvPr>
        </p:nvGraphicFramePr>
        <p:xfrm>
          <a:off x="4815069" y="216488"/>
          <a:ext cx="4107082" cy="641580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08341">
                  <a:extLst>
                    <a:ext uri="{9D8B030D-6E8A-4147-A177-3AD203B41FA5}">
                      <a16:colId xmlns:a16="http://schemas.microsoft.com/office/drawing/2014/main" val="151135871"/>
                    </a:ext>
                  </a:extLst>
                </a:gridCol>
                <a:gridCol w="1629836">
                  <a:extLst>
                    <a:ext uri="{9D8B030D-6E8A-4147-A177-3AD203B41FA5}">
                      <a16:colId xmlns:a16="http://schemas.microsoft.com/office/drawing/2014/main" val="2805406106"/>
                    </a:ext>
                  </a:extLst>
                </a:gridCol>
                <a:gridCol w="1768905">
                  <a:extLst>
                    <a:ext uri="{9D8B030D-6E8A-4147-A177-3AD203B41FA5}">
                      <a16:colId xmlns:a16="http://schemas.microsoft.com/office/drawing/2014/main" val="3008365553"/>
                    </a:ext>
                  </a:extLst>
                </a:gridCol>
              </a:tblGrid>
              <a:tr h="457747">
                <a:tc>
                  <a:txBody>
                    <a:bodyPr/>
                    <a:lstStyle/>
                    <a:p>
                      <a:r>
                        <a:rPr lang="en-US" sz="1100" dirty="0"/>
                        <a:t>Areas to consider</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A</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100" dirty="0"/>
                        <a:t>Source B</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1290238">
                <a:tc>
                  <a:txBody>
                    <a:bodyPr/>
                    <a:lstStyle/>
                    <a:p>
                      <a:r>
                        <a:rPr lang="en-US" sz="1100" dirty="0"/>
                        <a:t>What do the trains look like?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a:t>It has a mail van and a dining car and five sleeping cars. It is designed for long journeys.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a:t>It has a boiler, a stove, a small platform, a bench and a barrel containing water. It has wheels and has steel pistons. It has a small steel handle for speed, the coals are under the bench. It is a simple machine.</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1449634">
                <a:tc>
                  <a:txBody>
                    <a:bodyPr/>
                    <a:lstStyle/>
                    <a:p>
                      <a:r>
                        <a:rPr lang="en-US" sz="1100" dirty="0"/>
                        <a:t>How do the trains move?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1768554">
                <a:tc>
                  <a:txBody>
                    <a:bodyPr/>
                    <a:lstStyle/>
                    <a:p>
                      <a:r>
                        <a:rPr lang="en-US" sz="1100" dirty="0"/>
                        <a:t>What is it like on board the trains?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1449634">
                <a:tc>
                  <a:txBody>
                    <a:bodyPr/>
                    <a:lstStyle/>
                    <a:p>
                      <a:r>
                        <a:rPr lang="en-US" sz="1100" dirty="0"/>
                        <a:t>What are the journeys like?</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spTree>
    <p:extLst>
      <p:ext uri="{BB962C8B-B14F-4D97-AF65-F5344CB8AC3E}">
        <p14:creationId xmlns:p14="http://schemas.microsoft.com/office/powerpoint/2010/main" val="160018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EA92D3-C578-FB9B-D0E1-4C90BD15F922}"/>
              </a:ext>
            </a:extLst>
          </p:cNvPr>
          <p:cNvGraphicFramePr>
            <a:graphicFrameLocks noGrp="1"/>
          </p:cNvGraphicFramePr>
          <p:nvPr>
            <p:extLst>
              <p:ext uri="{D42A27DB-BD31-4B8C-83A1-F6EECF244321}">
                <p14:modId xmlns:p14="http://schemas.microsoft.com/office/powerpoint/2010/main" val="4162974967"/>
              </p:ext>
            </p:extLst>
          </p:nvPr>
        </p:nvGraphicFramePr>
        <p:xfrm>
          <a:off x="532435" y="335666"/>
          <a:ext cx="8273971" cy="61264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5342">
                  <a:extLst>
                    <a:ext uri="{9D8B030D-6E8A-4147-A177-3AD203B41FA5}">
                      <a16:colId xmlns:a16="http://schemas.microsoft.com/office/drawing/2014/main" val="151135871"/>
                    </a:ext>
                  </a:extLst>
                </a:gridCol>
                <a:gridCol w="3495060">
                  <a:extLst>
                    <a:ext uri="{9D8B030D-6E8A-4147-A177-3AD203B41FA5}">
                      <a16:colId xmlns:a16="http://schemas.microsoft.com/office/drawing/2014/main" val="2805406106"/>
                    </a:ext>
                  </a:extLst>
                </a:gridCol>
                <a:gridCol w="3563569">
                  <a:extLst>
                    <a:ext uri="{9D8B030D-6E8A-4147-A177-3AD203B41FA5}">
                      <a16:colId xmlns:a16="http://schemas.microsoft.com/office/drawing/2014/main" val="3008365553"/>
                    </a:ext>
                  </a:extLst>
                </a:gridCol>
              </a:tblGrid>
              <a:tr h="625033">
                <a:tc>
                  <a:txBody>
                    <a:bodyPr/>
                    <a:lstStyle/>
                    <a:p>
                      <a:r>
                        <a:rPr lang="en-US" dirty="0"/>
                        <a:t>Areas to consider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dirty="0"/>
                        <a:t>Source 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dirty="0"/>
                        <a:t>Source 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08942634"/>
                  </a:ext>
                </a:extLst>
              </a:tr>
              <a:tr h="1152324">
                <a:tc>
                  <a:txBody>
                    <a:bodyPr/>
                    <a:lstStyle/>
                    <a:p>
                      <a:r>
                        <a:rPr lang="en-US" sz="1400" dirty="0"/>
                        <a:t>What do the trains look like?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It has a mail van and a dining car and five sleeping cars. It is designed for long journeys.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It has a boiler, a stove, a small platform, a bench and a barrel containing water. It has wheels and has steel pistons. It has a small steel handle for speed, the coals are under the bench. It is a simple machine.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8113388"/>
                  </a:ext>
                </a:extLst>
              </a:tr>
              <a:tr h="987706">
                <a:tc>
                  <a:txBody>
                    <a:bodyPr/>
                    <a:lstStyle/>
                    <a:p>
                      <a:r>
                        <a:rPr lang="en-US" sz="1400" dirty="0"/>
                        <a:t>How do the trains move?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Quickly, causing the train journey to be bumpy and violent. It covers 9,000km in over a week.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Slowly at 10mph to begin with. It cannot move uphill. The motion is as smooth as possible. It can reach a maximum speed of 35mph.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68514341"/>
                  </a:ext>
                </a:extLst>
              </a:tr>
              <a:tr h="1275787">
                <a:tc>
                  <a:txBody>
                    <a:bodyPr/>
                    <a:lstStyle/>
                    <a:p>
                      <a:r>
                        <a:rPr lang="en-US" sz="1400" dirty="0"/>
                        <a:t>What is it like on board the trains?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There is a dining car for eating and sleeping cars for passengers to rest. There are facilities for brushing teeth and drinking tea. There are many passengers because there are five sleeping cars.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It has an uncovered carriage with six benches to sit on. There are sixteen people on the journey.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6517235"/>
                  </a:ext>
                </a:extLst>
              </a:tr>
              <a:tr h="1275787">
                <a:tc>
                  <a:txBody>
                    <a:bodyPr/>
                    <a:lstStyle/>
                    <a:p>
                      <a:r>
                        <a:rPr lang="en-US" sz="1400" dirty="0"/>
                        <a:t>What are the journeys like?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writer was frustrated at the violent movements of the train that caused him many problems. The journey took more than a week to complete lasts over 9,000km.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The writer feels a sense of security and no fear at all. The journey lasts for only 15 miles.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92359021"/>
                  </a:ext>
                </a:extLst>
              </a:tr>
            </a:tbl>
          </a:graphicData>
        </a:graphic>
      </p:graphicFrame>
    </p:spTree>
    <p:extLst>
      <p:ext uri="{BB962C8B-B14F-4D97-AF65-F5344CB8AC3E}">
        <p14:creationId xmlns:p14="http://schemas.microsoft.com/office/powerpoint/2010/main" val="2032019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2307</Words>
  <Application>Microsoft Office PowerPoint</Application>
  <PresentationFormat>On-screen Show (4:3)</PresentationFormat>
  <Paragraphs>133</Paragraphs>
  <Slides>13</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gg sans</vt:lpstr>
      <vt:lpstr>Times New Roman</vt:lpstr>
      <vt:lpstr>Office Theme</vt:lpstr>
      <vt:lpstr>1_Office Theme</vt:lpstr>
      <vt:lpstr>2_Office Theme</vt:lpstr>
      <vt:lpstr>11_Office Theme</vt:lpstr>
      <vt:lpstr>PowerPoint Presentation</vt:lpstr>
      <vt:lpstr>Learning outcomes</vt:lpstr>
      <vt:lpstr>We will be using inference icebergs to help us see what the writer implies</vt:lpstr>
      <vt:lpstr>We’ll re-read part of Source A</vt:lpstr>
      <vt:lpstr>PowerPoint Presentation</vt:lpstr>
      <vt:lpstr>It’s important to remember in your analyses…</vt:lpstr>
      <vt:lpstr>You need to refer to Source A and Source B for this question. The writers in Source A and Source B are travelling on different types of trains. What can you infer about the differences between the two trains?</vt:lpstr>
      <vt:lpstr>PowerPoint Presentation</vt:lpstr>
      <vt:lpstr>PowerPoint Presentation</vt:lpstr>
      <vt:lpstr>Q2) Summary</vt:lpstr>
      <vt:lpstr>Let’s take a look at a good answer for Q2:</vt:lpstr>
      <vt:lpstr>Can you see how the student has mixed together quotations, inferences and connectives into a detailed and concise summary?</vt:lpstr>
      <vt:lpstr>Plenary: Before and After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2025-02-13T14:18:55Z</dcterms:created>
  <dcterms:modified xsi:type="dcterms:W3CDTF">2025-08-12T10:34:28Z</dcterms:modified>
</cp:coreProperties>
</file>