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18"/>
  </p:notesMasterIdLst>
  <p:sldIdLst>
    <p:sldId id="256" r:id="rId3"/>
    <p:sldId id="257" r:id="rId4"/>
    <p:sldId id="263" r:id="rId5"/>
    <p:sldId id="258" r:id="rId6"/>
    <p:sldId id="259" r:id="rId7"/>
    <p:sldId id="260" r:id="rId8"/>
    <p:sldId id="261" r:id="rId9"/>
    <p:sldId id="262" r:id="rId10"/>
    <p:sldId id="276" r:id="rId11"/>
    <p:sldId id="287" r:id="rId12"/>
    <p:sldId id="288" r:id="rId13"/>
    <p:sldId id="267" r:id="rId14"/>
    <p:sldId id="285" r:id="rId15"/>
    <p:sldId id="286" r:id="rId16"/>
    <p:sldId id="28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9CFD49-5EBF-47CA-A616-6098FF969198}" v="246" dt="2025-02-12T13:20:26.9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8" autoAdjust="0"/>
    <p:restoredTop sz="94660"/>
  </p:normalViewPr>
  <p:slideViewPr>
    <p:cSldViewPr snapToGrid="0">
      <p:cViewPr varScale="1">
        <p:scale>
          <a:sx n="92" d="100"/>
          <a:sy n="92" d="100"/>
        </p:scale>
        <p:origin x="5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F89CFD49-5EBF-47CA-A616-6098FF969198}"/>
    <pc:docChg chg="undo custSel delSld modSld delMainMaster">
      <pc:chgData name="Paul Wassell" userId="609912a88ec840f0" providerId="LiveId" clId="{F89CFD49-5EBF-47CA-A616-6098FF969198}" dt="2025-02-12T13:20:45.993" v="2096" actId="20577"/>
      <pc:docMkLst>
        <pc:docMk/>
      </pc:docMkLst>
      <pc:sldChg chg="addSp delSp modSp mod">
        <pc:chgData name="Paul Wassell" userId="609912a88ec840f0" providerId="LiveId" clId="{F89CFD49-5EBF-47CA-A616-6098FF969198}" dt="2025-02-12T13:10:03.680" v="496" actId="20577"/>
        <pc:sldMkLst>
          <pc:docMk/>
          <pc:sldMk cId="1028995690" sldId="256"/>
        </pc:sldMkLst>
        <pc:spChg chg="add del mod">
          <ac:chgData name="Paul Wassell" userId="609912a88ec840f0" providerId="LiveId" clId="{F89CFD49-5EBF-47CA-A616-6098FF969198}" dt="2025-02-12T13:08:37.977" v="267" actId="21"/>
          <ac:spMkLst>
            <pc:docMk/>
            <pc:sldMk cId="1028995690" sldId="256"/>
            <ac:spMk id="4" creationId="{3C106791-BA3F-E3C7-2A7E-F6BEAB8A6478}"/>
          </ac:spMkLst>
        </pc:spChg>
        <pc:spChg chg="mod">
          <ac:chgData name="Paul Wassell" userId="609912a88ec840f0" providerId="LiveId" clId="{F89CFD49-5EBF-47CA-A616-6098FF969198}" dt="2025-02-12T13:10:03.680" v="496" actId="20577"/>
          <ac:spMkLst>
            <pc:docMk/>
            <pc:sldMk cId="1028995690" sldId="256"/>
            <ac:spMk id="7" creationId="{0C09FCD2-9C79-0B0D-876E-2BE08622A54E}"/>
          </ac:spMkLst>
        </pc:spChg>
        <pc:picChg chg="add mod ord">
          <ac:chgData name="Paul Wassell" userId="609912a88ec840f0" providerId="LiveId" clId="{F89CFD49-5EBF-47CA-A616-6098FF969198}" dt="2025-02-12T13:09:36.519" v="388" actId="167"/>
          <ac:picMkLst>
            <pc:docMk/>
            <pc:sldMk cId="1028995690" sldId="256"/>
            <ac:picMk id="3" creationId="{0083C739-B2C3-2E9C-3657-DFDEB1CD9084}"/>
          </ac:picMkLst>
        </pc:picChg>
        <pc:picChg chg="del">
          <ac:chgData name="Paul Wassell" userId="609912a88ec840f0" providerId="LiveId" clId="{F89CFD49-5EBF-47CA-A616-6098FF969198}" dt="2025-02-12T13:04:28.370" v="0" actId="478"/>
          <ac:picMkLst>
            <pc:docMk/>
            <pc:sldMk cId="1028995690" sldId="256"/>
            <ac:picMk id="5" creationId="{FE4B5141-E4D5-44B7-7E55-F98A910FF994}"/>
          </ac:picMkLst>
        </pc:picChg>
        <pc:picChg chg="add mod ord">
          <ac:chgData name="Paul Wassell" userId="609912a88ec840f0" providerId="LiveId" clId="{F89CFD49-5EBF-47CA-A616-6098FF969198}" dt="2025-02-12T13:08:44.244" v="270" actId="167"/>
          <ac:picMkLst>
            <pc:docMk/>
            <pc:sldMk cId="1028995690" sldId="256"/>
            <ac:picMk id="8" creationId="{DCBBDECF-CD32-84B1-7405-1C5A32F1C904}"/>
          </ac:picMkLst>
        </pc:picChg>
      </pc:sldChg>
      <pc:sldChg chg="modSp mod">
        <pc:chgData name="Paul Wassell" userId="609912a88ec840f0" providerId="LiveId" clId="{F89CFD49-5EBF-47CA-A616-6098FF969198}" dt="2025-02-12T13:14:56.622" v="1746" actId="403"/>
        <pc:sldMkLst>
          <pc:docMk/>
          <pc:sldMk cId="3629693839" sldId="258"/>
        </pc:sldMkLst>
        <pc:spChg chg="mod">
          <ac:chgData name="Paul Wassell" userId="609912a88ec840f0" providerId="LiveId" clId="{F89CFD49-5EBF-47CA-A616-6098FF969198}" dt="2025-02-12T13:10:42.030" v="640" actId="20577"/>
          <ac:spMkLst>
            <pc:docMk/>
            <pc:sldMk cId="3629693839" sldId="258"/>
            <ac:spMk id="3" creationId="{58C8B482-08D4-DD47-BA69-823B7D929312}"/>
          </ac:spMkLst>
        </pc:spChg>
        <pc:spChg chg="mod">
          <ac:chgData name="Paul Wassell" userId="609912a88ec840f0" providerId="LiveId" clId="{F89CFD49-5EBF-47CA-A616-6098FF969198}" dt="2025-02-12T13:12:31.349" v="891" actId="20577"/>
          <ac:spMkLst>
            <pc:docMk/>
            <pc:sldMk cId="3629693839" sldId="258"/>
            <ac:spMk id="4" creationId="{ACEA65D6-105A-0C67-CCE5-6C13756C87EC}"/>
          </ac:spMkLst>
        </pc:spChg>
        <pc:spChg chg="mod">
          <ac:chgData name="Paul Wassell" userId="609912a88ec840f0" providerId="LiveId" clId="{F89CFD49-5EBF-47CA-A616-6098FF969198}" dt="2025-02-12T13:13:17.619" v="1211" actId="20577"/>
          <ac:spMkLst>
            <pc:docMk/>
            <pc:sldMk cId="3629693839" sldId="258"/>
            <ac:spMk id="5" creationId="{2966139A-BA02-A55B-AD7F-E1833F4C8A40}"/>
          </ac:spMkLst>
        </pc:spChg>
        <pc:spChg chg="mod">
          <ac:chgData name="Paul Wassell" userId="609912a88ec840f0" providerId="LiveId" clId="{F89CFD49-5EBF-47CA-A616-6098FF969198}" dt="2025-02-12T13:14:56.622" v="1746" actId="403"/>
          <ac:spMkLst>
            <pc:docMk/>
            <pc:sldMk cId="3629693839" sldId="258"/>
            <ac:spMk id="6" creationId="{9C478278-E113-DCF7-FE6F-A0CF1A4976E3}"/>
          </ac:spMkLst>
        </pc:spChg>
      </pc:sldChg>
      <pc:sldChg chg="modSp mod">
        <pc:chgData name="Paul Wassell" userId="609912a88ec840f0" providerId="LiveId" clId="{F89CFD49-5EBF-47CA-A616-6098FF969198}" dt="2025-02-12T13:15:51.888" v="1754" actId="13926"/>
        <pc:sldMkLst>
          <pc:docMk/>
          <pc:sldMk cId="530706738" sldId="259"/>
        </pc:sldMkLst>
        <pc:spChg chg="mod">
          <ac:chgData name="Paul Wassell" userId="609912a88ec840f0" providerId="LiveId" clId="{F89CFD49-5EBF-47CA-A616-6098FF969198}" dt="2025-02-12T13:15:51.888" v="1754" actId="13926"/>
          <ac:spMkLst>
            <pc:docMk/>
            <pc:sldMk cId="530706738" sldId="259"/>
            <ac:spMk id="4" creationId="{6DAA44BC-8F5E-1C61-1586-200177554C7F}"/>
          </ac:spMkLst>
        </pc:spChg>
      </pc:sldChg>
      <pc:sldChg chg="modSp mod">
        <pc:chgData name="Paul Wassell" userId="609912a88ec840f0" providerId="LiveId" clId="{F89CFD49-5EBF-47CA-A616-6098FF969198}" dt="2025-02-12T13:16:25.561" v="1758" actId="13926"/>
        <pc:sldMkLst>
          <pc:docMk/>
          <pc:sldMk cId="312837050" sldId="260"/>
        </pc:sldMkLst>
        <pc:spChg chg="mod">
          <ac:chgData name="Paul Wassell" userId="609912a88ec840f0" providerId="LiveId" clId="{F89CFD49-5EBF-47CA-A616-6098FF969198}" dt="2025-02-12T13:16:25.561" v="1758" actId="13926"/>
          <ac:spMkLst>
            <pc:docMk/>
            <pc:sldMk cId="312837050" sldId="260"/>
            <ac:spMk id="4" creationId="{C0F3B185-A5E9-1EFD-86F1-BBE2B99DDFE7}"/>
          </ac:spMkLst>
        </pc:spChg>
      </pc:sldChg>
      <pc:sldChg chg="modSp mod">
        <pc:chgData name="Paul Wassell" userId="609912a88ec840f0" providerId="LiveId" clId="{F89CFD49-5EBF-47CA-A616-6098FF969198}" dt="2025-02-12T13:17:15.919" v="1826" actId="13926"/>
        <pc:sldMkLst>
          <pc:docMk/>
          <pc:sldMk cId="3203264657" sldId="261"/>
        </pc:sldMkLst>
        <pc:spChg chg="mod">
          <ac:chgData name="Paul Wassell" userId="609912a88ec840f0" providerId="LiveId" clId="{F89CFD49-5EBF-47CA-A616-6098FF969198}" dt="2025-02-12T13:17:15.919" v="1826" actId="13926"/>
          <ac:spMkLst>
            <pc:docMk/>
            <pc:sldMk cId="3203264657" sldId="261"/>
            <ac:spMk id="4" creationId="{67228A6B-2989-47A3-BB73-9433BF0FAA79}"/>
          </ac:spMkLst>
        </pc:spChg>
        <pc:spChg chg="mod">
          <ac:chgData name="Paul Wassell" userId="609912a88ec840f0" providerId="LiveId" clId="{F89CFD49-5EBF-47CA-A616-6098FF969198}" dt="2025-02-12T13:16:51.949" v="1823" actId="20577"/>
          <ac:spMkLst>
            <pc:docMk/>
            <pc:sldMk cId="3203264657" sldId="261"/>
            <ac:spMk id="10" creationId="{CAC6AB52-7BA0-5E09-DFB8-7E373294DEB3}"/>
          </ac:spMkLst>
        </pc:spChg>
      </pc:sldChg>
      <pc:sldChg chg="modSp mod">
        <pc:chgData name="Paul Wassell" userId="609912a88ec840f0" providerId="LiveId" clId="{F89CFD49-5EBF-47CA-A616-6098FF969198}" dt="2025-02-12T13:18:10.187" v="1864" actId="13926"/>
        <pc:sldMkLst>
          <pc:docMk/>
          <pc:sldMk cId="3646976511" sldId="262"/>
        </pc:sldMkLst>
        <pc:spChg chg="mod">
          <ac:chgData name="Paul Wassell" userId="609912a88ec840f0" providerId="LiveId" clId="{F89CFD49-5EBF-47CA-A616-6098FF969198}" dt="2025-02-12T13:18:10.187" v="1864" actId="13926"/>
          <ac:spMkLst>
            <pc:docMk/>
            <pc:sldMk cId="3646976511" sldId="262"/>
            <ac:spMk id="4" creationId="{7FA87BB2-2C6A-2394-ED88-D0F4FDFB615D}"/>
          </ac:spMkLst>
        </pc:spChg>
        <pc:spChg chg="mod">
          <ac:chgData name="Paul Wassell" userId="609912a88ec840f0" providerId="LiveId" clId="{F89CFD49-5EBF-47CA-A616-6098FF969198}" dt="2025-02-12T13:17:47.396" v="1861" actId="20577"/>
          <ac:spMkLst>
            <pc:docMk/>
            <pc:sldMk cId="3646976511" sldId="262"/>
            <ac:spMk id="10" creationId="{ED9912C6-A9CF-A86F-4265-7EC0E7D28DA9}"/>
          </ac:spMkLst>
        </pc:spChg>
      </pc:sldChg>
      <pc:sldChg chg="del">
        <pc:chgData name="Paul Wassell" userId="609912a88ec840f0" providerId="LiveId" clId="{F89CFD49-5EBF-47CA-A616-6098FF969198}" dt="2025-02-12T13:19:55.327" v="2089" actId="47"/>
        <pc:sldMkLst>
          <pc:docMk/>
          <pc:sldMk cId="3066056663" sldId="268"/>
        </pc:sldMkLst>
      </pc:sldChg>
      <pc:sldChg chg="modSp mod">
        <pc:chgData name="Paul Wassell" userId="609912a88ec840f0" providerId="LiveId" clId="{F89CFD49-5EBF-47CA-A616-6098FF969198}" dt="2025-02-12T13:18:47.797" v="1961" actId="20577"/>
        <pc:sldMkLst>
          <pc:docMk/>
          <pc:sldMk cId="1354073656" sldId="276"/>
        </pc:sldMkLst>
        <pc:spChg chg="mod">
          <ac:chgData name="Paul Wassell" userId="609912a88ec840f0" providerId="LiveId" clId="{F89CFD49-5EBF-47CA-A616-6098FF969198}" dt="2025-02-12T13:18:16.868" v="1872" actId="20577"/>
          <ac:spMkLst>
            <pc:docMk/>
            <pc:sldMk cId="1354073656" sldId="276"/>
            <ac:spMk id="6" creationId="{B66F7412-DD5E-4FEC-9365-98AAE5D0C9B8}"/>
          </ac:spMkLst>
        </pc:spChg>
        <pc:spChg chg="mod">
          <ac:chgData name="Paul Wassell" userId="609912a88ec840f0" providerId="LiveId" clId="{F89CFD49-5EBF-47CA-A616-6098FF969198}" dt="2025-02-12T13:18:21.324" v="1883" actId="20577"/>
          <ac:spMkLst>
            <pc:docMk/>
            <pc:sldMk cId="1354073656" sldId="276"/>
            <ac:spMk id="7" creationId="{8DF0DB52-FCAB-4DCA-BB9A-D3CF6FBBFEE0}"/>
          </ac:spMkLst>
        </pc:spChg>
        <pc:spChg chg="mod">
          <ac:chgData name="Paul Wassell" userId="609912a88ec840f0" providerId="LiveId" clId="{F89CFD49-5EBF-47CA-A616-6098FF969198}" dt="2025-02-12T13:18:47.797" v="1961" actId="20577"/>
          <ac:spMkLst>
            <pc:docMk/>
            <pc:sldMk cId="1354073656" sldId="276"/>
            <ac:spMk id="8" creationId="{030B4243-781C-4326-B70A-9D4233C7DA3B}"/>
          </ac:spMkLst>
        </pc:spChg>
      </pc:sldChg>
      <pc:sldChg chg="modSp mod">
        <pc:chgData name="Paul Wassell" userId="609912a88ec840f0" providerId="LiveId" clId="{F89CFD49-5EBF-47CA-A616-6098FF969198}" dt="2025-02-12T13:19:18.837" v="2084" actId="20577"/>
        <pc:sldMkLst>
          <pc:docMk/>
          <pc:sldMk cId="157609149" sldId="287"/>
        </pc:sldMkLst>
        <pc:spChg chg="mod">
          <ac:chgData name="Paul Wassell" userId="609912a88ec840f0" providerId="LiveId" clId="{F89CFD49-5EBF-47CA-A616-6098FF969198}" dt="2025-02-12T13:19:07.201" v="2021" actId="20577"/>
          <ac:spMkLst>
            <pc:docMk/>
            <pc:sldMk cId="157609149" sldId="287"/>
            <ac:spMk id="6" creationId="{A6DD5D9B-BCA5-74D6-F763-CD3735448132}"/>
          </ac:spMkLst>
        </pc:spChg>
        <pc:spChg chg="mod">
          <ac:chgData name="Paul Wassell" userId="609912a88ec840f0" providerId="LiveId" clId="{F89CFD49-5EBF-47CA-A616-6098FF969198}" dt="2025-02-12T13:19:18.837" v="2084" actId="20577"/>
          <ac:spMkLst>
            <pc:docMk/>
            <pc:sldMk cId="157609149" sldId="287"/>
            <ac:spMk id="8" creationId="{C6F4D6BB-969F-731D-E595-F50A210B8095}"/>
          </ac:spMkLst>
        </pc:spChg>
      </pc:sldChg>
      <pc:sldChg chg="addSp delSp modSp mod">
        <pc:chgData name="Paul Wassell" userId="609912a88ec840f0" providerId="LiveId" clId="{F89CFD49-5EBF-47CA-A616-6098FF969198}" dt="2025-02-12T13:19:41.184" v="2088"/>
        <pc:sldMkLst>
          <pc:docMk/>
          <pc:sldMk cId="2432304576" sldId="288"/>
        </pc:sldMkLst>
        <pc:spChg chg="add mod">
          <ac:chgData name="Paul Wassell" userId="609912a88ec840f0" providerId="LiveId" clId="{F89CFD49-5EBF-47CA-A616-6098FF969198}" dt="2025-02-12T13:19:35.530" v="2087"/>
          <ac:spMkLst>
            <pc:docMk/>
            <pc:sldMk cId="2432304576" sldId="288"/>
            <ac:spMk id="3" creationId="{F2100EAC-839E-30DD-D4E9-4EF3078F61F8}"/>
          </ac:spMkLst>
        </pc:spChg>
        <pc:spChg chg="del">
          <ac:chgData name="Paul Wassell" userId="609912a88ec840f0" providerId="LiveId" clId="{F89CFD49-5EBF-47CA-A616-6098FF969198}" dt="2025-02-12T13:19:35.260" v="2086" actId="478"/>
          <ac:spMkLst>
            <pc:docMk/>
            <pc:sldMk cId="2432304576" sldId="288"/>
            <ac:spMk id="6" creationId="{F6703165-B1F5-0E36-8537-4A61408A04E9}"/>
          </ac:spMkLst>
        </pc:spChg>
        <pc:spChg chg="del">
          <ac:chgData name="Paul Wassell" userId="609912a88ec840f0" providerId="LiveId" clId="{F89CFD49-5EBF-47CA-A616-6098FF969198}" dt="2025-02-12T13:19:33.485" v="2085" actId="478"/>
          <ac:spMkLst>
            <pc:docMk/>
            <pc:sldMk cId="2432304576" sldId="288"/>
            <ac:spMk id="7" creationId="{6A0E1FA7-786A-C6AD-50E9-44C4DBA39031}"/>
          </ac:spMkLst>
        </pc:spChg>
        <pc:spChg chg="del">
          <ac:chgData name="Paul Wassell" userId="609912a88ec840f0" providerId="LiveId" clId="{F89CFD49-5EBF-47CA-A616-6098FF969198}" dt="2025-02-12T13:19:35.260" v="2086" actId="478"/>
          <ac:spMkLst>
            <pc:docMk/>
            <pc:sldMk cId="2432304576" sldId="288"/>
            <ac:spMk id="8" creationId="{A8B44D04-827C-ADC0-C6AB-A41660F53EE2}"/>
          </ac:spMkLst>
        </pc:spChg>
        <pc:spChg chg="add mod">
          <ac:chgData name="Paul Wassell" userId="609912a88ec840f0" providerId="LiveId" clId="{F89CFD49-5EBF-47CA-A616-6098FF969198}" dt="2025-02-12T13:19:35.530" v="2087"/>
          <ac:spMkLst>
            <pc:docMk/>
            <pc:sldMk cId="2432304576" sldId="288"/>
            <ac:spMk id="9" creationId="{46664722-39A2-351C-1042-7A2B15ED3A07}"/>
          </ac:spMkLst>
        </pc:spChg>
        <pc:spChg chg="add mod">
          <ac:chgData name="Paul Wassell" userId="609912a88ec840f0" providerId="LiveId" clId="{F89CFD49-5EBF-47CA-A616-6098FF969198}" dt="2025-02-12T13:19:35.530" v="2087"/>
          <ac:spMkLst>
            <pc:docMk/>
            <pc:sldMk cId="2432304576" sldId="288"/>
            <ac:spMk id="10" creationId="{C1F53AD0-7463-2DCD-427E-421FB4186D6E}"/>
          </ac:spMkLst>
        </pc:spChg>
        <pc:spChg chg="add mod">
          <ac:chgData name="Paul Wassell" userId="609912a88ec840f0" providerId="LiveId" clId="{F89CFD49-5EBF-47CA-A616-6098FF969198}" dt="2025-02-12T13:19:41.184" v="2088"/>
          <ac:spMkLst>
            <pc:docMk/>
            <pc:sldMk cId="2432304576" sldId="288"/>
            <ac:spMk id="11" creationId="{616FE8AF-6F5B-1859-E2A0-3AF42BCFCEA1}"/>
          </ac:spMkLst>
        </pc:spChg>
        <pc:spChg chg="add mod">
          <ac:chgData name="Paul Wassell" userId="609912a88ec840f0" providerId="LiveId" clId="{F89CFD49-5EBF-47CA-A616-6098FF969198}" dt="2025-02-12T13:19:41.184" v="2088"/>
          <ac:spMkLst>
            <pc:docMk/>
            <pc:sldMk cId="2432304576" sldId="288"/>
            <ac:spMk id="12" creationId="{7CA17A20-38DF-1E72-CB23-E96F4874E534}"/>
          </ac:spMkLst>
        </pc:spChg>
        <pc:spChg chg="add mod">
          <ac:chgData name="Paul Wassell" userId="609912a88ec840f0" providerId="LiveId" clId="{F89CFD49-5EBF-47CA-A616-6098FF969198}" dt="2025-02-12T13:19:41.184" v="2088"/>
          <ac:spMkLst>
            <pc:docMk/>
            <pc:sldMk cId="2432304576" sldId="288"/>
            <ac:spMk id="13" creationId="{3ABD5899-2CE9-6109-8AA0-C684E9C7054F}"/>
          </ac:spMkLst>
        </pc:spChg>
      </pc:sldChg>
      <pc:sldChg chg="modSp mod">
        <pc:chgData name="Paul Wassell" userId="609912a88ec840f0" providerId="LiveId" clId="{F89CFD49-5EBF-47CA-A616-6098FF969198}" dt="2025-02-12T13:20:45.993" v="2096" actId="20577"/>
        <pc:sldMkLst>
          <pc:docMk/>
          <pc:sldMk cId="1527039507" sldId="289"/>
        </pc:sldMkLst>
        <pc:spChg chg="mod">
          <ac:chgData name="Paul Wassell" userId="609912a88ec840f0" providerId="LiveId" clId="{F89CFD49-5EBF-47CA-A616-6098FF969198}" dt="2025-02-12T13:20:36.259" v="2091" actId="27636"/>
          <ac:spMkLst>
            <pc:docMk/>
            <pc:sldMk cId="1527039507" sldId="289"/>
            <ac:spMk id="4" creationId="{00000000-0000-0000-0000-000000000000}"/>
          </ac:spMkLst>
        </pc:spChg>
        <pc:spChg chg="mod">
          <ac:chgData name="Paul Wassell" userId="609912a88ec840f0" providerId="LiveId" clId="{F89CFD49-5EBF-47CA-A616-6098FF969198}" dt="2025-02-12T13:20:45.993" v="2096" actId="20577"/>
          <ac:spMkLst>
            <pc:docMk/>
            <pc:sldMk cId="1527039507" sldId="289"/>
            <ac:spMk id="5" creationId="{00000000-0000-0000-0000-000000000000}"/>
          </ac:spMkLst>
        </pc:spChg>
      </pc:sldChg>
      <pc:sldMasterChg chg="del delSldLayout">
        <pc:chgData name="Paul Wassell" userId="609912a88ec840f0" providerId="LiveId" clId="{F89CFD49-5EBF-47CA-A616-6098FF969198}" dt="2025-02-12T13:19:55.327" v="2089" actId="47"/>
        <pc:sldMasterMkLst>
          <pc:docMk/>
          <pc:sldMasterMk cId="2529327603" sldId="2147483672"/>
        </pc:sldMasterMkLst>
        <pc:sldLayoutChg chg="del">
          <pc:chgData name="Paul Wassell" userId="609912a88ec840f0" providerId="LiveId" clId="{F89CFD49-5EBF-47CA-A616-6098FF969198}" dt="2025-02-12T13:19:55.327" v="2089" actId="47"/>
          <pc:sldLayoutMkLst>
            <pc:docMk/>
            <pc:sldMasterMk cId="2529327603" sldId="2147483672"/>
            <pc:sldLayoutMk cId="3381343445" sldId="2147483673"/>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2949680342" sldId="2147483674"/>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1634757869" sldId="2147483675"/>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573307177" sldId="2147483676"/>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607241135" sldId="2147483677"/>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510822748" sldId="2147483678"/>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2685605547" sldId="2147483679"/>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3962749214" sldId="2147483680"/>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3360291080" sldId="2147483681"/>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1844726695" sldId="2147483682"/>
          </pc:sldLayoutMkLst>
        </pc:sldLayoutChg>
        <pc:sldLayoutChg chg="del">
          <pc:chgData name="Paul Wassell" userId="609912a88ec840f0" providerId="LiveId" clId="{F89CFD49-5EBF-47CA-A616-6098FF969198}" dt="2025-02-12T13:19:55.327" v="2089" actId="47"/>
          <pc:sldLayoutMkLst>
            <pc:docMk/>
            <pc:sldMasterMk cId="2529327603" sldId="2147483672"/>
            <pc:sldLayoutMk cId="2763961954"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526F09-2BDE-44FC-A4A0-E177C64CAE70}"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8CEAAF-726D-4E33-BDC0-71D91A47EF5F}" type="slidenum">
              <a:rPr lang="en-GB" smtClean="0"/>
              <a:t>‹#›</a:t>
            </a:fld>
            <a:endParaRPr lang="en-GB"/>
          </a:p>
        </p:txBody>
      </p:sp>
    </p:spTree>
    <p:extLst>
      <p:ext uri="{BB962C8B-B14F-4D97-AF65-F5344CB8AC3E}">
        <p14:creationId xmlns:p14="http://schemas.microsoft.com/office/powerpoint/2010/main" val="300723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print out for students</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DB7F87-CB66-4D81-A3B9-3DF83737A2DB}"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1385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93427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290836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117010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336930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1596174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2418437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57B3D49-298D-400F-AFDA-A28C49DB8E7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1879088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7B3D49-298D-400F-AFDA-A28C49DB8E7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4040985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57B3D49-298D-400F-AFDA-A28C49DB8E7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7414694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B3D49-298D-400F-AFDA-A28C49DB8E7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2173157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7B3D49-298D-400F-AFDA-A28C49DB8E7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3112613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2452644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7B3D49-298D-400F-AFDA-A28C49DB8E7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41803377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309458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3257820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423039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ADA0A6-F1F6-47E5-ABB3-419581AC7BA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205549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ADA0A6-F1F6-47E5-ABB3-419581AC7BA2}"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231119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ADA0A6-F1F6-47E5-ABB3-419581AC7BA2}"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61356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DA0A6-F1F6-47E5-ABB3-419581AC7BA2}"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83249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ADA0A6-F1F6-47E5-ABB3-419581AC7BA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2167968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ADA0A6-F1F6-47E5-ABB3-419581AC7BA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98682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ADA0A6-F1F6-47E5-ABB3-419581AC7BA2}"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0D7AE6F-ABE9-41A8-8DD0-D0FD05DB7B01}" type="slidenum">
              <a:rPr lang="en-GB" smtClean="0"/>
              <a:t>‹#›</a:t>
            </a:fld>
            <a:endParaRPr lang="en-GB"/>
          </a:p>
        </p:txBody>
      </p:sp>
      <p:sp>
        <p:nvSpPr>
          <p:cNvPr id="7" name="Footer Placeholder 2">
            <a:extLst>
              <a:ext uri="{FF2B5EF4-FFF2-40B4-BE49-F238E27FC236}">
                <a16:creationId xmlns:a16="http://schemas.microsoft.com/office/drawing/2014/main" id="{DD101CAE-7075-0B66-6233-3EE2A65BCA8E}"/>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FCDDC3B-BE05-5984-3AC5-52E4FE6692F5}"/>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E8EB14D2-909B-0F0B-3402-126C64107CF2}"/>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6551DE49-70FB-8577-25FE-F9C4AF61DA9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196624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B3D49-298D-400F-AFDA-A28C49DB8E76}" type="datetimeFigureOut">
              <a:rPr lang="en-GB" smtClean="0"/>
              <a:t>12/08/2025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4B59A-6C7F-4C00-A493-7356ED822709}" type="slidenum">
              <a:rPr lang="en-GB" smtClean="0"/>
              <a:t>‹#›</a:t>
            </a:fld>
            <a:endParaRPr lang="en-GB"/>
          </a:p>
        </p:txBody>
      </p:sp>
      <p:sp>
        <p:nvSpPr>
          <p:cNvPr id="7" name="Footer Placeholder 2">
            <a:extLst>
              <a:ext uri="{FF2B5EF4-FFF2-40B4-BE49-F238E27FC236}">
                <a16:creationId xmlns:a16="http://schemas.microsoft.com/office/drawing/2014/main" id="{071D7CBE-296A-9595-86EF-7EE89080EA48}"/>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BB31898-BB33-9689-77C9-4C1E1A819C4C}"/>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FD2878B3-FDAE-4852-8AE5-F711F7FD42C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1ECF5A95-A27B-6511-B4CA-D104D4AC094A}"/>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6484315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Picture 2" descr="A cartoon of a person writing on a piece of paper&#10;&#10;AI-generated content may be incorrect.">
            <a:extLst>
              <a:ext uri="{FF2B5EF4-FFF2-40B4-BE49-F238E27FC236}">
                <a16:creationId xmlns:a16="http://schemas.microsoft.com/office/drawing/2014/main" id="{0083C739-B2C3-2E9C-3657-DFDEB1CD9084}"/>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806" b="97957" l="10000" r="92109">
                        <a14:foregroundMark x1="70391" y1="89479" x2="70391" y2="89479"/>
                        <a14:foregroundMark x1="64844" y1="82533" x2="64844" y2="82533"/>
                        <a14:foregroundMark x1="62031" y1="79469" x2="62031" y2="79469"/>
                        <a14:foregroundMark x1="54609" y1="75792" x2="54609" y2="75792"/>
                        <a14:foregroundMark x1="63828" y1="76098" x2="63828" y2="76098"/>
                        <a14:foregroundMark x1="60469" y1="77120" x2="60469" y2="77120"/>
                        <a14:foregroundMark x1="31953" y1="89785" x2="31953" y2="89785"/>
                        <a14:foregroundMark x1="28828" y1="88151" x2="28828" y2="88151"/>
                        <a14:foregroundMark x1="27187" y1="85700" x2="27187" y2="85700"/>
                        <a14:foregroundMark x1="20313" y1="84576" x2="20313" y2="84576"/>
                        <a14:foregroundMark x1="19375" y1="86721" x2="19375" y2="86721"/>
                        <a14:foregroundMark x1="16797" y1="88764" x2="16797" y2="88764"/>
                        <a14:foregroundMark x1="15781" y1="91011" x2="15781" y2="91011"/>
                        <a14:foregroundMark x1="14609" y1="93156" x2="14609" y2="93156"/>
                        <a14:foregroundMark x1="15547" y1="94995" x2="15547" y2="94995"/>
                        <a14:foregroundMark x1="25703" y1="94995" x2="25703" y2="94995"/>
                        <a14:foregroundMark x1="33203" y1="94995" x2="33203" y2="94995"/>
                        <a14:foregroundMark x1="42500" y1="94484" x2="42500" y2="94484"/>
                        <a14:foregroundMark x1="57500" y1="91011" x2="57500" y2="91011"/>
                        <a14:foregroundMark x1="62422" y1="91318" x2="62422" y2="91318"/>
                        <a14:foregroundMark x1="70625" y1="92441" x2="70625" y2="92441"/>
                        <a14:foregroundMark x1="75781" y1="93463" x2="75781" y2="93463"/>
                        <a14:foregroundMark x1="80234" y1="93973" x2="80234" y2="93973"/>
                        <a14:foregroundMark x1="55156" y1="75485" x2="55156" y2="75485"/>
                        <a14:foregroundMark x1="53203" y1="75485" x2="53203" y2="75485"/>
                        <a14:foregroundMark x1="52734" y1="74770" x2="52734" y2="74770"/>
                        <a14:foregroundMark x1="52422" y1="74464" x2="52422" y2="74464"/>
                        <a14:foregroundMark x1="52422" y1="73953" x2="52422" y2="73953"/>
                        <a14:foregroundMark x1="52969" y1="75587" x2="52969" y2="75587"/>
                        <a14:foregroundMark x1="52734" y1="76098" x2="52734" y2="76098"/>
                        <a14:foregroundMark x1="54297" y1="77120" x2="54297" y2="77120"/>
                        <a14:foregroundMark x1="53906" y1="77324" x2="53906" y2="77324"/>
                        <a14:foregroundMark x1="53359" y1="77835" x2="53359" y2="77835"/>
                        <a14:foregroundMark x1="53906" y1="79162" x2="53906" y2="79162"/>
                        <a14:foregroundMark x1="54531" y1="79469" x2="54531" y2="79469"/>
                        <a14:foregroundMark x1="55547" y1="79469" x2="55547" y2="79469"/>
                        <a14:foregroundMark x1="56484" y1="79469" x2="56484" y2="79469"/>
                        <a14:foregroundMark x1="55703" y1="76813" x2="55703" y2="76813"/>
                        <a14:foregroundMark x1="55391" y1="72932" x2="55391" y2="72932"/>
                        <a14:foregroundMark x1="56953" y1="75485" x2="56953" y2="75485"/>
                        <a14:foregroundMark x1="56563" y1="77426" x2="56563" y2="77426"/>
                        <a14:foregroundMark x1="54922" y1="78447" x2="54922" y2="78447"/>
                        <a14:foregroundMark x1="55781" y1="81001" x2="55781" y2="81001"/>
                        <a14:foregroundMark x1="56094" y1="81205" x2="56094" y2="81205"/>
                        <a14:foregroundMark x1="57266" y1="81716" x2="57266" y2="81716"/>
                        <a14:foregroundMark x1="60078" y1="82227" x2="60078" y2="82227"/>
                        <a14:foregroundMark x1="58906" y1="82022" x2="58906" y2="82022"/>
                        <a14:foregroundMark x1="57109" y1="78958" x2="57109" y2="78958"/>
                        <a14:foregroundMark x1="57734" y1="77835" x2="57734" y2="77835"/>
                        <a14:foregroundMark x1="60078" y1="79162" x2="60078" y2="79162"/>
                        <a14:foregroundMark x1="58359" y1="77835" x2="58359" y2="77835"/>
                        <a14:foregroundMark x1="59141" y1="76302" x2="59141" y2="76302"/>
                        <a14:foregroundMark x1="63906" y1="81818" x2="63906" y2="81818"/>
                        <a14:foregroundMark x1="62422" y1="76813" x2="62422" y2="76813"/>
                        <a14:foregroundMark x1="62813" y1="80388" x2="62813" y2="80388"/>
                        <a14:foregroundMark x1="63828" y1="80388" x2="63828" y2="80388"/>
                        <a14:foregroundMark x1="62656" y1="81716" x2="62656" y2="81716"/>
                        <a14:foregroundMark x1="63828" y1="83350" x2="63828" y2="83350"/>
                        <a14:foregroundMark x1="66484" y1="83044" x2="66484" y2="83044"/>
                        <a14:foregroundMark x1="63203" y1="85087" x2="63203" y2="85087"/>
                        <a14:foregroundMark x1="69844" y1="84372" x2="69844" y2="84372"/>
                        <a14:foregroundMark x1="67031" y1="80797" x2="67031" y2="80797"/>
                        <a14:foregroundMark x1="64609" y1="84065" x2="64609" y2="84065"/>
                        <a14:foregroundMark x1="66641" y1="80388" x2="66641" y2="80388"/>
                        <a14:foregroundMark x1="66797" y1="84576" x2="66797" y2="84576"/>
                        <a14:foregroundMark x1="60469" y1="88968" x2="60469" y2="88968"/>
                        <a14:foregroundMark x1="56719" y1="89070" x2="56719" y2="89070"/>
                        <a14:foregroundMark x1="52812" y1="90501" x2="52812" y2="90501"/>
                        <a14:foregroundMark x1="51406" y1="90501" x2="51406" y2="90501"/>
                        <a14:foregroundMark x1="50000" y1="91011" x2="50000" y2="91011"/>
                        <a14:foregroundMark x1="48203" y1="91828" x2="48203" y2="91828"/>
                        <a14:foregroundMark x1="46484" y1="92135" x2="46484" y2="92135"/>
                        <a14:foregroundMark x1="44219" y1="92646" x2="44219" y2="92646"/>
                        <a14:foregroundMark x1="40859" y1="92339" x2="40859" y2="92339"/>
                        <a14:foregroundMark x1="39922" y1="92339" x2="39922" y2="92339"/>
                        <a14:foregroundMark x1="37734" y1="91828" x2="37734" y2="91828"/>
                        <a14:foregroundMark x1="35000" y1="90603" x2="35000" y2="90603"/>
                        <a14:foregroundMark x1="35000" y1="89275" x2="35000" y2="89275"/>
                        <a14:foregroundMark x1="34922" y1="88764" x2="34922" y2="88764"/>
                        <a14:foregroundMark x1="33750" y1="86415" x2="33750" y2="86415"/>
                        <a14:foregroundMark x1="31641" y1="84576" x2="31641" y2="84576"/>
                        <a14:foregroundMark x1="30469" y1="83759" x2="30469" y2="83759"/>
                        <a14:foregroundMark x1="28203" y1="81716" x2="28203" y2="81716"/>
                        <a14:foregroundMark x1="27187" y1="81205" x2="27187" y2="81205"/>
                        <a14:foregroundMark x1="25234" y1="79469" x2="25234" y2="79469"/>
                        <a14:foregroundMark x1="23828" y1="79673" x2="23828" y2="79673"/>
                        <a14:foregroundMark x1="21250" y1="79673" x2="21250" y2="79673"/>
                        <a14:foregroundMark x1="19688" y1="80490" x2="19688" y2="80490"/>
                        <a14:foregroundMark x1="17500" y1="82737" x2="17500" y2="82737"/>
                        <a14:foregroundMark x1="14531" y1="81818" x2="14531" y2="81818"/>
                        <a14:foregroundMark x1="13047" y1="82227" x2="13047" y2="82227"/>
                        <a14:foregroundMark x1="13750" y1="83248" x2="13750" y2="83248"/>
                        <a14:foregroundMark x1="18750" y1="86108" x2="18750" y2="86108"/>
                        <a14:foregroundMark x1="22891" y1="87130" x2="22891" y2="87130"/>
                        <a14:foregroundMark x1="24688" y1="87232" x2="24688" y2="87232"/>
                        <a14:foregroundMark x1="23047" y1="84883" x2="23047" y2="84883"/>
                        <a14:foregroundMark x1="22734" y1="84065" x2="22734" y2="84065"/>
                        <a14:foregroundMark x1="25313" y1="82022" x2="25313" y2="82022"/>
                        <a14:foregroundMark x1="25859" y1="82533" x2="25859" y2="82533"/>
                        <a14:foregroundMark x1="32344" y1="85700" x2="32344" y2="85700"/>
                        <a14:foregroundMark x1="32344" y1="87640" x2="32344" y2="87640"/>
                        <a14:foregroundMark x1="35781" y1="90603" x2="35781" y2="90603"/>
                        <a14:foregroundMark x1="33516" y1="91318" x2="33516" y2="91318"/>
                        <a14:foregroundMark x1="30234" y1="91522" x2="30234" y2="91522"/>
                        <a14:foregroundMark x1="20703" y1="83350" x2="20703" y2="83350"/>
                        <a14:foregroundMark x1="22656" y1="81716" x2="22656" y2="81716"/>
                        <a14:foregroundMark x1="19688" y1="82227" x2="19688" y2="82227"/>
                        <a14:foregroundMark x1="17578" y1="82227" x2="17578" y2="82227"/>
                        <a14:foregroundMark x1="15937" y1="82329" x2="15937" y2="82329"/>
                        <a14:foregroundMark x1="21953" y1="88560" x2="21953" y2="88560"/>
                        <a14:foregroundMark x1="27656" y1="91113" x2="27656" y2="91113"/>
                        <a14:foregroundMark x1="34609" y1="91318" x2="34609" y2="91318"/>
                        <a14:foregroundMark x1="35781" y1="88764" x2="35781" y2="88764"/>
                        <a14:foregroundMark x1="28047" y1="92339" x2="28047" y2="92339"/>
                        <a14:foregroundMark x1="24453" y1="91828" x2="24453" y2="91828"/>
                        <a14:foregroundMark x1="21719" y1="91011" x2="21719" y2="91011"/>
                        <a14:foregroundMark x1="20078" y1="88764" x2="20078" y2="88764"/>
                        <a14:foregroundMark x1="23906" y1="89581" x2="23906" y2="89581"/>
                        <a14:foregroundMark x1="26641" y1="91318" x2="26641" y2="91318"/>
                        <a14:foregroundMark x1="29609" y1="96323" x2="29609" y2="96323"/>
                        <a14:foregroundMark x1="28438" y1="91522" x2="28438" y2="91522"/>
                        <a14:foregroundMark x1="32813" y1="96016" x2="32813" y2="96016"/>
                        <a14:foregroundMark x1="41094" y1="94688" x2="41094" y2="94688"/>
                        <a14:foregroundMark x1="45625" y1="91624" x2="45625" y2="91624"/>
                        <a14:foregroundMark x1="50625" y1="90603" x2="50625" y2="90603"/>
                        <a14:foregroundMark x1="56172" y1="89275" x2="56172" y2="89275"/>
                        <a14:foregroundMark x1="62109" y1="87640" x2="62109" y2="87640"/>
                        <a14:foregroundMark x1="66484" y1="86210" x2="66484" y2="86210"/>
                        <a14:foregroundMark x1="67813" y1="82533" x2="67813" y2="82533"/>
                        <a14:foregroundMark x1="68047" y1="82533" x2="68047" y2="82533"/>
                        <a14:foregroundMark x1="70625" y1="83248" x2="70625" y2="83248"/>
                        <a14:foregroundMark x1="68359" y1="82737" x2="68359" y2="82737"/>
                        <a14:foregroundMark x1="70000" y1="83861" x2="70000" y2="83861"/>
                        <a14:foregroundMark x1="67969" y1="86108" x2="67969" y2="86108"/>
                        <a14:foregroundMark x1="56484" y1="89070" x2="56484" y2="89070"/>
                        <a14:foregroundMark x1="53203" y1="89070" x2="53203" y2="89070"/>
                        <a14:foregroundMark x1="14766" y1="89275" x2="14766" y2="89275"/>
                        <a14:foregroundMark x1="12422" y1="85393" x2="12422" y2="85393"/>
                        <a14:foregroundMark x1="11563" y1="85393" x2="11563" y2="85393"/>
                        <a14:foregroundMark x1="13438" y1="87130" x2="13438" y2="87130"/>
                        <a14:foregroundMark x1="17734" y1="92441" x2="17734" y2="92441"/>
                        <a14:foregroundMark x1="21250" y1="94995" x2="21250" y2="94995"/>
                        <a14:foregroundMark x1="23125" y1="98059" x2="23125" y2="98059"/>
                        <a14:foregroundMark x1="26484" y1="92952" x2="26484" y2="92952"/>
                        <a14:foregroundMark x1="31563" y1="92441" x2="31563" y2="92441"/>
                        <a14:foregroundMark x1="33984" y1="94484" x2="33984" y2="94484"/>
                        <a14:foregroundMark x1="15313" y1="94893" x2="15313" y2="94893"/>
                        <a14:foregroundMark x1="18750" y1="95914" x2="18750" y2="95914"/>
                        <a14:foregroundMark x1="16719" y1="94178" x2="16719" y2="94178"/>
                        <a14:foregroundMark x1="15937" y1="93361" x2="15937" y2="93361"/>
                        <a14:foregroundMark x1="13594" y1="91318" x2="13594" y2="91318"/>
                        <a14:foregroundMark x1="13594" y1="92135" x2="13594" y2="92135"/>
                        <a14:foregroundMark x1="13594" y1="95506" x2="13594" y2="95506"/>
                        <a14:foregroundMark x1="13984" y1="97753" x2="13984" y2="97753"/>
                        <a14:foregroundMark x1="63672" y1="88764" x2="63672" y2="88764"/>
                        <a14:foregroundMark x1="55703" y1="89990" x2="55703" y2="89990"/>
                        <a14:foregroundMark x1="53984" y1="88458" x2="53984" y2="88458"/>
                        <a14:foregroundMark x1="52344" y1="88968" x2="52344" y2="88968"/>
                        <a14:foregroundMark x1="51406" y1="89275" x2="51406" y2="89275"/>
                        <a14:foregroundMark x1="51328" y1="89275" x2="51328" y2="89275"/>
                        <a14:foregroundMark x1="47422" y1="90092" x2="47422" y2="90092"/>
                        <a14:foregroundMark x1="45000" y1="92033" x2="45000" y2="92033"/>
                        <a14:foregroundMark x1="48828" y1="90807" x2="48828" y2="90807"/>
                        <a14:foregroundMark x1="46641" y1="91113" x2="46641" y2="91113"/>
                        <a14:foregroundMark x1="40313" y1="92339" x2="40313" y2="92339"/>
                        <a14:foregroundMark x1="36797" y1="94688" x2="36797" y2="94688"/>
                        <a14:foregroundMark x1="40078" y1="95506" x2="40078" y2="95506"/>
                        <a14:foregroundMark x1="46016" y1="96016" x2="46016" y2="96016"/>
                        <a14:foregroundMark x1="53125" y1="96016" x2="53125" y2="96016"/>
                        <a14:foregroundMark x1="63438" y1="93156" x2="63438" y2="93156"/>
                        <a14:foregroundMark x1="69219" y1="86925" x2="69219" y2="86925"/>
                        <a14:foregroundMark x1="72578" y1="84372" x2="72578" y2="84372"/>
                        <a14:foregroundMark x1="72578" y1="83759" x2="72578" y2="83759"/>
                        <a14:foregroundMark x1="71719" y1="86210" x2="71719" y2="86210"/>
                        <a14:foregroundMark x1="69844" y1="87130" x2="69844" y2="87130"/>
                        <a14:foregroundMark x1="65781" y1="87130" x2="65781" y2="87130"/>
                        <a14:foregroundMark x1="63438" y1="87640" x2="63438" y2="87640"/>
                        <a14:foregroundMark x1="62031" y1="88253" x2="62031" y2="88253"/>
                        <a14:foregroundMark x1="59297" y1="88560" x2="59297" y2="88560"/>
                        <a14:foregroundMark x1="57891" y1="89070" x2="57891" y2="89070"/>
                        <a14:foregroundMark x1="54609" y1="91624" x2="54609" y2="91624"/>
                        <a14:foregroundMark x1="50625" y1="94893" x2="50625" y2="94893"/>
                        <a14:foregroundMark x1="47031" y1="94178" x2="47031" y2="94178"/>
                        <a14:foregroundMark x1="57266" y1="93361" x2="57266" y2="93361"/>
                        <a14:foregroundMark x1="52188" y1="92646" x2="52188" y2="92646"/>
                        <a14:foregroundMark x1="64453" y1="93871" x2="64453" y2="93871"/>
                        <a14:foregroundMark x1="59297" y1="91624" x2="59297" y2="91624"/>
                        <a14:foregroundMark x1="58672" y1="96323" x2="58672" y2="96323"/>
                        <a14:foregroundMark x1="54609" y1="92952" x2="54609" y2="92952"/>
                        <a14:foregroundMark x1="52422" y1="94484" x2="52422" y2="94484"/>
                        <a14:foregroundMark x1="56172" y1="96221" x2="56172" y2="96221"/>
                        <a14:foregroundMark x1="62109" y1="93667" x2="62109" y2="93667"/>
                        <a14:foregroundMark x1="61094" y1="93667" x2="61094" y2="93667"/>
                        <a14:foregroundMark x1="67578" y1="91522" x2="67578" y2="91522"/>
                        <a14:foregroundMark x1="75469" y1="89581" x2="75469" y2="89581"/>
                        <a14:foregroundMark x1="74297" y1="86721" x2="74297" y2="86721"/>
                        <a14:foregroundMark x1="73125" y1="88151" x2="73125" y2="88151"/>
                        <a14:foregroundMark x1="70781" y1="90501" x2="70781" y2="90501"/>
                        <a14:foregroundMark x1="66016" y1="89275" x2="66016" y2="89275"/>
                        <a14:foregroundMark x1="64063" y1="92135" x2="64063" y2="92135"/>
                        <a14:foregroundMark x1="68984" y1="93871" x2="68984" y2="93871"/>
                        <a14:foregroundMark x1="66172" y1="95199" x2="66172" y2="95199"/>
                        <a14:foregroundMark x1="68203" y1="90501" x2="68203" y2="90501"/>
                        <a14:foregroundMark x1="75781" y1="87436" x2="75781" y2="87436"/>
                        <a14:foregroundMark x1="78125" y1="85904" x2="78125" y2="85904"/>
                        <a14:foregroundMark x1="79453" y1="87436" x2="79453" y2="87436"/>
                        <a14:foregroundMark x1="78672" y1="87743" x2="78672" y2="87743"/>
                        <a14:foregroundMark x1="74141" y1="86108" x2="74141" y2="86108"/>
                        <a14:foregroundMark x1="77344" y1="88458" x2="77344" y2="88458"/>
                        <a14:foregroundMark x1="72969" y1="92135" x2="72969" y2="92135"/>
                        <a14:foregroundMark x1="70938" y1="92339" x2="70938" y2="92339"/>
                        <a14:foregroundMark x1="68203" y1="91624" x2="68203" y2="91624"/>
                        <a14:foregroundMark x1="65781" y1="97753" x2="65781" y2="97753"/>
                        <a14:foregroundMark x1="71797" y1="94484" x2="71797" y2="94484"/>
                        <a14:foregroundMark x1="79688" y1="92646" x2="79688" y2="92646"/>
                        <a14:foregroundMark x1="85469" y1="92135" x2="85469" y2="92135"/>
                        <a14:foregroundMark x1="83281" y1="89581" x2="83281" y2="89581"/>
                        <a14:foregroundMark x1="82031" y1="91624" x2="82031" y2="91624"/>
                        <a14:foregroundMark x1="80469" y1="90603" x2="80469" y2="90603"/>
                        <a14:foregroundMark x1="79453" y1="90296" x2="79453" y2="90296"/>
                        <a14:foregroundMark x1="76094" y1="92441" x2="76094" y2="92441"/>
                        <a14:foregroundMark x1="73750" y1="94382" x2="73750" y2="94382"/>
                        <a14:foregroundMark x1="72109" y1="94893" x2="72109" y2="94893"/>
                        <a14:foregroundMark x1="75313" y1="95914" x2="75313" y2="95914"/>
                        <a14:foregroundMark x1="76328" y1="96731" x2="76328" y2="96731"/>
                        <a14:foregroundMark x1="80625" y1="96834" x2="80625" y2="96834"/>
                        <a14:foregroundMark x1="80078" y1="96527" x2="80078" y2="96527"/>
                        <a14:foregroundMark x1="92109" y1="96731" x2="92109" y2="96731"/>
                        <a14:foregroundMark x1="88828" y1="96323" x2="88828" y2="96323"/>
                        <a14:foregroundMark x1="85469" y1="96323" x2="85469" y2="96323"/>
                        <a14:foregroundMark x1="83594" y1="94688" x2="83594" y2="94688"/>
                        <a14:foregroundMark x1="10625" y1="84372" x2="10625" y2="84372"/>
                        <a14:foregroundMark x1="56328" y1="71910" x2="56328" y2="71910"/>
                        <a14:foregroundMark x1="13203" y1="80695" x2="13203" y2="80695"/>
                        <a14:foregroundMark x1="15156" y1="80184" x2="15156" y2="80184"/>
                        <a14:foregroundMark x1="84609" y1="95710" x2="84609" y2="95710"/>
                        <a14:foregroundMark x1="85469" y1="92441" x2="85469" y2="92441"/>
                        <a14:foregroundMark x1="86406" y1="95403" x2="86406" y2="95403"/>
                      </a14:backgroundRemoval>
                    </a14:imgEffect>
                  </a14:imgLayer>
                </a14:imgProps>
              </a:ext>
              <a:ext uri="{28A0092B-C50C-407E-A947-70E740481C1C}">
                <a14:useLocalDpi xmlns:a14="http://schemas.microsoft.com/office/drawing/2010/main" val="0"/>
              </a:ext>
            </a:extLst>
          </a:blip>
          <a:stretch>
            <a:fillRect/>
          </a:stretch>
        </p:blipFill>
        <p:spPr>
          <a:xfrm>
            <a:off x="-165911" y="2074517"/>
            <a:ext cx="6254196" cy="4783483"/>
          </a:xfrm>
          <a:prstGeom prst="rect">
            <a:avLst/>
          </a:prstGeom>
        </p:spPr>
      </p:pic>
      <p:pic>
        <p:nvPicPr>
          <p:cNvPr id="8" name="Picture 7">
            <a:extLst>
              <a:ext uri="{FF2B5EF4-FFF2-40B4-BE49-F238E27FC236}">
                <a16:creationId xmlns:a16="http://schemas.microsoft.com/office/drawing/2014/main" id="{DCBBDECF-CD32-84B1-7405-1C5A32F1C904}"/>
              </a:ext>
            </a:extLst>
          </p:cNvPr>
          <p:cNvPicPr>
            <a:picLocks noChangeAspect="1"/>
          </p:cNvPicPr>
          <p:nvPr/>
        </p:nvPicPr>
        <p:blipFill>
          <a:blip r:embed="rId4"/>
          <a:stretch>
            <a:fillRect/>
          </a:stretch>
        </p:blipFill>
        <p:spPr>
          <a:xfrm>
            <a:off x="-165911" y="477847"/>
            <a:ext cx="5310076" cy="3700593"/>
          </a:xfrm>
          <a:prstGeom prst="rect">
            <a:avLst/>
          </a:prstGeom>
        </p:spPr>
      </p:pic>
      <p:sp>
        <p:nvSpPr>
          <p:cNvPr id="6" name="TextBox 5">
            <a:extLst>
              <a:ext uri="{FF2B5EF4-FFF2-40B4-BE49-F238E27FC236}">
                <a16:creationId xmlns:a16="http://schemas.microsoft.com/office/drawing/2014/main" id="{231A3F0F-6BBC-B1EB-F307-8D78A6441765}"/>
              </a:ext>
            </a:extLst>
          </p:cNvPr>
          <p:cNvSpPr txBox="1"/>
          <p:nvPr/>
        </p:nvSpPr>
        <p:spPr>
          <a:xfrm>
            <a:off x="529047" y="277792"/>
            <a:ext cx="8120127" cy="40011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Aptos" panose="02110004020202020204"/>
                <a:ea typeface="+mn-ea"/>
                <a:cs typeface="+mn-cs"/>
              </a:rPr>
              <a:t>AQA English Language Paper 1 Section A – Q4: Critical Evaluation</a:t>
            </a:r>
            <a:endParaRPr kumimoji="0" lang="en-GB" sz="2000" b="1" i="0" u="sng"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0C09FCD2-9C79-0B0D-876E-2BE08622A54E}"/>
              </a:ext>
            </a:extLst>
          </p:cNvPr>
          <p:cNvSpPr txBox="1"/>
          <p:nvPr/>
        </p:nvSpPr>
        <p:spPr>
          <a:xfrm>
            <a:off x="4190035" y="925975"/>
            <a:ext cx="4459139" cy="4093428"/>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000" dirty="0"/>
              <a:t>Imagine you are about to sit Q4 in your exam. </a:t>
            </a:r>
          </a:p>
          <a:p>
            <a:endParaRPr lang="en-US" sz="2000" dirty="0"/>
          </a:p>
          <a:p>
            <a:r>
              <a:rPr lang="en-US" sz="2000" b="1" dirty="0"/>
              <a:t>How will you prepare yourself to answer this question effectively?</a:t>
            </a:r>
          </a:p>
          <a:p>
            <a:endParaRPr lang="en-US" sz="2000" dirty="0"/>
          </a:p>
          <a:p>
            <a:r>
              <a:rPr lang="en-GB" sz="2000" dirty="0">
                <a:solidFill>
                  <a:srgbClr val="FF0000"/>
                </a:solidFill>
              </a:rPr>
              <a:t>Write down a list of key points for answering Q4.</a:t>
            </a:r>
          </a:p>
          <a:p>
            <a:r>
              <a:rPr lang="en-US" sz="2000" dirty="0">
                <a:solidFill>
                  <a:schemeClr val="accent2">
                    <a:lumMod val="50000"/>
                  </a:schemeClr>
                </a:solidFill>
              </a:rPr>
              <a:t>Create success criteria for answering Q4 effectively.</a:t>
            </a:r>
          </a:p>
          <a:p>
            <a:r>
              <a:rPr lang="en-US" sz="2000" dirty="0">
                <a:solidFill>
                  <a:srgbClr val="00B050"/>
                </a:solidFill>
              </a:rPr>
              <a:t>Explain how you can evaluate rather than just analyse a text with examples provided.</a:t>
            </a:r>
          </a:p>
        </p:txBody>
      </p:sp>
    </p:spTree>
    <p:extLst>
      <p:ext uri="{BB962C8B-B14F-4D97-AF65-F5344CB8AC3E}">
        <p14:creationId xmlns:p14="http://schemas.microsoft.com/office/powerpoint/2010/main" val="102899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9CBF3-254B-5CA8-8289-6EAE3879CA23}"/>
              </a:ext>
            </a:extLst>
          </p:cNvPr>
          <p:cNvSpPr>
            <a:spLocks noGrp="1"/>
          </p:cNvSpPr>
          <p:nvPr>
            <p:ph type="title"/>
          </p:nvPr>
        </p:nvSpPr>
        <p:spPr>
          <a:xfrm>
            <a:off x="628650" y="365126"/>
            <a:ext cx="7886700" cy="977537"/>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Evaluative verbs</a:t>
            </a:r>
            <a:endParaRPr lang="en-GB" dirty="0"/>
          </a:p>
        </p:txBody>
      </p:sp>
      <p:graphicFrame>
        <p:nvGraphicFramePr>
          <p:cNvPr id="4" name="Table 3">
            <a:extLst>
              <a:ext uri="{FF2B5EF4-FFF2-40B4-BE49-F238E27FC236}">
                <a16:creationId xmlns:a16="http://schemas.microsoft.com/office/drawing/2014/main" id="{35B76380-A3AB-0258-2594-0A125D986258}"/>
              </a:ext>
            </a:extLst>
          </p:cNvPr>
          <p:cNvGraphicFramePr>
            <a:graphicFrameLocks noGrp="1"/>
          </p:cNvGraphicFramePr>
          <p:nvPr>
            <p:extLst>
              <p:ext uri="{D42A27DB-BD31-4B8C-83A1-F6EECF244321}">
                <p14:modId xmlns:p14="http://schemas.microsoft.com/office/powerpoint/2010/main" val="1096903791"/>
              </p:ext>
            </p:extLst>
          </p:nvPr>
        </p:nvGraphicFramePr>
        <p:xfrm>
          <a:off x="628649" y="1605344"/>
          <a:ext cx="7886699" cy="22250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57036">
                  <a:extLst>
                    <a:ext uri="{9D8B030D-6E8A-4147-A177-3AD203B41FA5}">
                      <a16:colId xmlns:a16="http://schemas.microsoft.com/office/drawing/2014/main" val="3229603115"/>
                    </a:ext>
                  </a:extLst>
                </a:gridCol>
                <a:gridCol w="6129663">
                  <a:extLst>
                    <a:ext uri="{9D8B030D-6E8A-4147-A177-3AD203B41FA5}">
                      <a16:colId xmlns:a16="http://schemas.microsoft.com/office/drawing/2014/main" val="2768058318"/>
                    </a:ext>
                  </a:extLst>
                </a:gridCol>
              </a:tblGrid>
              <a:tr h="370840">
                <a:tc>
                  <a:txBody>
                    <a:bodyPr/>
                    <a:lstStyle/>
                    <a:p>
                      <a:r>
                        <a:rPr lang="en-US" sz="1400" dirty="0"/>
                        <a:t>Verb</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Meaning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0538322"/>
                  </a:ext>
                </a:extLst>
              </a:tr>
              <a:tr h="370840">
                <a:tc>
                  <a:txBody>
                    <a:bodyPr/>
                    <a:lstStyle/>
                    <a:p>
                      <a:r>
                        <a:rPr lang="en-US" sz="1400" dirty="0"/>
                        <a:t>Ridicules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Makes fun of or mocks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40747800"/>
                  </a:ext>
                </a:extLst>
              </a:tr>
              <a:tr h="370840">
                <a:tc>
                  <a:txBody>
                    <a:bodyPr/>
                    <a:lstStyle/>
                    <a:p>
                      <a:r>
                        <a:rPr lang="en-US" sz="1400" dirty="0"/>
                        <a:t>Questions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dispute or challenge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73332773"/>
                  </a:ext>
                </a:extLst>
              </a:tr>
              <a:tr h="370840">
                <a:tc>
                  <a:txBody>
                    <a:bodyPr/>
                    <a:lstStyle/>
                    <a:p>
                      <a:r>
                        <a:rPr lang="en-US" sz="1400" dirty="0"/>
                        <a:t>Persuades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convince us of something or to make us think in a certain way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73796424"/>
                  </a:ext>
                </a:extLst>
              </a:tr>
              <a:tr h="370840">
                <a:tc>
                  <a:txBody>
                    <a:bodyPr/>
                    <a:lstStyle/>
                    <a:p>
                      <a:r>
                        <a:rPr lang="en-US" sz="1400" dirty="0"/>
                        <a:t>Enhances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increase or intensify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0140685"/>
                  </a:ext>
                </a:extLst>
              </a:tr>
              <a:tr h="370840">
                <a:tc>
                  <a:txBody>
                    <a:bodyPr/>
                    <a:lstStyle/>
                    <a:p>
                      <a:r>
                        <a:rPr lang="en-US" sz="1400" dirty="0"/>
                        <a:t>Subverts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undermine or alter opinions or perspectives on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33786383"/>
                  </a:ext>
                </a:extLst>
              </a:tr>
            </a:tbl>
          </a:graphicData>
        </a:graphic>
      </p:graphicFrame>
      <p:sp>
        <p:nvSpPr>
          <p:cNvPr id="5" name="TextBox 4">
            <a:extLst>
              <a:ext uri="{FF2B5EF4-FFF2-40B4-BE49-F238E27FC236}">
                <a16:creationId xmlns:a16="http://schemas.microsoft.com/office/drawing/2014/main" id="{46CDB929-04C3-6169-6A5E-9D16C6D840A8}"/>
              </a:ext>
            </a:extLst>
          </p:cNvPr>
          <p:cNvSpPr txBox="1"/>
          <p:nvPr/>
        </p:nvSpPr>
        <p:spPr>
          <a:xfrm>
            <a:off x="628649" y="4120587"/>
            <a:ext cx="7886699"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Do you remember in previous lessons on Q2 and Q3 we explored the power of analytical verbs in our answers?</a:t>
            </a:r>
          </a:p>
          <a:p>
            <a:endParaRPr lang="en-US" dirty="0"/>
          </a:p>
          <a:p>
            <a:r>
              <a:rPr lang="en-US" dirty="0"/>
              <a:t>You can also use evaluative verbs to boost your answers for Q4.</a:t>
            </a:r>
            <a:endParaRPr lang="en-GB" dirty="0"/>
          </a:p>
        </p:txBody>
      </p:sp>
      <p:sp>
        <p:nvSpPr>
          <p:cNvPr id="6" name="Rectangle: Rounded Corners 5">
            <a:extLst>
              <a:ext uri="{FF2B5EF4-FFF2-40B4-BE49-F238E27FC236}">
                <a16:creationId xmlns:a16="http://schemas.microsoft.com/office/drawing/2014/main" id="{A6DD5D9B-BCA5-74D6-F763-CD3735448132}"/>
              </a:ext>
            </a:extLst>
          </p:cNvPr>
          <p:cNvSpPr/>
          <p:nvPr/>
        </p:nvSpPr>
        <p:spPr>
          <a:xfrm>
            <a:off x="628649" y="5578997"/>
            <a:ext cx="2820607" cy="9138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The writer wants to feel the narrator’s sense of excitement</a:t>
            </a:r>
            <a:endParaRPr lang="en-GB" dirty="0"/>
          </a:p>
        </p:txBody>
      </p:sp>
      <p:sp>
        <p:nvSpPr>
          <p:cNvPr id="7" name="Arrow: Right 6">
            <a:extLst>
              <a:ext uri="{FF2B5EF4-FFF2-40B4-BE49-F238E27FC236}">
                <a16:creationId xmlns:a16="http://schemas.microsoft.com/office/drawing/2014/main" id="{58354739-12DB-3324-AFA2-682004A344DE}"/>
              </a:ext>
            </a:extLst>
          </p:cNvPr>
          <p:cNvSpPr/>
          <p:nvPr/>
        </p:nvSpPr>
        <p:spPr>
          <a:xfrm>
            <a:off x="3449256" y="5764192"/>
            <a:ext cx="2245490" cy="41668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7">
            <a:extLst>
              <a:ext uri="{FF2B5EF4-FFF2-40B4-BE49-F238E27FC236}">
                <a16:creationId xmlns:a16="http://schemas.microsoft.com/office/drawing/2014/main" id="{C6F4D6BB-969F-731D-E595-F50A210B8095}"/>
              </a:ext>
            </a:extLst>
          </p:cNvPr>
          <p:cNvSpPr/>
          <p:nvPr/>
        </p:nvSpPr>
        <p:spPr>
          <a:xfrm>
            <a:off x="5694746" y="5515597"/>
            <a:ext cx="2820607" cy="9138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The writer tries to </a:t>
            </a:r>
            <a:r>
              <a:rPr lang="en-US" sz="1600" b="1" dirty="0"/>
              <a:t>persuade us</a:t>
            </a:r>
            <a:r>
              <a:rPr lang="en-US" sz="1600" dirty="0"/>
              <a:t> that  the atmosphere is more exciting than hopeful</a:t>
            </a:r>
            <a:endParaRPr lang="en-GB" sz="1600" dirty="0"/>
          </a:p>
        </p:txBody>
      </p:sp>
    </p:spTree>
    <p:extLst>
      <p:ext uri="{BB962C8B-B14F-4D97-AF65-F5344CB8AC3E}">
        <p14:creationId xmlns:p14="http://schemas.microsoft.com/office/powerpoint/2010/main" val="157609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855CB7AC-854A-57F9-FE2B-D70BE6EFB8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48A58E-F4AF-A7A2-743F-C4E7CECF1773}"/>
              </a:ext>
            </a:extLst>
          </p:cNvPr>
          <p:cNvSpPr>
            <a:spLocks noGrp="1"/>
          </p:cNvSpPr>
          <p:nvPr>
            <p:ph type="title"/>
          </p:nvPr>
        </p:nvSpPr>
        <p:spPr>
          <a:xfrm>
            <a:off x="628650" y="365126"/>
            <a:ext cx="7886700" cy="977537"/>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Evaluative verbs</a:t>
            </a:r>
            <a:endParaRPr lang="en-GB" dirty="0"/>
          </a:p>
        </p:txBody>
      </p:sp>
      <p:graphicFrame>
        <p:nvGraphicFramePr>
          <p:cNvPr id="4" name="Table 3">
            <a:extLst>
              <a:ext uri="{FF2B5EF4-FFF2-40B4-BE49-F238E27FC236}">
                <a16:creationId xmlns:a16="http://schemas.microsoft.com/office/drawing/2014/main" id="{6B7E4CDD-56EE-F793-7D88-BEA0E7B92E21}"/>
              </a:ext>
            </a:extLst>
          </p:cNvPr>
          <p:cNvGraphicFramePr>
            <a:graphicFrameLocks noGrp="1"/>
          </p:cNvGraphicFramePr>
          <p:nvPr/>
        </p:nvGraphicFramePr>
        <p:xfrm>
          <a:off x="628649" y="1605344"/>
          <a:ext cx="7886699" cy="22250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57036">
                  <a:extLst>
                    <a:ext uri="{9D8B030D-6E8A-4147-A177-3AD203B41FA5}">
                      <a16:colId xmlns:a16="http://schemas.microsoft.com/office/drawing/2014/main" val="3229603115"/>
                    </a:ext>
                  </a:extLst>
                </a:gridCol>
                <a:gridCol w="6129663">
                  <a:extLst>
                    <a:ext uri="{9D8B030D-6E8A-4147-A177-3AD203B41FA5}">
                      <a16:colId xmlns:a16="http://schemas.microsoft.com/office/drawing/2014/main" val="2768058318"/>
                    </a:ext>
                  </a:extLst>
                </a:gridCol>
              </a:tblGrid>
              <a:tr h="370840">
                <a:tc>
                  <a:txBody>
                    <a:bodyPr/>
                    <a:lstStyle/>
                    <a:p>
                      <a:r>
                        <a:rPr lang="en-US" sz="1400" dirty="0"/>
                        <a:t>Verb</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Meaning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0538322"/>
                  </a:ext>
                </a:extLst>
              </a:tr>
              <a:tr h="370840">
                <a:tc>
                  <a:txBody>
                    <a:bodyPr/>
                    <a:lstStyle/>
                    <a:p>
                      <a:r>
                        <a:rPr lang="en-US" sz="1400" dirty="0"/>
                        <a:t>Ridicules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Makes fun of or mocks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40747800"/>
                  </a:ext>
                </a:extLst>
              </a:tr>
              <a:tr h="370840">
                <a:tc>
                  <a:txBody>
                    <a:bodyPr/>
                    <a:lstStyle/>
                    <a:p>
                      <a:r>
                        <a:rPr lang="en-US" sz="1400" dirty="0"/>
                        <a:t>Questions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dispute or challenge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73332773"/>
                  </a:ext>
                </a:extLst>
              </a:tr>
              <a:tr h="370840">
                <a:tc>
                  <a:txBody>
                    <a:bodyPr/>
                    <a:lstStyle/>
                    <a:p>
                      <a:r>
                        <a:rPr lang="en-US" sz="1400" dirty="0"/>
                        <a:t>Persuades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convince us of something or to make us think in a certain way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73796424"/>
                  </a:ext>
                </a:extLst>
              </a:tr>
              <a:tr h="370840">
                <a:tc>
                  <a:txBody>
                    <a:bodyPr/>
                    <a:lstStyle/>
                    <a:p>
                      <a:r>
                        <a:rPr lang="en-US" sz="1400" dirty="0"/>
                        <a:t>Enhances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increase or intensify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0140685"/>
                  </a:ext>
                </a:extLst>
              </a:tr>
              <a:tr h="370840">
                <a:tc>
                  <a:txBody>
                    <a:bodyPr/>
                    <a:lstStyle/>
                    <a:p>
                      <a:r>
                        <a:rPr lang="en-US" sz="1400" dirty="0"/>
                        <a:t>Subverts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undermine or alter opinions or perspectives on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33786383"/>
                  </a:ext>
                </a:extLst>
              </a:tr>
            </a:tbl>
          </a:graphicData>
        </a:graphic>
      </p:graphicFrame>
      <p:sp>
        <p:nvSpPr>
          <p:cNvPr id="5" name="TextBox 4">
            <a:extLst>
              <a:ext uri="{FF2B5EF4-FFF2-40B4-BE49-F238E27FC236}">
                <a16:creationId xmlns:a16="http://schemas.microsoft.com/office/drawing/2014/main" id="{FA8C7834-C34A-9738-1AB9-D99457C4170C}"/>
              </a:ext>
            </a:extLst>
          </p:cNvPr>
          <p:cNvSpPr txBox="1"/>
          <p:nvPr/>
        </p:nvSpPr>
        <p:spPr>
          <a:xfrm>
            <a:off x="628649" y="4120587"/>
            <a:ext cx="7886699" cy="1200329"/>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400" b="1" dirty="0">
                <a:solidFill>
                  <a:srgbClr val="7030A0"/>
                </a:solidFill>
                <a:latin typeface="Aptos" panose="02110004020202020204"/>
              </a:rPr>
              <a:t>Go through your previous Q4 answer that we wrote in the previous lesson and add in at least one of these evaluative verbs to your answer.</a:t>
            </a:r>
            <a:endParaRPr kumimoji="0" lang="en-GB" sz="2400" b="1" i="0" u="none" strike="noStrike" kern="1200" cap="none" spc="0" normalizeH="0" baseline="0" noProof="0" dirty="0">
              <a:ln>
                <a:noFill/>
              </a:ln>
              <a:solidFill>
                <a:srgbClr val="7030A0"/>
              </a:solidFill>
              <a:effectLst/>
              <a:uLnTx/>
              <a:uFillTx/>
              <a:latin typeface="Aptos" panose="02110004020202020204"/>
              <a:ea typeface="+mn-ea"/>
              <a:cs typeface="+mn-cs"/>
            </a:endParaRPr>
          </a:p>
        </p:txBody>
      </p:sp>
      <p:sp>
        <p:nvSpPr>
          <p:cNvPr id="11" name="Rectangle: Rounded Corners 10">
            <a:extLst>
              <a:ext uri="{FF2B5EF4-FFF2-40B4-BE49-F238E27FC236}">
                <a16:creationId xmlns:a16="http://schemas.microsoft.com/office/drawing/2014/main" id="{616FE8AF-6F5B-1859-E2A0-3AF42BCFCEA1}"/>
              </a:ext>
            </a:extLst>
          </p:cNvPr>
          <p:cNvSpPr/>
          <p:nvPr/>
        </p:nvSpPr>
        <p:spPr>
          <a:xfrm>
            <a:off x="628649" y="5578997"/>
            <a:ext cx="2820607" cy="9138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The writer wants to feel the narrator’s sense of excitement</a:t>
            </a:r>
            <a:endParaRPr lang="en-GB" dirty="0"/>
          </a:p>
        </p:txBody>
      </p:sp>
      <p:sp>
        <p:nvSpPr>
          <p:cNvPr id="12" name="Arrow: Right 11">
            <a:extLst>
              <a:ext uri="{FF2B5EF4-FFF2-40B4-BE49-F238E27FC236}">
                <a16:creationId xmlns:a16="http://schemas.microsoft.com/office/drawing/2014/main" id="{7CA17A20-38DF-1E72-CB23-E96F4874E534}"/>
              </a:ext>
            </a:extLst>
          </p:cNvPr>
          <p:cNvSpPr/>
          <p:nvPr/>
        </p:nvSpPr>
        <p:spPr>
          <a:xfrm>
            <a:off x="3449256" y="5764192"/>
            <a:ext cx="2245490" cy="41668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3ABD5899-2CE9-6109-8AA0-C684E9C7054F}"/>
              </a:ext>
            </a:extLst>
          </p:cNvPr>
          <p:cNvSpPr/>
          <p:nvPr/>
        </p:nvSpPr>
        <p:spPr>
          <a:xfrm>
            <a:off x="5694746" y="5515597"/>
            <a:ext cx="2820607" cy="9138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The writer tries to </a:t>
            </a:r>
            <a:r>
              <a:rPr lang="en-US" sz="1600" b="1" dirty="0"/>
              <a:t>persuade us</a:t>
            </a:r>
            <a:r>
              <a:rPr lang="en-US" sz="1600" dirty="0"/>
              <a:t> that  the atmosphere is more exciting than hopeful</a:t>
            </a:r>
            <a:endParaRPr lang="en-GB" sz="1600" dirty="0"/>
          </a:p>
        </p:txBody>
      </p:sp>
    </p:spTree>
    <p:extLst>
      <p:ext uri="{BB962C8B-B14F-4D97-AF65-F5344CB8AC3E}">
        <p14:creationId xmlns:p14="http://schemas.microsoft.com/office/powerpoint/2010/main" val="2432304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25C5-91CD-65C5-1205-F5A050D26C2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Last lesson we wrote our own Q4 answers</a:t>
            </a:r>
            <a:endParaRPr lang="en-GB" sz="3200" dirty="0"/>
          </a:p>
        </p:txBody>
      </p:sp>
      <p:sp>
        <p:nvSpPr>
          <p:cNvPr id="3" name="Content Placeholder 2">
            <a:extLst>
              <a:ext uri="{FF2B5EF4-FFF2-40B4-BE49-F238E27FC236}">
                <a16:creationId xmlns:a16="http://schemas.microsoft.com/office/drawing/2014/main" id="{8E2F6B19-FF10-ADC0-4476-6AB51F14E80D}"/>
              </a:ext>
            </a:extLst>
          </p:cNvPr>
          <p:cNvSpPr>
            <a:spLocks noGrp="1"/>
          </p:cNvSpPr>
          <p:nvPr>
            <p:ph idx="1"/>
          </p:nvPr>
        </p:nvSpPr>
        <p:spPr>
          <a:xfrm>
            <a:off x="628650" y="1825625"/>
            <a:ext cx="4441061" cy="2514881"/>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a:bodyPr>
          <a:lstStyle/>
          <a:p>
            <a:pPr marL="0" indent="0">
              <a:buNone/>
            </a:pPr>
            <a:r>
              <a:rPr lang="en-US" sz="2000" dirty="0"/>
              <a:t>Drafting and redrafting is an important activity in English because it helps you to become a more effective English analyst.</a:t>
            </a:r>
          </a:p>
          <a:p>
            <a:pPr marL="0" indent="0">
              <a:buNone/>
            </a:pPr>
            <a:endParaRPr lang="en-US" sz="2000" dirty="0"/>
          </a:p>
          <a:p>
            <a:pPr marL="0" indent="0">
              <a:buNone/>
            </a:pPr>
            <a:r>
              <a:rPr lang="en-GB" sz="2000" dirty="0">
                <a:solidFill>
                  <a:srgbClr val="7030A0"/>
                </a:solidFill>
              </a:rPr>
              <a:t>Using your learning from today and the success criteria, rewrite your answer.</a:t>
            </a:r>
          </a:p>
        </p:txBody>
      </p:sp>
      <p:graphicFrame>
        <p:nvGraphicFramePr>
          <p:cNvPr id="4" name="Table 3">
            <a:extLst>
              <a:ext uri="{FF2B5EF4-FFF2-40B4-BE49-F238E27FC236}">
                <a16:creationId xmlns:a16="http://schemas.microsoft.com/office/drawing/2014/main" id="{11D3C578-0ADD-7BD9-3D67-F69450EF903B}"/>
              </a:ext>
            </a:extLst>
          </p:cNvPr>
          <p:cNvGraphicFramePr>
            <a:graphicFrameLocks noGrp="1"/>
          </p:cNvGraphicFramePr>
          <p:nvPr>
            <p:extLst>
              <p:ext uri="{D42A27DB-BD31-4B8C-83A1-F6EECF244321}">
                <p14:modId xmlns:p14="http://schemas.microsoft.com/office/powerpoint/2010/main" val="4119991354"/>
              </p:ext>
            </p:extLst>
          </p:nvPr>
        </p:nvGraphicFramePr>
        <p:xfrm>
          <a:off x="5370652" y="1825625"/>
          <a:ext cx="3144698" cy="44856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72349">
                  <a:extLst>
                    <a:ext uri="{9D8B030D-6E8A-4147-A177-3AD203B41FA5}">
                      <a16:colId xmlns:a16="http://schemas.microsoft.com/office/drawing/2014/main" val="1687930855"/>
                    </a:ext>
                  </a:extLst>
                </a:gridCol>
                <a:gridCol w="1572349">
                  <a:extLst>
                    <a:ext uri="{9D8B030D-6E8A-4147-A177-3AD203B41FA5}">
                      <a16:colId xmlns:a16="http://schemas.microsoft.com/office/drawing/2014/main" val="247876497"/>
                    </a:ext>
                  </a:extLst>
                </a:gridCol>
              </a:tblGrid>
              <a:tr h="370840">
                <a:tc>
                  <a:txBody>
                    <a:bodyPr/>
                    <a:lstStyle/>
                    <a:p>
                      <a:r>
                        <a:rPr lang="en-US" sz="1400" dirty="0"/>
                        <a:t>Your answer for Q4:</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70840">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370840">
                <a:tc>
                  <a:txBody>
                    <a:bodyPr/>
                    <a:lstStyle/>
                    <a:p>
                      <a:r>
                        <a:rPr lang="en-US" sz="1400" dirty="0"/>
                        <a:t>Included evaluative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370840">
                <a:tc>
                  <a:txBody>
                    <a:bodyPr/>
                    <a:lstStyle/>
                    <a:p>
                      <a:r>
                        <a:rPr lang="en-US" sz="1400" dirty="0"/>
                        <a:t>Considered the whole extract overall when evaluating the text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graphicFrame>
        <p:nvGraphicFramePr>
          <p:cNvPr id="5" name="Table 4">
            <a:extLst>
              <a:ext uri="{FF2B5EF4-FFF2-40B4-BE49-F238E27FC236}">
                <a16:creationId xmlns:a16="http://schemas.microsoft.com/office/drawing/2014/main" id="{FB2CB637-2398-5871-A4E4-223EF4D5E18A}"/>
              </a:ext>
            </a:extLst>
          </p:cNvPr>
          <p:cNvGraphicFramePr>
            <a:graphicFrameLocks noGrp="1"/>
          </p:cNvGraphicFramePr>
          <p:nvPr>
            <p:extLst>
              <p:ext uri="{D42A27DB-BD31-4B8C-83A1-F6EECF244321}">
                <p14:modId xmlns:p14="http://schemas.microsoft.com/office/powerpoint/2010/main" val="4155693846"/>
              </p:ext>
            </p:extLst>
          </p:nvPr>
        </p:nvGraphicFramePr>
        <p:xfrm>
          <a:off x="628650" y="4534101"/>
          <a:ext cx="4441061" cy="186723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989401">
                  <a:extLst>
                    <a:ext uri="{9D8B030D-6E8A-4147-A177-3AD203B41FA5}">
                      <a16:colId xmlns:a16="http://schemas.microsoft.com/office/drawing/2014/main" val="3229603115"/>
                    </a:ext>
                  </a:extLst>
                </a:gridCol>
                <a:gridCol w="3451660">
                  <a:extLst>
                    <a:ext uri="{9D8B030D-6E8A-4147-A177-3AD203B41FA5}">
                      <a16:colId xmlns:a16="http://schemas.microsoft.com/office/drawing/2014/main" val="2768058318"/>
                    </a:ext>
                  </a:extLst>
                </a:gridCol>
              </a:tblGrid>
              <a:tr h="261068">
                <a:tc>
                  <a:txBody>
                    <a:bodyPr/>
                    <a:lstStyle/>
                    <a:p>
                      <a:r>
                        <a:rPr lang="en-US" sz="1050" dirty="0"/>
                        <a:t>Verb</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dirty="0"/>
                        <a:t>Meaning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0538322"/>
                  </a:ext>
                </a:extLst>
              </a:tr>
              <a:tr h="261068">
                <a:tc>
                  <a:txBody>
                    <a:bodyPr/>
                    <a:lstStyle/>
                    <a:p>
                      <a:r>
                        <a:rPr lang="en-US" sz="1050" dirty="0"/>
                        <a:t>Ridicules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Makes fun of or mocks something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40747800"/>
                  </a:ext>
                </a:extLst>
              </a:tr>
              <a:tr h="261068">
                <a:tc>
                  <a:txBody>
                    <a:bodyPr/>
                    <a:lstStyle/>
                    <a:p>
                      <a:r>
                        <a:rPr lang="en-US" sz="1050" dirty="0"/>
                        <a:t>Questions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To dispute or challenge something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73332773"/>
                  </a:ext>
                </a:extLst>
              </a:tr>
              <a:tr h="289679">
                <a:tc>
                  <a:txBody>
                    <a:bodyPr/>
                    <a:lstStyle/>
                    <a:p>
                      <a:r>
                        <a:rPr lang="en-US" sz="1050" dirty="0"/>
                        <a:t>Persuades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To convince us of something or to make us think in a certain way</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73796424"/>
                  </a:ext>
                </a:extLst>
              </a:tr>
              <a:tr h="261068">
                <a:tc>
                  <a:txBody>
                    <a:bodyPr/>
                    <a:lstStyle/>
                    <a:p>
                      <a:r>
                        <a:rPr lang="en-US" sz="1050" dirty="0"/>
                        <a:t>Enhances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To increase or intensify something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0140685"/>
                  </a:ext>
                </a:extLst>
              </a:tr>
              <a:tr h="289679">
                <a:tc>
                  <a:txBody>
                    <a:bodyPr/>
                    <a:lstStyle/>
                    <a:p>
                      <a:r>
                        <a:rPr lang="en-US" sz="1050" dirty="0"/>
                        <a:t>Subverts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To undermine or alter opinions or perspectives on something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33786383"/>
                  </a:ext>
                </a:extLst>
              </a:tr>
            </a:tbl>
          </a:graphicData>
        </a:graphic>
      </p:graphicFrame>
    </p:spTree>
    <p:extLst>
      <p:ext uri="{BB962C8B-B14F-4D97-AF65-F5344CB8AC3E}">
        <p14:creationId xmlns:p14="http://schemas.microsoft.com/office/powerpoint/2010/main" val="386137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We will now peer assess our new answers</a:t>
            </a:r>
            <a:endParaRPr lang="en-GB" sz="32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p:txBody>
          <a:bodyPr/>
          <a:lstStyle/>
          <a:p>
            <a:pPr marL="0" indent="0">
              <a:buNone/>
            </a:pPr>
            <a:r>
              <a:rPr lang="en-US" dirty="0"/>
              <a:t>Swap your answers with another student.</a:t>
            </a:r>
          </a:p>
          <a:p>
            <a:pPr marL="0" indent="0">
              <a:buNone/>
            </a:pPr>
            <a:endParaRPr lang="en-US" dirty="0"/>
          </a:p>
          <a:p>
            <a:pPr marL="0" indent="0">
              <a:buNone/>
            </a:pPr>
            <a:endParaRPr lang="en-GB" dirty="0"/>
          </a:p>
        </p:txBody>
      </p:sp>
      <p:graphicFrame>
        <p:nvGraphicFramePr>
          <p:cNvPr id="10" name="Table 9">
            <a:extLst>
              <a:ext uri="{FF2B5EF4-FFF2-40B4-BE49-F238E27FC236}">
                <a16:creationId xmlns:a16="http://schemas.microsoft.com/office/drawing/2014/main" id="{F5728E7C-713E-8492-0826-A2727BD1BF59}"/>
              </a:ext>
            </a:extLst>
          </p:cNvPr>
          <p:cNvGraphicFramePr>
            <a:graphicFrameLocks noGrp="1"/>
          </p:cNvGraphicFramePr>
          <p:nvPr>
            <p:extLst>
              <p:ext uri="{D42A27DB-BD31-4B8C-83A1-F6EECF244321}">
                <p14:modId xmlns:p14="http://schemas.microsoft.com/office/powerpoint/2010/main" val="1137276836"/>
              </p:ext>
            </p:extLst>
          </p:nvPr>
        </p:nvGraphicFramePr>
        <p:xfrm>
          <a:off x="2372810" y="2372993"/>
          <a:ext cx="6186741" cy="411778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62247">
                  <a:extLst>
                    <a:ext uri="{9D8B030D-6E8A-4147-A177-3AD203B41FA5}">
                      <a16:colId xmlns:a16="http://schemas.microsoft.com/office/drawing/2014/main" val="1687930855"/>
                    </a:ext>
                  </a:extLst>
                </a:gridCol>
                <a:gridCol w="808275">
                  <a:extLst>
                    <a:ext uri="{9D8B030D-6E8A-4147-A177-3AD203B41FA5}">
                      <a16:colId xmlns:a16="http://schemas.microsoft.com/office/drawing/2014/main" val="247876497"/>
                    </a:ext>
                  </a:extLst>
                </a:gridCol>
                <a:gridCol w="3316219">
                  <a:extLst>
                    <a:ext uri="{9D8B030D-6E8A-4147-A177-3AD203B41FA5}">
                      <a16:colId xmlns:a16="http://schemas.microsoft.com/office/drawing/2014/main" val="3646840743"/>
                    </a:ext>
                  </a:extLst>
                </a:gridCol>
              </a:tblGrid>
              <a:tr h="552639">
                <a:tc>
                  <a:txBody>
                    <a:bodyPr/>
                    <a:lstStyle/>
                    <a:p>
                      <a:r>
                        <a:rPr lang="en-US" sz="1400" dirty="0"/>
                        <a:t>Your answer for Q4:</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552639">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552639">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780196">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95516">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552639">
                <a:tc>
                  <a:txBody>
                    <a:bodyPr/>
                    <a:lstStyle/>
                    <a:p>
                      <a:r>
                        <a:rPr lang="en-US" sz="1400" dirty="0"/>
                        <a:t>Included evaluative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552639">
                <a:tc>
                  <a:txBody>
                    <a:bodyPr/>
                    <a:lstStyle/>
                    <a:p>
                      <a:r>
                        <a:rPr lang="en-US" sz="1400" dirty="0"/>
                        <a:t>Considered the whole extract overall when evaluating the text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pic>
        <p:nvPicPr>
          <p:cNvPr id="9" name="Picture 8">
            <a:extLst>
              <a:ext uri="{FF2B5EF4-FFF2-40B4-BE49-F238E27FC236}">
                <a16:creationId xmlns:a16="http://schemas.microsoft.com/office/drawing/2014/main" id="{44ED8B96-DA18-ABF1-40A8-3E46C8C0AFD3}"/>
              </a:ext>
            </a:extLst>
          </p:cNvPr>
          <p:cNvPicPr>
            <a:picLocks noChangeAspect="1"/>
          </p:cNvPicPr>
          <p:nvPr/>
        </p:nvPicPr>
        <p:blipFill>
          <a:blip r:embed="rId2"/>
          <a:stretch>
            <a:fillRect/>
          </a:stretch>
        </p:blipFill>
        <p:spPr>
          <a:xfrm>
            <a:off x="628650" y="2280997"/>
            <a:ext cx="877949" cy="4469556"/>
          </a:xfrm>
          <a:prstGeom prst="rect">
            <a:avLst/>
          </a:prstGeom>
        </p:spPr>
      </p:pic>
    </p:spTree>
    <p:extLst>
      <p:ext uri="{BB962C8B-B14F-4D97-AF65-F5344CB8AC3E}">
        <p14:creationId xmlns:p14="http://schemas.microsoft.com/office/powerpoint/2010/main" val="485748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BF7B062-CE33-9D4E-F80D-E46B8521F4B9}"/>
              </a:ext>
            </a:extLst>
          </p:cNvPr>
          <p:cNvGraphicFramePr>
            <a:graphicFrameLocks noGrp="1"/>
          </p:cNvGraphicFramePr>
          <p:nvPr>
            <p:extLst>
              <p:ext uri="{D42A27DB-BD31-4B8C-83A1-F6EECF244321}">
                <p14:modId xmlns:p14="http://schemas.microsoft.com/office/powerpoint/2010/main" val="3613231599"/>
              </p:ext>
            </p:extLst>
          </p:nvPr>
        </p:nvGraphicFramePr>
        <p:xfrm>
          <a:off x="370389" y="254826"/>
          <a:ext cx="8530543" cy="619227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52892">
                  <a:extLst>
                    <a:ext uri="{9D8B030D-6E8A-4147-A177-3AD203B41FA5}">
                      <a16:colId xmlns:a16="http://schemas.microsoft.com/office/drawing/2014/main" val="1687930855"/>
                    </a:ext>
                  </a:extLst>
                </a:gridCol>
                <a:gridCol w="729205">
                  <a:extLst>
                    <a:ext uri="{9D8B030D-6E8A-4147-A177-3AD203B41FA5}">
                      <a16:colId xmlns:a16="http://schemas.microsoft.com/office/drawing/2014/main" val="247876497"/>
                    </a:ext>
                  </a:extLst>
                </a:gridCol>
                <a:gridCol w="5648446">
                  <a:extLst>
                    <a:ext uri="{9D8B030D-6E8A-4147-A177-3AD203B41FA5}">
                      <a16:colId xmlns:a16="http://schemas.microsoft.com/office/drawing/2014/main" val="3646840743"/>
                    </a:ext>
                  </a:extLst>
                </a:gridCol>
              </a:tblGrid>
              <a:tr h="499013">
                <a:tc>
                  <a:txBody>
                    <a:bodyPr/>
                    <a:lstStyle/>
                    <a:p>
                      <a:r>
                        <a:rPr lang="en-US" sz="1400" dirty="0"/>
                        <a:t>Your answer for Q4:</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1186525">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818049">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1186525">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497589">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818049">
                <a:tc>
                  <a:txBody>
                    <a:bodyPr/>
                    <a:lstStyle/>
                    <a:p>
                      <a:r>
                        <a:rPr lang="en-US" sz="1400" dirty="0"/>
                        <a:t>Included evaluative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1186525">
                <a:tc>
                  <a:txBody>
                    <a:bodyPr/>
                    <a:lstStyle/>
                    <a:p>
                      <a:r>
                        <a:rPr lang="en-US" sz="1400" dirty="0"/>
                        <a:t>Considered the whole extract overall when evaluating the text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624369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5 Steps To Success!</a:t>
            </a:r>
          </a:p>
        </p:txBody>
      </p:sp>
      <p:sp>
        <p:nvSpPr>
          <p:cNvPr id="4" name="Content Placeholder 2"/>
          <p:cNvSpPr>
            <a:spLocks noGrp="1"/>
          </p:cNvSpPr>
          <p:nvPr>
            <p:ph idx="1"/>
          </p:nvPr>
        </p:nvSpPr>
        <p:spPr>
          <a:xfrm>
            <a:off x="457200" y="1600200"/>
            <a:ext cx="4114800" cy="4525963"/>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FF0000"/>
                </a:solidFill>
                <a:effectLst/>
                <a:uLnTx/>
                <a:uFillTx/>
                <a:latin typeface="Calibri"/>
                <a:ea typeface="+mn-ea"/>
                <a:cs typeface="+mn-cs"/>
              </a:rPr>
              <a:t>To describe </a:t>
            </a:r>
            <a:r>
              <a:rPr lang="en-GB" sz="3200" dirty="0">
                <a:solidFill>
                  <a:srgbClr val="FF0000"/>
                </a:solidFill>
                <a:latin typeface="Calibri"/>
              </a:rPr>
              <a:t>ways of improving our Q4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Q4 answers</a:t>
            </a:r>
          </a:p>
        </p:txBody>
      </p:sp>
      <p:sp>
        <p:nvSpPr>
          <p:cNvPr id="5" name="TextBox 4"/>
          <p:cNvSpPr txBox="1"/>
          <p:nvPr/>
        </p:nvSpPr>
        <p:spPr>
          <a:xfrm>
            <a:off x="4860032" y="1628800"/>
            <a:ext cx="3826768" cy="341632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What have you learnt today?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What do  you still need to work 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Write down </a:t>
            </a:r>
            <a:r>
              <a:rPr kumimoji="0" lang="en-GB" sz="2400" b="1" i="0" u="none" strike="noStrike" kern="1200" cap="none" spc="0" normalizeH="0" baseline="0" noProof="0" dirty="0">
                <a:ln>
                  <a:noFill/>
                </a:ln>
                <a:solidFill>
                  <a:prstClr val="black"/>
                </a:solidFill>
                <a:effectLst/>
                <a:uLnTx/>
                <a:uFillTx/>
                <a:latin typeface="Calibri"/>
                <a:ea typeface="+mn-ea"/>
                <a:cs typeface="+mn-cs"/>
              </a:rPr>
              <a:t>five </a:t>
            </a:r>
            <a:r>
              <a:rPr kumimoji="0" lang="en-GB" sz="2400" b="0" i="0" u="none" strike="noStrike" kern="1200" cap="none" spc="0" normalizeH="0" baseline="0" noProof="0" dirty="0">
                <a:ln>
                  <a:noFill/>
                </a:ln>
                <a:solidFill>
                  <a:prstClr val="black"/>
                </a:solidFill>
                <a:effectLst/>
                <a:uLnTx/>
                <a:uFillTx/>
                <a:latin typeface="Calibri"/>
                <a:ea typeface="+mn-ea"/>
                <a:cs typeface="+mn-cs"/>
              </a:rPr>
              <a:t>steps you will take to ensure you reach your potential for your Paper 1 Section A Q4 exam task.</a:t>
            </a:r>
          </a:p>
        </p:txBody>
      </p:sp>
      <p:pic>
        <p:nvPicPr>
          <p:cNvPr id="2050" name="Picture 2" descr="Image result for st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3968" y="4531875"/>
            <a:ext cx="2231157" cy="2303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7039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1BBE7-C039-6D6A-FFAD-856CFAD0D08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10FF23E9-B63B-BFD1-10C2-D05191908888}"/>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FF0000"/>
                </a:solidFill>
                <a:effectLst/>
                <a:uLnTx/>
                <a:uFillTx/>
                <a:latin typeface="Calibri"/>
                <a:ea typeface="+mn-ea"/>
                <a:cs typeface="+mn-cs"/>
              </a:rPr>
              <a:t>To describe </a:t>
            </a:r>
            <a:r>
              <a:rPr lang="en-GB" sz="4000" dirty="0">
                <a:solidFill>
                  <a:srgbClr val="FF0000"/>
                </a:solidFill>
                <a:latin typeface="Calibri"/>
              </a:rPr>
              <a:t>ways of improving our Q4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Q4 answers</a:t>
            </a:r>
          </a:p>
          <a:p>
            <a:pPr marL="0" indent="0">
              <a:buNone/>
            </a:pPr>
            <a:endParaRPr lang="en-GB" sz="4000" dirty="0"/>
          </a:p>
        </p:txBody>
      </p:sp>
    </p:spTree>
    <p:extLst>
      <p:ext uri="{BB962C8B-B14F-4D97-AF65-F5344CB8AC3E}">
        <p14:creationId xmlns:p14="http://schemas.microsoft.com/office/powerpoint/2010/main" val="150851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1ABBE-EEB7-AC7B-9FCE-8ED559F802D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US" dirty="0"/>
              <a:t>We will work in pairs to explore some example student Q4 answers</a:t>
            </a:r>
            <a:endParaRPr lang="en-GB" dirty="0"/>
          </a:p>
        </p:txBody>
      </p:sp>
      <p:sp>
        <p:nvSpPr>
          <p:cNvPr id="3" name="Content Placeholder 2">
            <a:extLst>
              <a:ext uri="{FF2B5EF4-FFF2-40B4-BE49-F238E27FC236}">
                <a16:creationId xmlns:a16="http://schemas.microsoft.com/office/drawing/2014/main" id="{D71A3189-88EA-FBEB-1FCC-61961024266F}"/>
              </a:ext>
            </a:extLst>
          </p:cNvPr>
          <p:cNvSpPr>
            <a:spLocks noGrp="1"/>
          </p:cNvSpPr>
          <p:nvPr>
            <p:ph idx="1"/>
          </p:nvPr>
        </p:nvSpPr>
        <p:spPr>
          <a:xfrm>
            <a:off x="628650" y="1825625"/>
            <a:ext cx="5401760"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US" dirty="0"/>
              <a:t>There are four different answers for you to explore.</a:t>
            </a:r>
          </a:p>
          <a:p>
            <a:pPr marL="0" indent="0">
              <a:buNone/>
            </a:pPr>
            <a:endParaRPr lang="en-US" dirty="0"/>
          </a:p>
          <a:p>
            <a:pPr marL="0" indent="0">
              <a:buNone/>
            </a:pPr>
            <a:r>
              <a:rPr lang="en-US" dirty="0">
                <a:solidFill>
                  <a:srgbClr val="FF0000"/>
                </a:solidFill>
              </a:rPr>
              <a:t>Make notes on what skills the students have included.</a:t>
            </a:r>
          </a:p>
          <a:p>
            <a:pPr marL="0" indent="0">
              <a:buNone/>
            </a:pPr>
            <a:r>
              <a:rPr lang="en-US" dirty="0">
                <a:solidFill>
                  <a:schemeClr val="accent2">
                    <a:lumMod val="50000"/>
                  </a:schemeClr>
                </a:solidFill>
              </a:rPr>
              <a:t>Explain why each answer is different to each other through key skills included.</a:t>
            </a:r>
          </a:p>
          <a:p>
            <a:pPr marL="0" indent="0">
              <a:buNone/>
            </a:pPr>
            <a:r>
              <a:rPr lang="en-US" dirty="0">
                <a:solidFill>
                  <a:srgbClr val="00B050"/>
                </a:solidFill>
              </a:rPr>
              <a:t>Evaluate which answer is the most successful and explain why, picking out specific examples.</a:t>
            </a:r>
            <a:endParaRPr lang="en-GB" dirty="0">
              <a:solidFill>
                <a:srgbClr val="00B050"/>
              </a:solidFill>
            </a:endParaRPr>
          </a:p>
        </p:txBody>
      </p:sp>
      <p:pic>
        <p:nvPicPr>
          <p:cNvPr id="4" name="Picture 3">
            <a:extLst>
              <a:ext uri="{FF2B5EF4-FFF2-40B4-BE49-F238E27FC236}">
                <a16:creationId xmlns:a16="http://schemas.microsoft.com/office/drawing/2014/main" id="{E3BE3C84-CE2F-BD68-EFE4-C66D1AE79292}"/>
              </a:ext>
            </a:extLst>
          </p:cNvPr>
          <p:cNvPicPr>
            <a:picLocks noChangeAspect="1"/>
          </p:cNvPicPr>
          <p:nvPr/>
        </p:nvPicPr>
        <p:blipFill>
          <a:blip r:embed="rId2"/>
          <a:stretch>
            <a:fillRect/>
          </a:stretch>
        </p:blipFill>
        <p:spPr>
          <a:xfrm>
            <a:off x="6235421" y="1825625"/>
            <a:ext cx="2405957" cy="4019590"/>
          </a:xfrm>
          <a:prstGeom prst="rect">
            <a:avLst/>
          </a:prstGeom>
        </p:spPr>
      </p:pic>
    </p:spTree>
    <p:extLst>
      <p:ext uri="{BB962C8B-B14F-4D97-AF65-F5344CB8AC3E}">
        <p14:creationId xmlns:p14="http://schemas.microsoft.com/office/powerpoint/2010/main" val="3305389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C8B482-08D4-DD47-BA69-823B7D929312}"/>
              </a:ext>
            </a:extLst>
          </p:cNvPr>
          <p:cNvSpPr>
            <a:spLocks noGrp="1"/>
          </p:cNvSpPr>
          <p:nvPr>
            <p:ph idx="1"/>
          </p:nvPr>
        </p:nvSpPr>
        <p:spPr>
          <a:xfrm>
            <a:off x="591995" y="378790"/>
            <a:ext cx="3410915" cy="1831975"/>
          </a:xfrm>
        </p:spPr>
        <p:txBody>
          <a:bodyPr>
            <a:normAutofit/>
          </a:bodyPr>
          <a:lstStyle/>
          <a:p>
            <a:pPr marL="0" indent="0">
              <a:buNone/>
            </a:pPr>
            <a:r>
              <a:rPr lang="en-US" sz="1400" dirty="0"/>
              <a:t>I think the atmosphere is quite exciting because you can see the game being played and you don’t know what is going to happen. </a:t>
            </a:r>
            <a:endParaRPr lang="en-GB" sz="1400" dirty="0"/>
          </a:p>
        </p:txBody>
      </p:sp>
      <p:sp>
        <p:nvSpPr>
          <p:cNvPr id="4" name="Content Placeholder 2">
            <a:extLst>
              <a:ext uri="{FF2B5EF4-FFF2-40B4-BE49-F238E27FC236}">
                <a16:creationId xmlns:a16="http://schemas.microsoft.com/office/drawing/2014/main" id="{ACEA65D6-105A-0C67-CCE5-6C13756C87EC}"/>
              </a:ext>
            </a:extLst>
          </p:cNvPr>
          <p:cNvSpPr txBox="1">
            <a:spLocks/>
          </p:cNvSpPr>
          <p:nvPr/>
        </p:nvSpPr>
        <p:spPr>
          <a:xfrm>
            <a:off x="4924788" y="378790"/>
            <a:ext cx="3410915" cy="1831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dirty="0"/>
              <a:t>The atmosphere is very exciting because of the description of the game being played. “Watch and wait” shows how tense the narrator is as the game begins.</a:t>
            </a:r>
            <a:endParaRPr lang="en-GB" sz="1400" dirty="0"/>
          </a:p>
        </p:txBody>
      </p:sp>
      <p:sp>
        <p:nvSpPr>
          <p:cNvPr id="5" name="Content Placeholder 2">
            <a:extLst>
              <a:ext uri="{FF2B5EF4-FFF2-40B4-BE49-F238E27FC236}">
                <a16:creationId xmlns:a16="http://schemas.microsoft.com/office/drawing/2014/main" id="{2966139A-BA02-A55B-AD7F-E1833F4C8A40}"/>
              </a:ext>
            </a:extLst>
          </p:cNvPr>
          <p:cNvSpPr txBox="1">
            <a:spLocks/>
          </p:cNvSpPr>
          <p:nvPr/>
        </p:nvSpPr>
        <p:spPr>
          <a:xfrm>
            <a:off x="591996" y="4018240"/>
            <a:ext cx="3410915" cy="1831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200" dirty="0"/>
              <a:t>At times the text creates an exciting atmosphere, including the description of the game in the present: “Watch and wait.” The writer employs a short sentence amongst longer descriptive sentences to evoke a sense of tension and excitement, given the uncertainty of the game. </a:t>
            </a:r>
            <a:endParaRPr lang="en-GB" sz="1200" dirty="0"/>
          </a:p>
        </p:txBody>
      </p:sp>
      <p:sp>
        <p:nvSpPr>
          <p:cNvPr id="6" name="Content Placeholder 2">
            <a:extLst>
              <a:ext uri="{FF2B5EF4-FFF2-40B4-BE49-F238E27FC236}">
                <a16:creationId xmlns:a16="http://schemas.microsoft.com/office/drawing/2014/main" id="{9C478278-E113-DCF7-FE6F-A0CF1A4976E3}"/>
              </a:ext>
            </a:extLst>
          </p:cNvPr>
          <p:cNvSpPr txBox="1">
            <a:spLocks/>
          </p:cNvSpPr>
          <p:nvPr/>
        </p:nvSpPr>
        <p:spPr>
          <a:xfrm>
            <a:off x="5141090" y="4018240"/>
            <a:ext cx="3410915" cy="28397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200" dirty="0"/>
              <a:t>Although there are moments of hope throughout the text, it is clear the writer intends for use to feel excitement throughout the second half of the extract. The writer employs a short sentence “Watch and wait” amongst many longer, descriptive sentences to reflect the growing sense of tension and to evoke excitement from the reader. The use of alliteration and the terse sentence enables the reader to feel a sense of empathy with the narrator, as if we are at the game as well.</a:t>
            </a:r>
            <a:endParaRPr lang="en-GB" sz="1200" dirty="0"/>
          </a:p>
        </p:txBody>
      </p:sp>
    </p:spTree>
    <p:extLst>
      <p:ext uri="{BB962C8B-B14F-4D97-AF65-F5344CB8AC3E}">
        <p14:creationId xmlns:p14="http://schemas.microsoft.com/office/powerpoint/2010/main" val="3629693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DAA44BC-8F5E-1C61-1586-200177554C7F}"/>
              </a:ext>
            </a:extLst>
          </p:cNvPr>
          <p:cNvSpPr>
            <a:spLocks noGrp="1"/>
          </p:cNvSpPr>
          <p:nvPr>
            <p:ph idx="1"/>
          </p:nvPr>
        </p:nvSpPr>
        <p:spPr>
          <a:xfrm>
            <a:off x="559202" y="726030"/>
            <a:ext cx="3410915" cy="183197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sz="2000" dirty="0">
                <a:highlight>
                  <a:srgbClr val="00FFFF"/>
                </a:highlight>
              </a:rPr>
              <a:t>I think the atmosphere is quite exciting </a:t>
            </a:r>
            <a:r>
              <a:rPr lang="en-US" sz="2000" dirty="0">
                <a:highlight>
                  <a:srgbClr val="FFFF00"/>
                </a:highlight>
              </a:rPr>
              <a:t>because you can see the game being played </a:t>
            </a:r>
            <a:r>
              <a:rPr lang="en-US" sz="2000" dirty="0">
                <a:highlight>
                  <a:srgbClr val="00FF00"/>
                </a:highlight>
              </a:rPr>
              <a:t>and you don’t know what is going to happen. </a:t>
            </a:r>
            <a:endParaRPr lang="en-GB" sz="2000" dirty="0">
              <a:highlight>
                <a:srgbClr val="00FF00"/>
              </a:highlight>
            </a:endParaRPr>
          </a:p>
        </p:txBody>
      </p:sp>
      <p:pic>
        <p:nvPicPr>
          <p:cNvPr id="5" name="Picture 4">
            <a:extLst>
              <a:ext uri="{FF2B5EF4-FFF2-40B4-BE49-F238E27FC236}">
                <a16:creationId xmlns:a16="http://schemas.microsoft.com/office/drawing/2014/main" id="{A9F5B0EE-4704-4EBF-05D4-31D5E657A57C}"/>
              </a:ext>
            </a:extLst>
          </p:cNvPr>
          <p:cNvPicPr>
            <a:picLocks noChangeAspect="1"/>
          </p:cNvPicPr>
          <p:nvPr/>
        </p:nvPicPr>
        <p:blipFill>
          <a:blip r:embed="rId2"/>
          <a:stretch>
            <a:fillRect/>
          </a:stretch>
        </p:blipFill>
        <p:spPr>
          <a:xfrm>
            <a:off x="6412375" y="726029"/>
            <a:ext cx="2286876" cy="3820643"/>
          </a:xfrm>
          <a:prstGeom prst="rect">
            <a:avLst/>
          </a:prstGeom>
        </p:spPr>
      </p:pic>
      <p:graphicFrame>
        <p:nvGraphicFramePr>
          <p:cNvPr id="6" name="Table 5">
            <a:extLst>
              <a:ext uri="{FF2B5EF4-FFF2-40B4-BE49-F238E27FC236}">
                <a16:creationId xmlns:a16="http://schemas.microsoft.com/office/drawing/2014/main" id="{DB4D5241-FD85-EC24-B487-0D467750C372}"/>
              </a:ext>
            </a:extLst>
          </p:cNvPr>
          <p:cNvGraphicFramePr>
            <a:graphicFrameLocks noGrp="1"/>
          </p:cNvGraphicFramePr>
          <p:nvPr>
            <p:extLst>
              <p:ext uri="{D42A27DB-BD31-4B8C-83A1-F6EECF244321}">
                <p14:modId xmlns:p14="http://schemas.microsoft.com/office/powerpoint/2010/main" val="3264492274"/>
              </p:ext>
            </p:extLst>
          </p:nvPr>
        </p:nvGraphicFramePr>
        <p:xfrm>
          <a:off x="559202" y="2851199"/>
          <a:ext cx="3410916" cy="2291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05458">
                  <a:extLst>
                    <a:ext uri="{9D8B030D-6E8A-4147-A177-3AD203B41FA5}">
                      <a16:colId xmlns:a16="http://schemas.microsoft.com/office/drawing/2014/main" val="1687930855"/>
                    </a:ext>
                  </a:extLst>
                </a:gridCol>
                <a:gridCol w="1705458">
                  <a:extLst>
                    <a:ext uri="{9D8B030D-6E8A-4147-A177-3AD203B41FA5}">
                      <a16:colId xmlns:a16="http://schemas.microsoft.com/office/drawing/2014/main" val="247876497"/>
                    </a:ext>
                  </a:extLst>
                </a:gridCol>
              </a:tblGrid>
              <a:tr h="370840">
                <a:tc>
                  <a:txBody>
                    <a:bodyPr/>
                    <a:lstStyle/>
                    <a:p>
                      <a:r>
                        <a:rPr lang="en-US" sz="1200" dirty="0"/>
                        <a:t>Student’s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95F6157E-EAA4-C2C1-4F19-68225A30D3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5" y="3199676"/>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01EFD74F-30CC-EEBA-E1F9-0AAC2F9163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4" y="3681116"/>
            <a:ext cx="551847" cy="631246"/>
          </a:xfrm>
          <a:prstGeom prst="rect">
            <a:avLst/>
          </a:prstGeom>
        </p:spPr>
      </p:pic>
      <p:sp>
        <p:nvSpPr>
          <p:cNvPr id="10" name="TextBox 9">
            <a:extLst>
              <a:ext uri="{FF2B5EF4-FFF2-40B4-BE49-F238E27FC236}">
                <a16:creationId xmlns:a16="http://schemas.microsoft.com/office/drawing/2014/main" id="{37530AC1-53EA-5DA7-96C6-2E4BF8B00069}"/>
              </a:ext>
            </a:extLst>
          </p:cNvPr>
          <p:cNvSpPr txBox="1"/>
          <p:nvPr/>
        </p:nvSpPr>
        <p:spPr>
          <a:xfrm>
            <a:off x="4444678" y="4653023"/>
            <a:ext cx="4140120" cy="20313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highlight>
                  <a:srgbClr val="00FFFF"/>
                </a:highlight>
              </a:rPr>
              <a:t>This student has evaluated the text based on the statement </a:t>
            </a:r>
            <a:r>
              <a:rPr lang="en-US" dirty="0">
                <a:highlight>
                  <a:srgbClr val="FFFF00"/>
                </a:highlight>
              </a:rPr>
              <a:t>and they did include an example</a:t>
            </a:r>
            <a:r>
              <a:rPr lang="en-US" dirty="0"/>
              <a:t> to support their evaluation. </a:t>
            </a:r>
            <a:r>
              <a:rPr lang="en-US" dirty="0">
                <a:highlight>
                  <a:srgbClr val="00FF00"/>
                </a:highlight>
              </a:rPr>
              <a:t>Although they explained the writer’s intention</a:t>
            </a:r>
            <a:r>
              <a:rPr lang="en-US" dirty="0"/>
              <a:t>, they could have expanded on this in greater detail with language or structure analysis. </a:t>
            </a:r>
            <a:endParaRPr lang="en-GB" dirty="0"/>
          </a:p>
        </p:txBody>
      </p:sp>
    </p:spTree>
    <p:extLst>
      <p:ext uri="{BB962C8B-B14F-4D97-AF65-F5344CB8AC3E}">
        <p14:creationId xmlns:p14="http://schemas.microsoft.com/office/powerpoint/2010/main" val="53070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4C59C923-6027-7A1F-4718-50B927B76F52}"/>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0F3B185-A5E9-1EFD-86F1-BBE2B99DDFE7}"/>
              </a:ext>
            </a:extLst>
          </p:cNvPr>
          <p:cNvSpPr>
            <a:spLocks noGrp="1"/>
          </p:cNvSpPr>
          <p:nvPr>
            <p:ph idx="1"/>
          </p:nvPr>
        </p:nvSpPr>
        <p:spPr>
          <a:xfrm>
            <a:off x="559202" y="726030"/>
            <a:ext cx="3410915" cy="183197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indent="0">
              <a:buFont typeface="Arial" panose="020B0604020202020204" pitchFamily="34" charset="0"/>
              <a:buNone/>
            </a:pPr>
            <a:r>
              <a:rPr lang="en-US" sz="2000" dirty="0">
                <a:highlight>
                  <a:srgbClr val="00FFFF"/>
                </a:highlight>
              </a:rPr>
              <a:t>The atmosphere is very exciting </a:t>
            </a:r>
            <a:r>
              <a:rPr lang="en-US" sz="2000" dirty="0">
                <a:highlight>
                  <a:srgbClr val="00FF00"/>
                </a:highlight>
              </a:rPr>
              <a:t>because of the description of the game being played</a:t>
            </a:r>
            <a:r>
              <a:rPr lang="en-US" sz="2000" dirty="0"/>
              <a:t>. “</a:t>
            </a:r>
            <a:r>
              <a:rPr lang="en-US" sz="2000" dirty="0">
                <a:highlight>
                  <a:srgbClr val="FFFF00"/>
                </a:highlight>
              </a:rPr>
              <a:t>Watch and wait</a:t>
            </a:r>
            <a:r>
              <a:rPr lang="en-US" sz="2000" dirty="0"/>
              <a:t>” </a:t>
            </a:r>
            <a:r>
              <a:rPr lang="en-US" sz="2000" dirty="0">
                <a:highlight>
                  <a:srgbClr val="C0C0C0"/>
                </a:highlight>
              </a:rPr>
              <a:t>shows how tense the narrator is </a:t>
            </a:r>
            <a:r>
              <a:rPr lang="en-US" sz="2000" dirty="0"/>
              <a:t>as the game begins.</a:t>
            </a:r>
            <a:endParaRPr lang="en-GB" sz="2000" dirty="0">
              <a:highlight>
                <a:srgbClr val="00FF00"/>
              </a:highlight>
            </a:endParaRPr>
          </a:p>
        </p:txBody>
      </p:sp>
      <p:pic>
        <p:nvPicPr>
          <p:cNvPr id="5" name="Picture 4">
            <a:extLst>
              <a:ext uri="{FF2B5EF4-FFF2-40B4-BE49-F238E27FC236}">
                <a16:creationId xmlns:a16="http://schemas.microsoft.com/office/drawing/2014/main" id="{3F7D8707-5378-4F2F-99DB-64EE8CACC780}"/>
              </a:ext>
            </a:extLst>
          </p:cNvPr>
          <p:cNvPicPr>
            <a:picLocks noChangeAspect="1"/>
          </p:cNvPicPr>
          <p:nvPr/>
        </p:nvPicPr>
        <p:blipFill>
          <a:blip r:embed="rId2"/>
          <a:stretch>
            <a:fillRect/>
          </a:stretch>
        </p:blipFill>
        <p:spPr>
          <a:xfrm>
            <a:off x="6412375" y="726029"/>
            <a:ext cx="2286876" cy="3820643"/>
          </a:xfrm>
          <a:prstGeom prst="rect">
            <a:avLst/>
          </a:prstGeom>
        </p:spPr>
      </p:pic>
      <p:graphicFrame>
        <p:nvGraphicFramePr>
          <p:cNvPr id="6" name="Table 5">
            <a:extLst>
              <a:ext uri="{FF2B5EF4-FFF2-40B4-BE49-F238E27FC236}">
                <a16:creationId xmlns:a16="http://schemas.microsoft.com/office/drawing/2014/main" id="{AA71B4BA-0958-2112-59EF-E4FECFEF1D39}"/>
              </a:ext>
            </a:extLst>
          </p:cNvPr>
          <p:cNvGraphicFramePr>
            <a:graphicFrameLocks noGrp="1"/>
          </p:cNvGraphicFramePr>
          <p:nvPr/>
        </p:nvGraphicFramePr>
        <p:xfrm>
          <a:off x="559202" y="2851199"/>
          <a:ext cx="3410916" cy="2291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05458">
                  <a:extLst>
                    <a:ext uri="{9D8B030D-6E8A-4147-A177-3AD203B41FA5}">
                      <a16:colId xmlns:a16="http://schemas.microsoft.com/office/drawing/2014/main" val="1687930855"/>
                    </a:ext>
                  </a:extLst>
                </a:gridCol>
                <a:gridCol w="1705458">
                  <a:extLst>
                    <a:ext uri="{9D8B030D-6E8A-4147-A177-3AD203B41FA5}">
                      <a16:colId xmlns:a16="http://schemas.microsoft.com/office/drawing/2014/main" val="247876497"/>
                    </a:ext>
                  </a:extLst>
                </a:gridCol>
              </a:tblGrid>
              <a:tr h="370840">
                <a:tc>
                  <a:txBody>
                    <a:bodyPr/>
                    <a:lstStyle/>
                    <a:p>
                      <a:r>
                        <a:rPr lang="en-US" sz="1200" dirty="0"/>
                        <a:t>Student’s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276BFC7B-04F5-AA4C-029F-0F6CBE5D35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5" y="3199676"/>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28587CB5-3B89-7586-D39B-2B2BA94448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4" y="3681116"/>
            <a:ext cx="551847" cy="631246"/>
          </a:xfrm>
          <a:prstGeom prst="rect">
            <a:avLst/>
          </a:prstGeom>
        </p:spPr>
      </p:pic>
      <p:sp>
        <p:nvSpPr>
          <p:cNvPr id="10" name="TextBox 9">
            <a:extLst>
              <a:ext uri="{FF2B5EF4-FFF2-40B4-BE49-F238E27FC236}">
                <a16:creationId xmlns:a16="http://schemas.microsoft.com/office/drawing/2014/main" id="{4A317FFE-31D8-A932-58C0-5B38510C981C}"/>
              </a:ext>
            </a:extLst>
          </p:cNvPr>
          <p:cNvSpPr txBox="1"/>
          <p:nvPr/>
        </p:nvSpPr>
        <p:spPr>
          <a:xfrm>
            <a:off x="4444678" y="4653023"/>
            <a:ext cx="4140120" cy="20313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highlight>
                  <a:srgbClr val="00FFFF"/>
                </a:highlight>
                <a:uLnTx/>
                <a:uFillTx/>
                <a:latin typeface="Aptos" panose="02110004020202020204"/>
                <a:ea typeface="+mn-ea"/>
                <a:cs typeface="+mn-cs"/>
              </a:rPr>
              <a:t>This student has evaluated the text based on the statement </a:t>
            </a:r>
            <a:r>
              <a:rPr kumimoji="0" lang="en-US" sz="18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and they did include an example</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to support their evaluation. </a:t>
            </a:r>
            <a:r>
              <a:rPr kumimoji="0" lang="en-US" sz="1800" b="0"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rPr>
              <a:t>They have explained the effect of the example on the reader</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1800" b="0" i="0" u="none" strike="noStrike" kern="1200" cap="none" spc="0" normalizeH="0" baseline="0" noProof="0" dirty="0">
                <a:ln>
                  <a:noFill/>
                </a:ln>
                <a:solidFill>
                  <a:prstClr val="black"/>
                </a:solidFill>
                <a:effectLst/>
                <a:highlight>
                  <a:srgbClr val="C0C0C0"/>
                </a:highlight>
                <a:uLnTx/>
                <a:uFillTx/>
                <a:latin typeface="Aptos" panose="02110004020202020204"/>
                <a:ea typeface="+mn-ea"/>
                <a:cs typeface="+mn-cs"/>
              </a:rPr>
              <a:t>and they have started to make some language analysis. </a:t>
            </a:r>
            <a:endParaRPr kumimoji="0" lang="en-GB" sz="1800" b="0" i="0" u="none" strike="noStrike" kern="1200" cap="none" spc="0" normalizeH="0" baseline="0" noProof="0" dirty="0">
              <a:ln>
                <a:noFill/>
              </a:ln>
              <a:solidFill>
                <a:prstClr val="black"/>
              </a:solidFill>
              <a:effectLst/>
              <a:highlight>
                <a:srgbClr val="C0C0C0"/>
              </a:highlight>
              <a:uLnTx/>
              <a:uFillTx/>
              <a:latin typeface="Aptos" panose="02110004020202020204"/>
              <a:ea typeface="+mn-ea"/>
              <a:cs typeface="+mn-cs"/>
            </a:endParaRPr>
          </a:p>
        </p:txBody>
      </p:sp>
    </p:spTree>
    <p:extLst>
      <p:ext uri="{BB962C8B-B14F-4D97-AF65-F5344CB8AC3E}">
        <p14:creationId xmlns:p14="http://schemas.microsoft.com/office/powerpoint/2010/main" val="312837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B78746AA-72D2-7F72-F671-0F65CD324838}"/>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7228A6B-2989-47A3-BB73-9433BF0FAA79}"/>
              </a:ext>
            </a:extLst>
          </p:cNvPr>
          <p:cNvSpPr>
            <a:spLocks noGrp="1"/>
          </p:cNvSpPr>
          <p:nvPr>
            <p:ph idx="1"/>
          </p:nvPr>
        </p:nvSpPr>
        <p:spPr>
          <a:xfrm>
            <a:off x="559202" y="726030"/>
            <a:ext cx="3410915" cy="183197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20000"/>
          </a:bodyPr>
          <a:lstStyle/>
          <a:p>
            <a:pPr marL="0" indent="0">
              <a:buFont typeface="Arial" panose="020B0604020202020204" pitchFamily="34" charset="0"/>
              <a:buNone/>
            </a:pPr>
            <a:r>
              <a:rPr lang="en-US" sz="1800" dirty="0">
                <a:highlight>
                  <a:srgbClr val="00FFFF"/>
                </a:highlight>
              </a:rPr>
              <a:t>At times the text creates an exciting atmosphere, </a:t>
            </a:r>
            <a:r>
              <a:rPr lang="en-US" sz="1800" dirty="0"/>
              <a:t>including the description of the game in the present: “Watch and wait.” </a:t>
            </a:r>
            <a:r>
              <a:rPr lang="en-US" sz="1800" dirty="0">
                <a:highlight>
                  <a:srgbClr val="C0C0C0"/>
                </a:highlight>
              </a:rPr>
              <a:t>The writer employs a short sentence amongst longer descriptive sentences t</a:t>
            </a:r>
            <a:r>
              <a:rPr lang="en-US" sz="1800" dirty="0"/>
              <a:t>o </a:t>
            </a:r>
            <a:r>
              <a:rPr lang="en-US" sz="1800" dirty="0">
                <a:highlight>
                  <a:srgbClr val="00FF00"/>
                </a:highlight>
              </a:rPr>
              <a:t>evoke a sense of tension and excitement, given the uncertainty of the game. </a:t>
            </a:r>
            <a:endParaRPr lang="en-GB" sz="1800" dirty="0">
              <a:highlight>
                <a:srgbClr val="00FF00"/>
              </a:highlight>
            </a:endParaRPr>
          </a:p>
        </p:txBody>
      </p:sp>
      <p:pic>
        <p:nvPicPr>
          <p:cNvPr id="5" name="Picture 4">
            <a:extLst>
              <a:ext uri="{FF2B5EF4-FFF2-40B4-BE49-F238E27FC236}">
                <a16:creationId xmlns:a16="http://schemas.microsoft.com/office/drawing/2014/main" id="{01A7A11F-A10A-DD70-F5AA-54CEE10FF405}"/>
              </a:ext>
            </a:extLst>
          </p:cNvPr>
          <p:cNvPicPr>
            <a:picLocks noChangeAspect="1"/>
          </p:cNvPicPr>
          <p:nvPr/>
        </p:nvPicPr>
        <p:blipFill>
          <a:blip r:embed="rId2"/>
          <a:stretch>
            <a:fillRect/>
          </a:stretch>
        </p:blipFill>
        <p:spPr>
          <a:xfrm>
            <a:off x="6412375" y="726029"/>
            <a:ext cx="2286876" cy="3820643"/>
          </a:xfrm>
          <a:prstGeom prst="rect">
            <a:avLst/>
          </a:prstGeom>
        </p:spPr>
      </p:pic>
      <p:graphicFrame>
        <p:nvGraphicFramePr>
          <p:cNvPr id="6" name="Table 5">
            <a:extLst>
              <a:ext uri="{FF2B5EF4-FFF2-40B4-BE49-F238E27FC236}">
                <a16:creationId xmlns:a16="http://schemas.microsoft.com/office/drawing/2014/main" id="{173D80E0-F634-00A4-7359-0D0149BA3658}"/>
              </a:ext>
            </a:extLst>
          </p:cNvPr>
          <p:cNvGraphicFramePr>
            <a:graphicFrameLocks noGrp="1"/>
          </p:cNvGraphicFramePr>
          <p:nvPr/>
        </p:nvGraphicFramePr>
        <p:xfrm>
          <a:off x="559202" y="2851199"/>
          <a:ext cx="3410916" cy="2291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05458">
                  <a:extLst>
                    <a:ext uri="{9D8B030D-6E8A-4147-A177-3AD203B41FA5}">
                      <a16:colId xmlns:a16="http://schemas.microsoft.com/office/drawing/2014/main" val="1687930855"/>
                    </a:ext>
                  </a:extLst>
                </a:gridCol>
                <a:gridCol w="1705458">
                  <a:extLst>
                    <a:ext uri="{9D8B030D-6E8A-4147-A177-3AD203B41FA5}">
                      <a16:colId xmlns:a16="http://schemas.microsoft.com/office/drawing/2014/main" val="247876497"/>
                    </a:ext>
                  </a:extLst>
                </a:gridCol>
              </a:tblGrid>
              <a:tr h="370840">
                <a:tc>
                  <a:txBody>
                    <a:bodyPr/>
                    <a:lstStyle/>
                    <a:p>
                      <a:r>
                        <a:rPr lang="en-US" sz="1200" dirty="0"/>
                        <a:t>Student’s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48AAF57A-F736-1261-0CEB-0F91EFA25E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5" y="3199676"/>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2DE71A13-8A95-6650-FAF7-4FD953B808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4" y="3681116"/>
            <a:ext cx="551847" cy="631246"/>
          </a:xfrm>
          <a:prstGeom prst="rect">
            <a:avLst/>
          </a:prstGeom>
        </p:spPr>
      </p:pic>
      <p:sp>
        <p:nvSpPr>
          <p:cNvPr id="10" name="TextBox 9">
            <a:extLst>
              <a:ext uri="{FF2B5EF4-FFF2-40B4-BE49-F238E27FC236}">
                <a16:creationId xmlns:a16="http://schemas.microsoft.com/office/drawing/2014/main" id="{CAC6AB52-7BA0-5E09-DFB8-7E373294DEB3}"/>
              </a:ext>
            </a:extLst>
          </p:cNvPr>
          <p:cNvSpPr txBox="1"/>
          <p:nvPr/>
        </p:nvSpPr>
        <p:spPr>
          <a:xfrm>
            <a:off x="4444678" y="4653023"/>
            <a:ext cx="4140120" cy="175432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highlight>
                  <a:srgbClr val="00FFFF"/>
                </a:highlight>
                <a:uLnTx/>
                <a:uFillTx/>
                <a:latin typeface="Aptos" panose="02110004020202020204"/>
                <a:ea typeface="+mn-ea"/>
                <a:cs typeface="+mn-cs"/>
              </a:rPr>
              <a:t>Thi</a:t>
            </a:r>
            <a:r>
              <a:rPr lang="en-US" dirty="0">
                <a:solidFill>
                  <a:prstClr val="black"/>
                </a:solidFill>
                <a:highlight>
                  <a:srgbClr val="00FFFF"/>
                </a:highlight>
                <a:latin typeface="Aptos" panose="02110004020202020204"/>
              </a:rPr>
              <a:t>s student is thinking about the overall text and whether the atmosphere is exciting or hopeful. </a:t>
            </a:r>
            <a:r>
              <a:rPr lang="en-US" dirty="0">
                <a:solidFill>
                  <a:prstClr val="black"/>
                </a:solidFill>
                <a:highlight>
                  <a:srgbClr val="C0C0C0"/>
                </a:highlight>
                <a:latin typeface="Aptos" panose="02110004020202020204"/>
              </a:rPr>
              <a:t>They analyse the use of short sentences </a:t>
            </a:r>
            <a:r>
              <a:rPr lang="en-US" dirty="0">
                <a:solidFill>
                  <a:prstClr val="black"/>
                </a:solidFill>
                <a:highlight>
                  <a:srgbClr val="00FF00"/>
                </a:highlight>
                <a:latin typeface="Aptos" panose="02110004020202020204"/>
              </a:rPr>
              <a:t>and explain the writer’s intentions and the effects on the reader. </a:t>
            </a:r>
            <a:endParaRPr kumimoji="0" lang="en-GB" sz="1800" b="0"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endParaRPr>
          </a:p>
        </p:txBody>
      </p:sp>
      <p:pic>
        <p:nvPicPr>
          <p:cNvPr id="2" name="Picture 1" descr="A green check mark on a black background&#10;&#10;Description automatically generated">
            <a:extLst>
              <a:ext uri="{FF2B5EF4-FFF2-40B4-BE49-F238E27FC236}">
                <a16:creationId xmlns:a16="http://schemas.microsoft.com/office/drawing/2014/main" id="{E3FC0395-89B7-4A59-579E-43C41BEEEE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3" y="4388390"/>
            <a:ext cx="551847" cy="631246"/>
          </a:xfrm>
          <a:prstGeom prst="rect">
            <a:avLst/>
          </a:prstGeom>
        </p:spPr>
      </p:pic>
    </p:spTree>
    <p:extLst>
      <p:ext uri="{BB962C8B-B14F-4D97-AF65-F5344CB8AC3E}">
        <p14:creationId xmlns:p14="http://schemas.microsoft.com/office/powerpoint/2010/main" val="320326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715AC767-D7C0-785B-87B2-6952EEDFB661}"/>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7FA87BB2-2C6A-2394-ED88-D0F4FDFB615D}"/>
              </a:ext>
            </a:extLst>
          </p:cNvPr>
          <p:cNvSpPr>
            <a:spLocks noGrp="1"/>
          </p:cNvSpPr>
          <p:nvPr>
            <p:ph idx="1"/>
          </p:nvPr>
        </p:nvSpPr>
        <p:spPr>
          <a:xfrm>
            <a:off x="559202" y="150472"/>
            <a:ext cx="3410915" cy="2407534"/>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85000" lnSpcReduction="20000"/>
          </a:bodyPr>
          <a:lstStyle/>
          <a:p>
            <a:pPr marL="0" indent="0">
              <a:buFont typeface="Arial" panose="020B0604020202020204" pitchFamily="34" charset="0"/>
              <a:buNone/>
            </a:pPr>
            <a:r>
              <a:rPr lang="en-US" sz="1800" dirty="0">
                <a:highlight>
                  <a:srgbClr val="00FFFF"/>
                </a:highlight>
              </a:rPr>
              <a:t>Although there are moments of hope throughout the text, it is clear the writer intends for use to feel excitement throughout the second half of the extract</a:t>
            </a:r>
            <a:r>
              <a:rPr lang="en-US" sz="1800" dirty="0"/>
              <a:t>. </a:t>
            </a:r>
            <a:r>
              <a:rPr lang="en-US" sz="1800" dirty="0">
                <a:highlight>
                  <a:srgbClr val="C0C0C0"/>
                </a:highlight>
              </a:rPr>
              <a:t>The writer employs a short sentence “Watch and wait” amongst many longer, descriptive sentences to reflect the growing sense of tension </a:t>
            </a:r>
            <a:r>
              <a:rPr lang="en-US" sz="1800" dirty="0">
                <a:highlight>
                  <a:srgbClr val="00FF00"/>
                </a:highlight>
              </a:rPr>
              <a:t>and to evoke excitement from the reader. The use of alliteration and the terse sentence enables the reader to feel a sense of empathy with the narrator, as if we are at the game as well.</a:t>
            </a:r>
            <a:endParaRPr lang="en-GB" sz="1800" dirty="0">
              <a:highlight>
                <a:srgbClr val="00FF00"/>
              </a:highlight>
            </a:endParaRPr>
          </a:p>
        </p:txBody>
      </p:sp>
      <p:pic>
        <p:nvPicPr>
          <p:cNvPr id="5" name="Picture 4">
            <a:extLst>
              <a:ext uri="{FF2B5EF4-FFF2-40B4-BE49-F238E27FC236}">
                <a16:creationId xmlns:a16="http://schemas.microsoft.com/office/drawing/2014/main" id="{44689507-639B-30AA-D48D-826D9D5F1BC6}"/>
              </a:ext>
            </a:extLst>
          </p:cNvPr>
          <p:cNvPicPr>
            <a:picLocks noChangeAspect="1"/>
          </p:cNvPicPr>
          <p:nvPr/>
        </p:nvPicPr>
        <p:blipFill>
          <a:blip r:embed="rId2"/>
          <a:stretch>
            <a:fillRect/>
          </a:stretch>
        </p:blipFill>
        <p:spPr>
          <a:xfrm>
            <a:off x="6412375" y="726029"/>
            <a:ext cx="2286876" cy="3820643"/>
          </a:xfrm>
          <a:prstGeom prst="rect">
            <a:avLst/>
          </a:prstGeom>
        </p:spPr>
      </p:pic>
      <p:graphicFrame>
        <p:nvGraphicFramePr>
          <p:cNvPr id="6" name="Table 5">
            <a:extLst>
              <a:ext uri="{FF2B5EF4-FFF2-40B4-BE49-F238E27FC236}">
                <a16:creationId xmlns:a16="http://schemas.microsoft.com/office/drawing/2014/main" id="{2922D370-6E62-54D6-02D1-A1CB9141DEBD}"/>
              </a:ext>
            </a:extLst>
          </p:cNvPr>
          <p:cNvGraphicFramePr>
            <a:graphicFrameLocks noGrp="1"/>
          </p:cNvGraphicFramePr>
          <p:nvPr/>
        </p:nvGraphicFramePr>
        <p:xfrm>
          <a:off x="559202" y="2851199"/>
          <a:ext cx="3410916" cy="2291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05458">
                  <a:extLst>
                    <a:ext uri="{9D8B030D-6E8A-4147-A177-3AD203B41FA5}">
                      <a16:colId xmlns:a16="http://schemas.microsoft.com/office/drawing/2014/main" val="1687930855"/>
                    </a:ext>
                  </a:extLst>
                </a:gridCol>
                <a:gridCol w="1705458">
                  <a:extLst>
                    <a:ext uri="{9D8B030D-6E8A-4147-A177-3AD203B41FA5}">
                      <a16:colId xmlns:a16="http://schemas.microsoft.com/office/drawing/2014/main" val="247876497"/>
                    </a:ext>
                  </a:extLst>
                </a:gridCol>
              </a:tblGrid>
              <a:tr h="370840">
                <a:tc>
                  <a:txBody>
                    <a:bodyPr/>
                    <a:lstStyle/>
                    <a:p>
                      <a:r>
                        <a:rPr lang="en-US" sz="1200" dirty="0"/>
                        <a:t>Student’s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3E1DDCE0-DA67-65D0-40E0-4A6AC5B159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5" y="3199676"/>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40C42EA0-EF1C-18B7-1D98-BD683EDF43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4" y="3681116"/>
            <a:ext cx="551847" cy="631246"/>
          </a:xfrm>
          <a:prstGeom prst="rect">
            <a:avLst/>
          </a:prstGeom>
        </p:spPr>
      </p:pic>
      <p:sp>
        <p:nvSpPr>
          <p:cNvPr id="10" name="TextBox 9">
            <a:extLst>
              <a:ext uri="{FF2B5EF4-FFF2-40B4-BE49-F238E27FC236}">
                <a16:creationId xmlns:a16="http://schemas.microsoft.com/office/drawing/2014/main" id="{ED9912C6-A9CF-A86F-4265-7EC0E7D28DA9}"/>
              </a:ext>
            </a:extLst>
          </p:cNvPr>
          <p:cNvSpPr txBox="1"/>
          <p:nvPr/>
        </p:nvSpPr>
        <p:spPr>
          <a:xfrm>
            <a:off x="4444678" y="4653023"/>
            <a:ext cx="4140120" cy="20313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highlight>
                  <a:srgbClr val="00FFFF"/>
                </a:highlight>
                <a:uLnTx/>
                <a:uFillTx/>
                <a:latin typeface="Aptos" panose="02110004020202020204"/>
                <a:ea typeface="+mn-ea"/>
                <a:cs typeface="+mn-cs"/>
              </a:rPr>
              <a:t>You can see the student is </a:t>
            </a:r>
            <a:r>
              <a:rPr kumimoji="0" lang="en-US" sz="1800" b="0" i="0" u="none" strike="noStrike" kern="1200" cap="none" spc="0" normalizeH="0" baseline="0" noProof="0" dirty="0" err="1">
                <a:ln>
                  <a:noFill/>
                </a:ln>
                <a:solidFill>
                  <a:prstClr val="black"/>
                </a:solidFill>
                <a:effectLst/>
                <a:highlight>
                  <a:srgbClr val="00FFFF"/>
                </a:highlight>
                <a:uLnTx/>
                <a:uFillTx/>
                <a:latin typeface="Aptos" panose="02110004020202020204"/>
                <a:ea typeface="+mn-ea"/>
                <a:cs typeface="+mn-cs"/>
              </a:rPr>
              <a:t>evaluatin</a:t>
            </a:r>
            <a:r>
              <a:rPr lang="en-US" dirty="0">
                <a:solidFill>
                  <a:prstClr val="black"/>
                </a:solidFill>
                <a:highlight>
                  <a:srgbClr val="00FFFF"/>
                </a:highlight>
                <a:latin typeface="Aptos" panose="02110004020202020204"/>
              </a:rPr>
              <a:t>g the text well, considering the statement and how the atmosphere changes throughout the extract. </a:t>
            </a:r>
            <a:r>
              <a:rPr lang="en-US" dirty="0">
                <a:solidFill>
                  <a:prstClr val="black"/>
                </a:solidFill>
                <a:highlight>
                  <a:srgbClr val="C0C0C0"/>
                </a:highlight>
                <a:latin typeface="Aptos" panose="02110004020202020204"/>
              </a:rPr>
              <a:t>They analyse language </a:t>
            </a:r>
            <a:r>
              <a:rPr lang="en-US" dirty="0">
                <a:solidFill>
                  <a:prstClr val="black"/>
                </a:solidFill>
                <a:highlight>
                  <a:srgbClr val="00FF00"/>
                </a:highlight>
                <a:latin typeface="Aptos" panose="02110004020202020204"/>
              </a:rPr>
              <a:t>and explore both the writer’s intentions and the impact of the language on the reader. </a:t>
            </a:r>
            <a:endParaRPr kumimoji="0" lang="en-GB" sz="1800" b="0"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endParaRPr>
          </a:p>
        </p:txBody>
      </p:sp>
      <p:pic>
        <p:nvPicPr>
          <p:cNvPr id="2" name="Picture 1" descr="A green check mark on a black background&#10;&#10;Description automatically generated">
            <a:extLst>
              <a:ext uri="{FF2B5EF4-FFF2-40B4-BE49-F238E27FC236}">
                <a16:creationId xmlns:a16="http://schemas.microsoft.com/office/drawing/2014/main" id="{FF1F5021-E973-101A-28F9-B96F407AB6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3" y="4388390"/>
            <a:ext cx="551847" cy="631246"/>
          </a:xfrm>
          <a:prstGeom prst="rect">
            <a:avLst/>
          </a:prstGeom>
        </p:spPr>
      </p:pic>
    </p:spTree>
    <p:extLst>
      <p:ext uri="{BB962C8B-B14F-4D97-AF65-F5344CB8AC3E}">
        <p14:creationId xmlns:p14="http://schemas.microsoft.com/office/powerpoint/2010/main" val="3646976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55FAFFA-9762-4C0E-863F-9D1843097946}"/>
              </a:ext>
            </a:extLst>
          </p:cNvPr>
          <p:cNvSpPr/>
          <p:nvPr/>
        </p:nvSpPr>
        <p:spPr>
          <a:xfrm>
            <a:off x="683568" y="620688"/>
            <a:ext cx="3240360" cy="3240360"/>
          </a:xfrm>
          <a:prstGeom prst="ellipse">
            <a:avLst/>
          </a:prstGeom>
          <a:solidFill>
            <a:schemeClr val="accent4">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Partial Circle 4">
            <a:extLst>
              <a:ext uri="{FF2B5EF4-FFF2-40B4-BE49-F238E27FC236}">
                <a16:creationId xmlns:a16="http://schemas.microsoft.com/office/drawing/2014/main" id="{A0C54B37-B479-499E-8711-53556E98D756}"/>
              </a:ext>
            </a:extLst>
          </p:cNvPr>
          <p:cNvSpPr/>
          <p:nvPr/>
        </p:nvSpPr>
        <p:spPr>
          <a:xfrm>
            <a:off x="683567" y="620688"/>
            <a:ext cx="3240360" cy="3240360"/>
          </a:xfrm>
          <a:prstGeom prst="pie">
            <a:avLst>
              <a:gd name="adj1" fmla="val 0"/>
              <a:gd name="adj2" fmla="val 18571052"/>
            </a:avLst>
          </a:prstGeom>
          <a:solidFill>
            <a:schemeClr val="accent6">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TextBox 5">
            <a:extLst>
              <a:ext uri="{FF2B5EF4-FFF2-40B4-BE49-F238E27FC236}">
                <a16:creationId xmlns:a16="http://schemas.microsoft.com/office/drawing/2014/main" id="{B66F7412-DD5E-4FEC-9365-98AAE5D0C9B8}"/>
              </a:ext>
            </a:extLst>
          </p:cNvPr>
          <p:cNvSpPr txBox="1"/>
          <p:nvPr/>
        </p:nvSpPr>
        <p:spPr>
          <a:xfrm>
            <a:off x="1115616" y="1484784"/>
            <a:ext cx="93610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80%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Exciting</a:t>
            </a:r>
          </a:p>
        </p:txBody>
      </p:sp>
      <p:sp>
        <p:nvSpPr>
          <p:cNvPr id="7" name="TextBox 6">
            <a:extLst>
              <a:ext uri="{FF2B5EF4-FFF2-40B4-BE49-F238E27FC236}">
                <a16:creationId xmlns:a16="http://schemas.microsoft.com/office/drawing/2014/main" id="{8DF0DB52-FCAB-4DCA-BB9A-D3CF6FBBFEE0}"/>
              </a:ext>
            </a:extLst>
          </p:cNvPr>
          <p:cNvSpPr txBox="1"/>
          <p:nvPr/>
        </p:nvSpPr>
        <p:spPr>
          <a:xfrm>
            <a:off x="2771800" y="1484783"/>
            <a:ext cx="100811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mn-ea"/>
                <a:cs typeface="+mn-cs"/>
              </a:rPr>
              <a:t>20%</a:t>
            </a:r>
            <a:r>
              <a:rPr lang="en-GB" sz="1200" dirty="0">
                <a:solidFill>
                  <a:prstClr val="black"/>
                </a:solidFill>
                <a:latin typeface="Calibri"/>
              </a:rPr>
              <a:t> Hopeful </a:t>
            </a: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030B4243-781C-4326-B70A-9D4233C7DA3B}"/>
              </a:ext>
            </a:extLst>
          </p:cNvPr>
          <p:cNvSpPr txBox="1"/>
          <p:nvPr/>
        </p:nvSpPr>
        <p:spPr>
          <a:xfrm>
            <a:off x="4499992" y="404664"/>
            <a:ext cx="4392488" cy="526297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alibri"/>
              </a:rPr>
              <a:t>W</a:t>
            </a:r>
            <a:r>
              <a:rPr lang="en-GB" sz="2400" b="1" dirty="0">
                <a:solidFill>
                  <a:prstClr val="black"/>
                </a:solidFill>
                <a:latin typeface="Calibri"/>
              </a:rPr>
              <a:t>hen you are thinking about how to answer Q4 in the exam, you could think of a pie chart to show how much you agree or disagree with the statement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prstClr val="black"/>
                </a:solidFill>
                <a:latin typeface="Calibri"/>
              </a:rPr>
              <a:t>You may think the atmosphere is presented as equally exciting and hopeful, or you make think it is more exciting or more hopeful, but you need to think about how you view the extract as a whole in relation to the statement. </a:t>
            </a:r>
            <a:endParaRPr kumimoji="0" lang="en-GB" sz="2400" b="0" i="0" u="none" strike="noStrike" kern="1200" cap="none" spc="0" normalizeH="0" baseline="0" noProof="0" dirty="0">
              <a:ln>
                <a:noFill/>
              </a:ln>
              <a:solidFill>
                <a:srgbClr val="00B050"/>
              </a:solidFill>
              <a:effectLst/>
              <a:uLnTx/>
              <a:uFillTx/>
              <a:latin typeface="Calibri"/>
              <a:ea typeface="+mn-ea"/>
              <a:cs typeface="+mn-cs"/>
            </a:endParaRPr>
          </a:p>
        </p:txBody>
      </p:sp>
    </p:spTree>
    <p:extLst>
      <p:ext uri="{BB962C8B-B14F-4D97-AF65-F5344CB8AC3E}">
        <p14:creationId xmlns:p14="http://schemas.microsoft.com/office/powerpoint/2010/main" val="13540736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1457</Words>
  <Application>Microsoft Office PowerPoint</Application>
  <PresentationFormat>On-screen Show (4:3)</PresentationFormat>
  <Paragraphs>138</Paragraphs>
  <Slides>15</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Aptos</vt:lpstr>
      <vt:lpstr>Aptos Display</vt:lpstr>
      <vt:lpstr>Arial</vt:lpstr>
      <vt:lpstr>Calibri</vt:lpstr>
      <vt:lpstr>gg sans</vt:lpstr>
      <vt:lpstr>Times New Roman</vt:lpstr>
      <vt:lpstr>Office Theme</vt:lpstr>
      <vt:lpstr>2_Office Theme</vt:lpstr>
      <vt:lpstr>PowerPoint Presentation</vt:lpstr>
      <vt:lpstr>Learning outcomes</vt:lpstr>
      <vt:lpstr>We will work in pairs to explore some example student Q4 answers</vt:lpstr>
      <vt:lpstr>PowerPoint Presentation</vt:lpstr>
      <vt:lpstr>PowerPoint Presentation</vt:lpstr>
      <vt:lpstr>PowerPoint Presentation</vt:lpstr>
      <vt:lpstr>PowerPoint Presentation</vt:lpstr>
      <vt:lpstr>PowerPoint Presentation</vt:lpstr>
      <vt:lpstr>PowerPoint Presentation</vt:lpstr>
      <vt:lpstr>Evaluative verbs</vt:lpstr>
      <vt:lpstr>Evaluative verbs</vt:lpstr>
      <vt:lpstr>Last lesson we wrote our own Q4 answers</vt:lpstr>
      <vt:lpstr>We will now peer assess our new answers</vt:lpstr>
      <vt:lpstr>PowerPoint Presentation</vt:lpstr>
      <vt:lpstr>Plenary: 5 Steps To Success!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3</cp:revision>
  <dcterms:created xsi:type="dcterms:W3CDTF">2025-02-05T15:18:14Z</dcterms:created>
  <dcterms:modified xsi:type="dcterms:W3CDTF">2025-08-12T09:54:15Z</dcterms:modified>
</cp:coreProperties>
</file>