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21"/>
  </p:notesMasterIdLst>
  <p:sldIdLst>
    <p:sldId id="321" r:id="rId4"/>
    <p:sldId id="322" r:id="rId5"/>
    <p:sldId id="336" r:id="rId6"/>
    <p:sldId id="256" r:id="rId7"/>
    <p:sldId id="259" r:id="rId8"/>
    <p:sldId id="330" r:id="rId9"/>
    <p:sldId id="306" r:id="rId10"/>
    <p:sldId id="327" r:id="rId11"/>
    <p:sldId id="308" r:id="rId12"/>
    <p:sldId id="302" r:id="rId13"/>
    <p:sldId id="257" r:id="rId14"/>
    <p:sldId id="258" r:id="rId15"/>
    <p:sldId id="331" r:id="rId16"/>
    <p:sldId id="328" r:id="rId17"/>
    <p:sldId id="329" r:id="rId18"/>
    <p:sldId id="274" r:id="rId19"/>
    <p:sldId id="36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420CAB-BA6C-4DD7-84E1-E5BA907A98BA}" v="43" dt="2025-03-06T17:03:45.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92288" autoAdjust="0"/>
  </p:normalViewPr>
  <p:slideViewPr>
    <p:cSldViewPr snapToGrid="0">
      <p:cViewPr varScale="1">
        <p:scale>
          <a:sx n="92" d="100"/>
          <a:sy n="92" d="100"/>
        </p:scale>
        <p:origin x="4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A1420CAB-BA6C-4DD7-84E1-E5BA907A98BA}"/>
    <pc:docChg chg="undo custSel delSld modSld">
      <pc:chgData name="Paul Wassell" userId="609912a88ec840f0" providerId="LiveId" clId="{A1420CAB-BA6C-4DD7-84E1-E5BA907A98BA}" dt="2025-03-06T17:03:55.834" v="1217"/>
      <pc:docMkLst>
        <pc:docMk/>
      </pc:docMkLst>
      <pc:sldChg chg="addSp delSp modSp mod">
        <pc:chgData name="Paul Wassell" userId="609912a88ec840f0" providerId="LiveId" clId="{A1420CAB-BA6C-4DD7-84E1-E5BA907A98BA}" dt="2025-03-06T16:37:06.892" v="82" actId="1076"/>
        <pc:sldMkLst>
          <pc:docMk/>
          <pc:sldMk cId="3884073886" sldId="256"/>
        </pc:sldMkLst>
        <pc:spChg chg="mod">
          <ac:chgData name="Paul Wassell" userId="609912a88ec840f0" providerId="LiveId" clId="{A1420CAB-BA6C-4DD7-84E1-E5BA907A98BA}" dt="2025-03-06T16:36:36.608" v="78" actId="403"/>
          <ac:spMkLst>
            <pc:docMk/>
            <pc:sldMk cId="3884073886" sldId="256"/>
            <ac:spMk id="3" creationId="{29FD9D4A-2081-476D-9BBA-65F42DA51B4B}"/>
          </ac:spMkLst>
        </pc:spChg>
        <pc:picChg chg="del">
          <ac:chgData name="Paul Wassell" userId="609912a88ec840f0" providerId="LiveId" clId="{A1420CAB-BA6C-4DD7-84E1-E5BA907A98BA}" dt="2025-03-06T16:36:47.377" v="79" actId="478"/>
          <ac:picMkLst>
            <pc:docMk/>
            <pc:sldMk cId="3884073886" sldId="256"/>
            <ac:picMk id="7" creationId="{0709D993-BFE6-573B-5633-88DFB9D1DF13}"/>
          </ac:picMkLst>
        </pc:picChg>
        <pc:picChg chg="add mod">
          <ac:chgData name="Paul Wassell" userId="609912a88ec840f0" providerId="LiveId" clId="{A1420CAB-BA6C-4DD7-84E1-E5BA907A98BA}" dt="2025-03-06T16:37:06.892" v="82" actId="1076"/>
          <ac:picMkLst>
            <pc:docMk/>
            <pc:sldMk cId="3884073886" sldId="256"/>
            <ac:picMk id="8" creationId="{5A295E39-ECAD-6A47-84EF-B3426D8D30B5}"/>
          </ac:picMkLst>
        </pc:picChg>
      </pc:sldChg>
      <pc:sldChg chg="modSp mod">
        <pc:chgData name="Paul Wassell" userId="609912a88ec840f0" providerId="LiveId" clId="{A1420CAB-BA6C-4DD7-84E1-E5BA907A98BA}" dt="2025-03-06T16:43:48.420" v="214" actId="20577"/>
        <pc:sldMkLst>
          <pc:docMk/>
          <pc:sldMk cId="1507966846" sldId="257"/>
        </pc:sldMkLst>
        <pc:spChg chg="mod">
          <ac:chgData name="Paul Wassell" userId="609912a88ec840f0" providerId="LiveId" clId="{A1420CAB-BA6C-4DD7-84E1-E5BA907A98BA}" dt="2025-03-06T16:43:38.913" v="195" actId="14100"/>
          <ac:spMkLst>
            <pc:docMk/>
            <pc:sldMk cId="1507966846" sldId="257"/>
            <ac:spMk id="18" creationId="{85BC3A29-6324-4D2A-9113-0D4A2CCBA7CE}"/>
          </ac:spMkLst>
        </pc:spChg>
        <pc:graphicFrameChg chg="modGraphic">
          <ac:chgData name="Paul Wassell" userId="609912a88ec840f0" providerId="LiveId" clId="{A1420CAB-BA6C-4DD7-84E1-E5BA907A98BA}" dt="2025-03-06T16:43:48.420" v="214" actId="20577"/>
          <ac:graphicFrameMkLst>
            <pc:docMk/>
            <pc:sldMk cId="1507966846" sldId="257"/>
            <ac:graphicFrameMk id="23" creationId="{57AB56DB-11A7-4243-9F9B-80E6BF4C631E}"/>
          </ac:graphicFrameMkLst>
        </pc:graphicFrameChg>
      </pc:sldChg>
      <pc:sldChg chg="addSp delSp modSp mod">
        <pc:chgData name="Paul Wassell" userId="609912a88ec840f0" providerId="LiveId" clId="{A1420CAB-BA6C-4DD7-84E1-E5BA907A98BA}" dt="2025-03-06T16:56:44.286" v="1087" actId="478"/>
        <pc:sldMkLst>
          <pc:docMk/>
          <pc:sldMk cId="4169515837" sldId="258"/>
        </pc:sldMkLst>
        <pc:spChg chg="mod">
          <ac:chgData name="Paul Wassell" userId="609912a88ec840f0" providerId="LiveId" clId="{A1420CAB-BA6C-4DD7-84E1-E5BA907A98BA}" dt="2025-03-06T16:44:36.885" v="223" actId="1076"/>
          <ac:spMkLst>
            <pc:docMk/>
            <pc:sldMk cId="4169515837" sldId="258"/>
            <ac:spMk id="5" creationId="{74853656-D680-01B0-8117-12881FD40EEC}"/>
          </ac:spMkLst>
        </pc:spChg>
        <pc:spChg chg="mod">
          <ac:chgData name="Paul Wassell" userId="609912a88ec840f0" providerId="LiveId" clId="{A1420CAB-BA6C-4DD7-84E1-E5BA907A98BA}" dt="2025-03-06T16:44:06.687" v="216" actId="1076"/>
          <ac:spMkLst>
            <pc:docMk/>
            <pc:sldMk cId="4169515837" sldId="258"/>
            <ac:spMk id="6" creationId="{E8ECBAE6-787B-4D8B-AFB7-9BC93C32BA5F}"/>
          </ac:spMkLst>
        </pc:spChg>
        <pc:spChg chg="mod">
          <ac:chgData name="Paul Wassell" userId="609912a88ec840f0" providerId="LiveId" clId="{A1420CAB-BA6C-4DD7-84E1-E5BA907A98BA}" dt="2025-03-06T16:45:03.880" v="243" actId="1076"/>
          <ac:spMkLst>
            <pc:docMk/>
            <pc:sldMk cId="4169515837" sldId="258"/>
            <ac:spMk id="8" creationId="{52F55E80-5CC7-3259-2E6A-069EF7A8CA32}"/>
          </ac:spMkLst>
        </pc:spChg>
        <pc:spChg chg="mod">
          <ac:chgData name="Paul Wassell" userId="609912a88ec840f0" providerId="LiveId" clId="{A1420CAB-BA6C-4DD7-84E1-E5BA907A98BA}" dt="2025-03-06T16:45:44.946" v="249" actId="1076"/>
          <ac:spMkLst>
            <pc:docMk/>
            <pc:sldMk cId="4169515837" sldId="258"/>
            <ac:spMk id="9" creationId="{A4AFC3EC-2D47-02D5-C76C-A5094F445C46}"/>
          </ac:spMkLst>
        </pc:spChg>
        <pc:spChg chg="mod">
          <ac:chgData name="Paul Wassell" userId="609912a88ec840f0" providerId="LiveId" clId="{A1420CAB-BA6C-4DD7-84E1-E5BA907A98BA}" dt="2025-03-06T16:45:41.937" v="248" actId="1076"/>
          <ac:spMkLst>
            <pc:docMk/>
            <pc:sldMk cId="4169515837" sldId="258"/>
            <ac:spMk id="10" creationId="{D2FFA1DB-9F6B-9A9E-F75B-B3AEA6E9EB79}"/>
          </ac:spMkLst>
        </pc:spChg>
        <pc:spChg chg="mod">
          <ac:chgData name="Paul Wassell" userId="609912a88ec840f0" providerId="LiveId" clId="{A1420CAB-BA6C-4DD7-84E1-E5BA907A98BA}" dt="2025-03-06T16:44:46.201" v="239" actId="404"/>
          <ac:spMkLst>
            <pc:docMk/>
            <pc:sldMk cId="4169515837" sldId="258"/>
            <ac:spMk id="18" creationId="{85BC3A29-6324-4D2A-9113-0D4A2CCBA7CE}"/>
          </ac:spMkLst>
        </pc:spChg>
        <pc:spChg chg="mod">
          <ac:chgData name="Paul Wassell" userId="609912a88ec840f0" providerId="LiveId" clId="{A1420CAB-BA6C-4DD7-84E1-E5BA907A98BA}" dt="2025-03-06T16:52:54.351" v="1054" actId="6549"/>
          <ac:spMkLst>
            <pc:docMk/>
            <pc:sldMk cId="4169515837" sldId="258"/>
            <ac:spMk id="25" creationId="{638E66FC-E325-4B98-B815-5DAF35002CAF}"/>
          </ac:spMkLst>
        </pc:spChg>
        <pc:graphicFrameChg chg="modGraphic">
          <ac:chgData name="Paul Wassell" userId="609912a88ec840f0" providerId="LiveId" clId="{A1420CAB-BA6C-4DD7-84E1-E5BA907A98BA}" dt="2025-03-06T16:54:38.911" v="1084" actId="20577"/>
          <ac:graphicFrameMkLst>
            <pc:docMk/>
            <pc:sldMk cId="4169515837" sldId="258"/>
            <ac:graphicFrameMk id="23" creationId="{57AB56DB-11A7-4243-9F9B-80E6BF4C631E}"/>
          </ac:graphicFrameMkLst>
        </pc:graphicFrameChg>
        <pc:picChg chg="mod">
          <ac:chgData name="Paul Wassell" userId="609912a88ec840f0" providerId="LiveId" clId="{A1420CAB-BA6C-4DD7-84E1-E5BA907A98BA}" dt="2025-03-06T16:44:16.323" v="218" actId="1076"/>
          <ac:picMkLst>
            <pc:docMk/>
            <pc:sldMk cId="4169515837" sldId="258"/>
            <ac:picMk id="14" creationId="{442F9F8A-8C28-4ADD-86A8-E361F1B14A5C}"/>
          </ac:picMkLst>
        </pc:picChg>
        <pc:picChg chg="del">
          <ac:chgData name="Paul Wassell" userId="609912a88ec840f0" providerId="LiveId" clId="{A1420CAB-BA6C-4DD7-84E1-E5BA907A98BA}" dt="2025-03-06T16:56:44.286" v="1087" actId="478"/>
          <ac:picMkLst>
            <pc:docMk/>
            <pc:sldMk cId="4169515837" sldId="258"/>
            <ac:picMk id="47" creationId="{5CEA24FD-B8B5-44F2-89B5-94626CE37FF2}"/>
          </ac:picMkLst>
        </pc:picChg>
        <pc:picChg chg="add del mod">
          <ac:chgData name="Paul Wassell" userId="609912a88ec840f0" providerId="LiveId" clId="{A1420CAB-BA6C-4DD7-84E1-E5BA907A98BA}" dt="2025-03-06T16:54:28.890" v="1059" actId="478"/>
          <ac:picMkLst>
            <pc:docMk/>
            <pc:sldMk cId="4169515837" sldId="258"/>
            <ac:picMk id="50" creationId="{F81D39E2-7F07-C6D4-EE16-1FC919355658}"/>
          </ac:picMkLst>
        </pc:picChg>
        <pc:picChg chg="add mod">
          <ac:chgData name="Paul Wassell" userId="609912a88ec840f0" providerId="LiveId" clId="{A1420CAB-BA6C-4DD7-84E1-E5BA907A98BA}" dt="2025-03-06T16:53:29.656" v="1058" actId="1076"/>
          <ac:picMkLst>
            <pc:docMk/>
            <pc:sldMk cId="4169515837" sldId="258"/>
            <ac:picMk id="51" creationId="{8E588352-C68C-D7C5-E1FB-0BF0FA3FCF7F}"/>
          </ac:picMkLst>
        </pc:picChg>
        <pc:picChg chg="add mod">
          <ac:chgData name="Paul Wassell" userId="609912a88ec840f0" providerId="LiveId" clId="{A1420CAB-BA6C-4DD7-84E1-E5BA907A98BA}" dt="2025-03-06T16:55:01.403" v="1086" actId="1076"/>
          <ac:picMkLst>
            <pc:docMk/>
            <pc:sldMk cId="4169515837" sldId="258"/>
            <ac:picMk id="52" creationId="{7A5C226A-494D-13CA-1D5B-8F5ED7300B17}"/>
          </ac:picMkLst>
        </pc:picChg>
        <pc:cxnChg chg="mod">
          <ac:chgData name="Paul Wassell" userId="609912a88ec840f0" providerId="LiveId" clId="{A1420CAB-BA6C-4DD7-84E1-E5BA907A98BA}" dt="2025-03-06T16:44:03.675" v="215" actId="14100"/>
          <ac:cxnSpMkLst>
            <pc:docMk/>
            <pc:sldMk cId="4169515837" sldId="258"/>
            <ac:cxnSpMk id="24" creationId="{72FF4A41-8B90-4E7C-B929-0DF881EC2D57}"/>
          </ac:cxnSpMkLst>
        </pc:cxnChg>
        <pc:cxnChg chg="mod">
          <ac:chgData name="Paul Wassell" userId="609912a88ec840f0" providerId="LiveId" clId="{A1420CAB-BA6C-4DD7-84E1-E5BA907A98BA}" dt="2025-03-06T16:44:34.696" v="222" actId="14100"/>
          <ac:cxnSpMkLst>
            <pc:docMk/>
            <pc:sldMk cId="4169515837" sldId="258"/>
            <ac:cxnSpMk id="27" creationId="{E11964AB-616B-4090-BF26-ABF8A9235A87}"/>
          </ac:cxnSpMkLst>
        </pc:cxnChg>
        <pc:cxnChg chg="mod">
          <ac:chgData name="Paul Wassell" userId="609912a88ec840f0" providerId="LiveId" clId="{A1420CAB-BA6C-4DD7-84E1-E5BA907A98BA}" dt="2025-03-06T16:44:24.584" v="220" actId="14100"/>
          <ac:cxnSpMkLst>
            <pc:docMk/>
            <pc:sldMk cId="4169515837" sldId="258"/>
            <ac:cxnSpMk id="28" creationId="{233A2CBA-1D79-42F8-991A-16EE462733BA}"/>
          </ac:cxnSpMkLst>
        </pc:cxnChg>
        <pc:cxnChg chg="mod">
          <ac:chgData name="Paul Wassell" userId="609912a88ec840f0" providerId="LiveId" clId="{A1420CAB-BA6C-4DD7-84E1-E5BA907A98BA}" dt="2025-03-06T16:44:57.583" v="240" actId="14100"/>
          <ac:cxnSpMkLst>
            <pc:docMk/>
            <pc:sldMk cId="4169515837" sldId="258"/>
            <ac:cxnSpMk id="32" creationId="{92EBA632-8590-4FDC-9833-402603ECA6A7}"/>
          </ac:cxnSpMkLst>
        </pc:cxnChg>
        <pc:cxnChg chg="mod">
          <ac:chgData name="Paul Wassell" userId="609912a88ec840f0" providerId="LiveId" clId="{A1420CAB-BA6C-4DD7-84E1-E5BA907A98BA}" dt="2025-03-06T16:45:19.195" v="247" actId="14100"/>
          <ac:cxnSpMkLst>
            <pc:docMk/>
            <pc:sldMk cId="4169515837" sldId="258"/>
            <ac:cxnSpMk id="36" creationId="{DC84E571-67CF-4F78-97E9-5CF58DAAEA5E}"/>
          </ac:cxnSpMkLst>
        </pc:cxnChg>
        <pc:cxnChg chg="mod">
          <ac:chgData name="Paul Wassell" userId="609912a88ec840f0" providerId="LiveId" clId="{A1420CAB-BA6C-4DD7-84E1-E5BA907A98BA}" dt="2025-03-06T16:45:13.110" v="246" actId="14100"/>
          <ac:cxnSpMkLst>
            <pc:docMk/>
            <pc:sldMk cId="4169515837" sldId="258"/>
            <ac:cxnSpMk id="39" creationId="{0D59F113-7BBF-4043-AEC4-4B5B739A104B}"/>
          </ac:cxnSpMkLst>
        </pc:cxnChg>
      </pc:sldChg>
      <pc:sldChg chg="modSp mod">
        <pc:chgData name="Paul Wassell" userId="609912a88ec840f0" providerId="LiveId" clId="{A1420CAB-BA6C-4DD7-84E1-E5BA907A98BA}" dt="2025-03-06T16:35:29.574" v="74" actId="20577"/>
        <pc:sldMkLst>
          <pc:docMk/>
          <pc:sldMk cId="3227487209" sldId="259"/>
        </pc:sldMkLst>
        <pc:spChg chg="mod">
          <ac:chgData name="Paul Wassell" userId="609912a88ec840f0" providerId="LiveId" clId="{A1420CAB-BA6C-4DD7-84E1-E5BA907A98BA}" dt="2025-03-06T16:31:14.940" v="20" actId="20577"/>
          <ac:spMkLst>
            <pc:docMk/>
            <pc:sldMk cId="3227487209" sldId="259"/>
            <ac:spMk id="3" creationId="{87DC3C12-6392-41A6-BF33-F57FA8391AE2}"/>
          </ac:spMkLst>
        </pc:spChg>
        <pc:graphicFrameChg chg="mod modGraphic">
          <ac:chgData name="Paul Wassell" userId="609912a88ec840f0" providerId="LiveId" clId="{A1420CAB-BA6C-4DD7-84E1-E5BA907A98BA}" dt="2025-03-06T16:35:29.574" v="74" actId="20577"/>
          <ac:graphicFrameMkLst>
            <pc:docMk/>
            <pc:sldMk cId="3227487209" sldId="259"/>
            <ac:graphicFrameMk id="7" creationId="{D826070F-4A28-4712-885D-111F3EF0E372}"/>
          </ac:graphicFrameMkLst>
        </pc:graphicFrameChg>
      </pc:sldChg>
      <pc:sldChg chg="del">
        <pc:chgData name="Paul Wassell" userId="609912a88ec840f0" providerId="LiveId" clId="{A1420CAB-BA6C-4DD7-84E1-E5BA907A98BA}" dt="2025-03-06T16:45:58.766" v="251" actId="47"/>
        <pc:sldMkLst>
          <pc:docMk/>
          <pc:sldMk cId="1082895235" sldId="269"/>
        </pc:sldMkLst>
      </pc:sldChg>
      <pc:sldChg chg="del">
        <pc:chgData name="Paul Wassell" userId="609912a88ec840f0" providerId="LiveId" clId="{A1420CAB-BA6C-4DD7-84E1-E5BA907A98BA}" dt="2025-03-06T16:45:58.766" v="251" actId="47"/>
        <pc:sldMkLst>
          <pc:docMk/>
          <pc:sldMk cId="3763149688" sldId="270"/>
        </pc:sldMkLst>
      </pc:sldChg>
      <pc:sldChg chg="modSp mod">
        <pc:chgData name="Paul Wassell" userId="609912a88ec840f0" providerId="LiveId" clId="{A1420CAB-BA6C-4DD7-84E1-E5BA907A98BA}" dt="2025-03-06T17:00:32.557" v="1211" actId="20577"/>
        <pc:sldMkLst>
          <pc:docMk/>
          <pc:sldMk cId="4283048571" sldId="274"/>
        </pc:sldMkLst>
        <pc:spChg chg="mod">
          <ac:chgData name="Paul Wassell" userId="609912a88ec840f0" providerId="LiveId" clId="{A1420CAB-BA6C-4DD7-84E1-E5BA907A98BA}" dt="2025-03-06T17:00:32.557" v="1211" actId="20577"/>
          <ac:spMkLst>
            <pc:docMk/>
            <pc:sldMk cId="4283048571" sldId="274"/>
            <ac:spMk id="2" creationId="{11424EB2-9B86-6865-B6D8-B9967BADD569}"/>
          </ac:spMkLst>
        </pc:spChg>
      </pc:sldChg>
      <pc:sldChg chg="addSp delSp modSp mod">
        <pc:chgData name="Paul Wassell" userId="609912a88ec840f0" providerId="LiveId" clId="{A1420CAB-BA6C-4DD7-84E1-E5BA907A98BA}" dt="2025-03-06T16:38:54.697" v="106" actId="20577"/>
        <pc:sldMkLst>
          <pc:docMk/>
          <pc:sldMk cId="2291953481" sldId="306"/>
        </pc:sldMkLst>
        <pc:spChg chg="mod">
          <ac:chgData name="Paul Wassell" userId="609912a88ec840f0" providerId="LiveId" clId="{A1420CAB-BA6C-4DD7-84E1-E5BA907A98BA}" dt="2025-03-06T16:38:54.697" v="106" actId="20577"/>
          <ac:spMkLst>
            <pc:docMk/>
            <pc:sldMk cId="2291953481" sldId="306"/>
            <ac:spMk id="3" creationId="{87DC3C12-6392-41A6-BF33-F57FA8391AE2}"/>
          </ac:spMkLst>
        </pc:spChg>
        <pc:graphicFrameChg chg="add del mod modGraphic">
          <ac:chgData name="Paul Wassell" userId="609912a88ec840f0" providerId="LiveId" clId="{A1420CAB-BA6C-4DD7-84E1-E5BA907A98BA}" dt="2025-03-06T16:38:41.998" v="101"/>
          <ac:graphicFrameMkLst>
            <pc:docMk/>
            <pc:sldMk cId="2291953481" sldId="306"/>
            <ac:graphicFrameMk id="4" creationId="{5B92DDD5-E5A4-1E62-92F3-FDF80864FAA5}"/>
          </ac:graphicFrameMkLst>
        </pc:graphicFrameChg>
        <pc:graphicFrameChg chg="add mod">
          <ac:chgData name="Paul Wassell" userId="609912a88ec840f0" providerId="LiveId" clId="{A1420CAB-BA6C-4DD7-84E1-E5BA907A98BA}" dt="2025-03-06T16:37:48.181" v="94"/>
          <ac:graphicFrameMkLst>
            <pc:docMk/>
            <pc:sldMk cId="2291953481" sldId="306"/>
            <ac:graphicFrameMk id="7" creationId="{6C57FFC7-A68D-3710-0C28-0D9F21D03980}"/>
          </ac:graphicFrameMkLst>
        </pc:graphicFrameChg>
      </pc:sldChg>
      <pc:sldChg chg="addSp delSp modSp mod">
        <pc:chgData name="Paul Wassell" userId="609912a88ec840f0" providerId="LiveId" clId="{A1420CAB-BA6C-4DD7-84E1-E5BA907A98BA}" dt="2025-03-06T17:02:01.875" v="1216" actId="1076"/>
        <pc:sldMkLst>
          <pc:docMk/>
          <pc:sldMk cId="3904616754" sldId="308"/>
        </pc:sldMkLst>
        <pc:spChg chg="mod">
          <ac:chgData name="Paul Wassell" userId="609912a88ec840f0" providerId="LiveId" clId="{A1420CAB-BA6C-4DD7-84E1-E5BA907A98BA}" dt="2025-03-06T17:01:59.333" v="1215" actId="1076"/>
          <ac:spMkLst>
            <pc:docMk/>
            <pc:sldMk cId="3904616754" sldId="308"/>
            <ac:spMk id="2" creationId="{ED6E3379-CB6E-4D1C-AA69-4F9B4F8A5E85}"/>
          </ac:spMkLst>
        </pc:spChg>
        <pc:spChg chg="mod">
          <ac:chgData name="Paul Wassell" userId="609912a88ec840f0" providerId="LiveId" clId="{A1420CAB-BA6C-4DD7-84E1-E5BA907A98BA}" dt="2025-03-06T16:43:18.263" v="181" actId="403"/>
          <ac:spMkLst>
            <pc:docMk/>
            <pc:sldMk cId="3904616754" sldId="308"/>
            <ac:spMk id="3" creationId="{ACBAFEDE-4E45-4E7E-A31B-B4D0454530EE}"/>
          </ac:spMkLst>
        </pc:spChg>
        <pc:picChg chg="add mod">
          <ac:chgData name="Paul Wassell" userId="609912a88ec840f0" providerId="LiveId" clId="{A1420CAB-BA6C-4DD7-84E1-E5BA907A98BA}" dt="2025-03-06T17:02:01.875" v="1216" actId="1076"/>
          <ac:picMkLst>
            <pc:docMk/>
            <pc:sldMk cId="3904616754" sldId="308"/>
            <ac:picMk id="7" creationId="{EB9BCD59-36DA-B617-6DC6-9140575F0B21}"/>
          </ac:picMkLst>
        </pc:picChg>
        <pc:picChg chg="del">
          <ac:chgData name="Paul Wassell" userId="609912a88ec840f0" providerId="LiveId" clId="{A1420CAB-BA6C-4DD7-84E1-E5BA907A98BA}" dt="2025-03-06T16:43:11.960" v="178" actId="478"/>
          <ac:picMkLst>
            <pc:docMk/>
            <pc:sldMk cId="3904616754" sldId="308"/>
            <ac:picMk id="8" creationId="{F348D8EE-9546-F592-2E9D-3DDF5B29AB76}"/>
          </ac:picMkLst>
        </pc:picChg>
      </pc:sldChg>
      <pc:sldChg chg="modSp mod">
        <pc:chgData name="Paul Wassell" userId="609912a88ec840f0" providerId="LiveId" clId="{A1420CAB-BA6C-4DD7-84E1-E5BA907A98BA}" dt="2025-03-06T16:42:56.989" v="176" actId="14734"/>
        <pc:sldMkLst>
          <pc:docMk/>
          <pc:sldMk cId="1323023125" sldId="327"/>
        </pc:sldMkLst>
        <pc:graphicFrameChg chg="mod modGraphic">
          <ac:chgData name="Paul Wassell" userId="609912a88ec840f0" providerId="LiveId" clId="{A1420CAB-BA6C-4DD7-84E1-E5BA907A98BA}" dt="2025-03-06T16:42:56.989" v="176" actId="14734"/>
          <ac:graphicFrameMkLst>
            <pc:docMk/>
            <pc:sldMk cId="1323023125" sldId="327"/>
            <ac:graphicFrameMk id="4" creationId="{77BE8C1C-EC80-267B-BBA0-26DD332773EE}"/>
          </ac:graphicFrameMkLst>
        </pc:graphicFrameChg>
      </pc:sldChg>
      <pc:sldChg chg="modSp mod">
        <pc:chgData name="Paul Wassell" userId="609912a88ec840f0" providerId="LiveId" clId="{A1420CAB-BA6C-4DD7-84E1-E5BA907A98BA}" dt="2025-03-06T16:57:55.911" v="1162" actId="20577"/>
        <pc:sldMkLst>
          <pc:docMk/>
          <pc:sldMk cId="2462549456" sldId="328"/>
        </pc:sldMkLst>
        <pc:spChg chg="mod">
          <ac:chgData name="Paul Wassell" userId="609912a88ec840f0" providerId="LiveId" clId="{A1420CAB-BA6C-4DD7-84E1-E5BA907A98BA}" dt="2025-03-06T16:57:55.911" v="1162" actId="20577"/>
          <ac:spMkLst>
            <pc:docMk/>
            <pc:sldMk cId="2462549456" sldId="328"/>
            <ac:spMk id="8" creationId="{00000000-0000-0000-0000-000000000000}"/>
          </ac:spMkLst>
        </pc:spChg>
      </pc:sldChg>
      <pc:sldChg chg="addSp delSp modSp mod">
        <pc:chgData name="Paul Wassell" userId="609912a88ec840f0" providerId="LiveId" clId="{A1420CAB-BA6C-4DD7-84E1-E5BA907A98BA}" dt="2025-03-06T16:37:41.135" v="92" actId="1076"/>
        <pc:sldMkLst>
          <pc:docMk/>
          <pc:sldMk cId="3676153921" sldId="330"/>
        </pc:sldMkLst>
        <pc:graphicFrameChg chg="add mod modGraphic">
          <ac:chgData name="Paul Wassell" userId="609912a88ec840f0" providerId="LiveId" clId="{A1420CAB-BA6C-4DD7-84E1-E5BA907A98BA}" dt="2025-03-06T16:37:29.326" v="86" actId="14100"/>
          <ac:graphicFrameMkLst>
            <pc:docMk/>
            <pc:sldMk cId="3676153921" sldId="330"/>
            <ac:graphicFrameMk id="2" creationId="{DA9B90E8-F4CC-9BCF-8109-14C0BF2156A6}"/>
          </ac:graphicFrameMkLst>
        </pc:graphicFrameChg>
        <pc:graphicFrameChg chg="add mod">
          <ac:chgData name="Paul Wassell" userId="609912a88ec840f0" providerId="LiveId" clId="{A1420CAB-BA6C-4DD7-84E1-E5BA907A98BA}" dt="2025-03-06T16:37:33.543" v="88" actId="1076"/>
          <ac:graphicFrameMkLst>
            <pc:docMk/>
            <pc:sldMk cId="3676153921" sldId="330"/>
            <ac:graphicFrameMk id="3" creationId="{5CEB5E6C-CE90-6577-D437-3CD5B3920007}"/>
          </ac:graphicFrameMkLst>
        </pc:graphicFrameChg>
        <pc:graphicFrameChg chg="del">
          <ac:chgData name="Paul Wassell" userId="609912a88ec840f0" providerId="LiveId" clId="{A1420CAB-BA6C-4DD7-84E1-E5BA907A98BA}" dt="2025-03-06T16:37:19.238" v="83" actId="478"/>
          <ac:graphicFrameMkLst>
            <pc:docMk/>
            <pc:sldMk cId="3676153921" sldId="330"/>
            <ac:graphicFrameMk id="4" creationId="{BA9AFC4E-F229-BFC5-45E9-1524B337BA47}"/>
          </ac:graphicFrameMkLst>
        </pc:graphicFrameChg>
        <pc:graphicFrameChg chg="del">
          <ac:chgData name="Paul Wassell" userId="609912a88ec840f0" providerId="LiveId" clId="{A1420CAB-BA6C-4DD7-84E1-E5BA907A98BA}" dt="2025-03-06T16:37:19.238" v="83" actId="478"/>
          <ac:graphicFrameMkLst>
            <pc:docMk/>
            <pc:sldMk cId="3676153921" sldId="330"/>
            <ac:graphicFrameMk id="5" creationId="{4BCFBC96-18B2-CDAB-8D36-42D3AFEC02C4}"/>
          </ac:graphicFrameMkLst>
        </pc:graphicFrameChg>
        <pc:graphicFrameChg chg="del">
          <ac:chgData name="Paul Wassell" userId="609912a88ec840f0" providerId="LiveId" clId="{A1420CAB-BA6C-4DD7-84E1-E5BA907A98BA}" dt="2025-03-06T16:37:19.238" v="83" actId="478"/>
          <ac:graphicFrameMkLst>
            <pc:docMk/>
            <pc:sldMk cId="3676153921" sldId="330"/>
            <ac:graphicFrameMk id="6" creationId="{0FAA8C18-B7B0-76C1-A056-44C8041AE511}"/>
          </ac:graphicFrameMkLst>
        </pc:graphicFrameChg>
        <pc:graphicFrameChg chg="del">
          <ac:chgData name="Paul Wassell" userId="609912a88ec840f0" providerId="LiveId" clId="{A1420CAB-BA6C-4DD7-84E1-E5BA907A98BA}" dt="2025-03-06T16:37:19.238" v="83" actId="478"/>
          <ac:graphicFrameMkLst>
            <pc:docMk/>
            <pc:sldMk cId="3676153921" sldId="330"/>
            <ac:graphicFrameMk id="7" creationId="{7FB4A756-502D-27C3-1899-AF5629C8B274}"/>
          </ac:graphicFrameMkLst>
        </pc:graphicFrameChg>
        <pc:graphicFrameChg chg="add mod">
          <ac:chgData name="Paul Wassell" userId="609912a88ec840f0" providerId="LiveId" clId="{A1420CAB-BA6C-4DD7-84E1-E5BA907A98BA}" dt="2025-03-06T16:37:36.615" v="90" actId="1076"/>
          <ac:graphicFrameMkLst>
            <pc:docMk/>
            <pc:sldMk cId="3676153921" sldId="330"/>
            <ac:graphicFrameMk id="8" creationId="{81E53283-C082-955D-BB1A-4FEE2958B983}"/>
          </ac:graphicFrameMkLst>
        </pc:graphicFrameChg>
        <pc:graphicFrameChg chg="add mod">
          <ac:chgData name="Paul Wassell" userId="609912a88ec840f0" providerId="LiveId" clId="{A1420CAB-BA6C-4DD7-84E1-E5BA907A98BA}" dt="2025-03-06T16:37:41.135" v="92" actId="1076"/>
          <ac:graphicFrameMkLst>
            <pc:docMk/>
            <pc:sldMk cId="3676153921" sldId="330"/>
            <ac:graphicFrameMk id="9" creationId="{7F211E32-AAE5-5A9D-D2D7-16CCD6D19E12}"/>
          </ac:graphicFrameMkLst>
        </pc:graphicFrameChg>
      </pc:sldChg>
      <pc:sldChg chg="modSp mod">
        <pc:chgData name="Paul Wassell" userId="609912a88ec840f0" providerId="LiveId" clId="{A1420CAB-BA6C-4DD7-84E1-E5BA907A98BA}" dt="2025-03-06T16:58:03.191" v="1179" actId="6549"/>
        <pc:sldMkLst>
          <pc:docMk/>
          <pc:sldMk cId="967378347" sldId="331"/>
        </pc:sldMkLst>
        <pc:spChg chg="mod">
          <ac:chgData name="Paul Wassell" userId="609912a88ec840f0" providerId="LiveId" clId="{A1420CAB-BA6C-4DD7-84E1-E5BA907A98BA}" dt="2025-03-06T16:58:03.191" v="1179" actId="6549"/>
          <ac:spMkLst>
            <pc:docMk/>
            <pc:sldMk cId="967378347" sldId="331"/>
            <ac:spMk id="3" creationId="{0980113D-0975-2ED6-5D5D-FE701B738BA5}"/>
          </ac:spMkLst>
        </pc:spChg>
      </pc:sldChg>
      <pc:sldChg chg="addSp delSp modSp mod">
        <pc:chgData name="Paul Wassell" userId="609912a88ec840f0" providerId="LiveId" clId="{A1420CAB-BA6C-4DD7-84E1-E5BA907A98BA}" dt="2025-03-06T16:35:39.909" v="76" actId="1076"/>
        <pc:sldMkLst>
          <pc:docMk/>
          <pc:sldMk cId="589604697" sldId="336"/>
        </pc:sldMkLst>
        <pc:spChg chg="mod">
          <ac:chgData name="Paul Wassell" userId="609912a88ec840f0" providerId="LiveId" clId="{A1420CAB-BA6C-4DD7-84E1-E5BA907A98BA}" dt="2025-03-06T16:31:22.228" v="25" actId="20577"/>
          <ac:spMkLst>
            <pc:docMk/>
            <pc:sldMk cId="589604697" sldId="336"/>
            <ac:spMk id="6" creationId="{3C908E6D-353C-7B7E-51EE-9F29EF14E27F}"/>
          </ac:spMkLst>
        </pc:spChg>
        <pc:picChg chg="add mod">
          <ac:chgData name="Paul Wassell" userId="609912a88ec840f0" providerId="LiveId" clId="{A1420CAB-BA6C-4DD7-84E1-E5BA907A98BA}" dt="2025-03-06T16:35:39.909" v="76" actId="1076"/>
          <ac:picMkLst>
            <pc:docMk/>
            <pc:sldMk cId="589604697" sldId="336"/>
            <ac:picMk id="3" creationId="{415B3645-7F12-65A4-3850-45BE73F05740}"/>
          </ac:picMkLst>
        </pc:picChg>
        <pc:picChg chg="del">
          <ac:chgData name="Paul Wassell" userId="609912a88ec840f0" providerId="LiveId" clId="{A1420CAB-BA6C-4DD7-84E1-E5BA907A98BA}" dt="2025-03-06T16:31:24.990" v="26" actId="478"/>
          <ac:picMkLst>
            <pc:docMk/>
            <pc:sldMk cId="589604697" sldId="336"/>
            <ac:picMk id="4" creationId="{8BE9C865-E769-2FAF-49F9-EEAE87C76ADE}"/>
          </ac:picMkLst>
        </pc:picChg>
      </pc:sldChg>
      <pc:sldChg chg="modSp mod">
        <pc:chgData name="Paul Wassell" userId="609912a88ec840f0" providerId="LiveId" clId="{A1420CAB-BA6C-4DD7-84E1-E5BA907A98BA}" dt="2025-03-06T17:03:55.834" v="1217"/>
        <pc:sldMkLst>
          <pc:docMk/>
          <pc:sldMk cId="2867573452" sldId="360"/>
        </pc:sldMkLst>
        <pc:spChg chg="mod">
          <ac:chgData name="Paul Wassell" userId="609912a88ec840f0" providerId="LiveId" clId="{A1420CAB-BA6C-4DD7-84E1-E5BA907A98BA}" dt="2025-03-06T17:03:55.834" v="1217"/>
          <ac:spMkLst>
            <pc:docMk/>
            <pc:sldMk cId="2867573452" sldId="360"/>
            <ac:spMk id="6" creationId="{F9D85258-65EA-4C8C-9C6F-F15D881C3D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D7548A-26EF-4851-9546-8C212287E2BF}"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B8D5F-E40A-4F6E-83DB-FB391DC803FE}" type="slidenum">
              <a:rPr lang="en-GB" smtClean="0"/>
              <a:t>‹#›</a:t>
            </a:fld>
            <a:endParaRPr lang="en-GB"/>
          </a:p>
        </p:txBody>
      </p:sp>
    </p:spTree>
    <p:extLst>
      <p:ext uri="{BB962C8B-B14F-4D97-AF65-F5344CB8AC3E}">
        <p14:creationId xmlns:p14="http://schemas.microsoft.com/office/powerpoint/2010/main" val="184468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6B8D5F-E40A-4F6E-83DB-FB391DC803FE}" type="slidenum">
              <a:rPr lang="en-GB" smtClean="0"/>
              <a:t>4</a:t>
            </a:fld>
            <a:endParaRPr lang="en-GB"/>
          </a:p>
        </p:txBody>
      </p:sp>
    </p:spTree>
    <p:extLst>
      <p:ext uri="{BB962C8B-B14F-4D97-AF65-F5344CB8AC3E}">
        <p14:creationId xmlns:p14="http://schemas.microsoft.com/office/powerpoint/2010/main" val="26504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6B8D5F-E40A-4F6E-83DB-FB391DC803FE}" type="slidenum">
              <a:rPr lang="en-GB" smtClean="0"/>
              <a:t>5</a:t>
            </a:fld>
            <a:endParaRPr lang="en-GB"/>
          </a:p>
        </p:txBody>
      </p:sp>
    </p:spTree>
    <p:extLst>
      <p:ext uri="{BB962C8B-B14F-4D97-AF65-F5344CB8AC3E}">
        <p14:creationId xmlns:p14="http://schemas.microsoft.com/office/powerpoint/2010/main" val="94336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6B8D5F-E40A-4F6E-83DB-FB391DC803FE}" type="slidenum">
              <a:rPr lang="en-GB" smtClean="0"/>
              <a:t>9</a:t>
            </a:fld>
            <a:endParaRPr lang="en-GB"/>
          </a:p>
        </p:txBody>
      </p:sp>
    </p:spTree>
    <p:extLst>
      <p:ext uri="{BB962C8B-B14F-4D97-AF65-F5344CB8AC3E}">
        <p14:creationId xmlns:p14="http://schemas.microsoft.com/office/powerpoint/2010/main" val="150072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D8C618-31FD-405E-9F9A-C64A5EE6D44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76229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8C618-31FD-405E-9F9A-C64A5EE6D44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219704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8C618-31FD-405E-9F9A-C64A5EE6D44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131736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062345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370864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87597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066754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97E481-C0BC-4F3B-9F51-240C4AEB52E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434090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97E481-C0BC-4F3B-9F51-240C4AEB52E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54351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7E481-C0BC-4F3B-9F51-240C4AEB52E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607748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04373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8C618-31FD-405E-9F9A-C64A5EE6D44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1580262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347920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364141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300108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759812-964B-4676-8DE1-CCBACEEFFCF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82948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59812-964B-4676-8DE1-CCBACEEFFCF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411404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759812-964B-4676-8DE1-CCBACEEFFCF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3930288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59812-964B-4676-8DE1-CCBACEEFFCF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822936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59812-964B-4676-8DE1-CCBACEEFFCF6}"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3152669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59812-964B-4676-8DE1-CCBACEEFFCF6}"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1805417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59812-964B-4676-8DE1-CCBACEEFFCF6}"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359795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D8C618-31FD-405E-9F9A-C64A5EE6D44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4044205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759812-964B-4676-8DE1-CCBACEEFFCF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3443622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759812-964B-4676-8DE1-CCBACEEFFCF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1565973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59812-964B-4676-8DE1-CCBACEEFFCF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3766013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59812-964B-4676-8DE1-CCBACEEFFCF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291500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D8C618-31FD-405E-9F9A-C64A5EE6D44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156473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D8C618-31FD-405E-9F9A-C64A5EE6D44D}"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299967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D8C618-31FD-405E-9F9A-C64A5EE6D44D}"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75824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8C618-31FD-405E-9F9A-C64A5EE6D44D}"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320997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D8C618-31FD-405E-9F9A-C64A5EE6D44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357840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D8C618-31FD-405E-9F9A-C64A5EE6D44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273404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8C618-31FD-405E-9F9A-C64A5EE6D44D}"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9CA3F-BD0C-426A-8448-972EDEE9E98B}" type="slidenum">
              <a:rPr lang="en-GB" smtClean="0"/>
              <a:t>‹#›</a:t>
            </a:fld>
            <a:endParaRPr lang="en-GB"/>
          </a:p>
        </p:txBody>
      </p:sp>
      <p:sp>
        <p:nvSpPr>
          <p:cNvPr id="7" name="Footer Placeholder 2">
            <a:extLst>
              <a:ext uri="{FF2B5EF4-FFF2-40B4-BE49-F238E27FC236}">
                <a16:creationId xmlns:a16="http://schemas.microsoft.com/office/drawing/2014/main" id="{491666F7-1C9F-B48C-BA7B-BB1D21AD29F0}"/>
              </a:ext>
            </a:extLst>
          </p:cNvPr>
          <p:cNvSpPr txBox="1">
            <a:spLocks/>
          </p:cNvSpPr>
          <p:nvPr userDrawn="1"/>
        </p:nvSpPr>
        <p:spPr>
          <a:xfrm>
            <a:off x="-9525" y="652702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EC2A6DF-BE21-919A-5D4C-AB66463BF557}"/>
              </a:ext>
            </a:extLst>
          </p:cNvPr>
          <p:cNvSpPr txBox="1"/>
          <p:nvPr userDrawn="1"/>
        </p:nvSpPr>
        <p:spPr>
          <a:xfrm>
            <a:off x="6105525" y="6558906"/>
            <a:ext cx="3048000"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F9FEB28E-207D-332C-8993-04E64D71B0FB}"/>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14606" y="2085973"/>
            <a:ext cx="7695738" cy="3098355"/>
          </a:xfrm>
          <a:prstGeom prst="rect">
            <a:avLst/>
          </a:prstGeom>
        </p:spPr>
      </p:pic>
      <p:pic>
        <p:nvPicPr>
          <p:cNvPr id="10" name="Picture 9">
            <a:extLst>
              <a:ext uri="{FF2B5EF4-FFF2-40B4-BE49-F238E27FC236}">
                <a16:creationId xmlns:a16="http://schemas.microsoft.com/office/drawing/2014/main" id="{8AD35CEF-0690-9050-E30A-BDE41444C8F5}"/>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39119" y="68262"/>
            <a:ext cx="933411" cy="375797"/>
          </a:xfrm>
          <a:prstGeom prst="rect">
            <a:avLst/>
          </a:prstGeom>
        </p:spPr>
      </p:pic>
    </p:spTree>
    <p:extLst>
      <p:ext uri="{BB962C8B-B14F-4D97-AF65-F5344CB8AC3E}">
        <p14:creationId xmlns:p14="http://schemas.microsoft.com/office/powerpoint/2010/main" val="4218771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7E481-C0BC-4F3B-9F51-240C4AEB52E2}"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ED0F-C611-4147-B4B5-DA1A07BA9257}" type="slidenum">
              <a:rPr lang="en-GB" smtClean="0"/>
              <a:t>‹#›</a:t>
            </a:fld>
            <a:endParaRPr lang="en-GB"/>
          </a:p>
        </p:txBody>
      </p:sp>
      <p:sp>
        <p:nvSpPr>
          <p:cNvPr id="7" name="Footer Placeholder 2">
            <a:extLst>
              <a:ext uri="{FF2B5EF4-FFF2-40B4-BE49-F238E27FC236}">
                <a16:creationId xmlns:a16="http://schemas.microsoft.com/office/drawing/2014/main" id="{491666F7-1C9F-B48C-BA7B-BB1D21AD29F0}"/>
              </a:ext>
            </a:extLst>
          </p:cNvPr>
          <p:cNvSpPr txBox="1">
            <a:spLocks/>
          </p:cNvSpPr>
          <p:nvPr userDrawn="1"/>
        </p:nvSpPr>
        <p:spPr>
          <a:xfrm>
            <a:off x="-9525" y="652702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EC2A6DF-BE21-919A-5D4C-AB66463BF557}"/>
              </a:ext>
            </a:extLst>
          </p:cNvPr>
          <p:cNvSpPr txBox="1"/>
          <p:nvPr userDrawn="1"/>
        </p:nvSpPr>
        <p:spPr>
          <a:xfrm>
            <a:off x="6105525" y="6558906"/>
            <a:ext cx="3048000"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F9FEB28E-207D-332C-8993-04E64D71B0FB}"/>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14606" y="2085973"/>
            <a:ext cx="7695738" cy="3098355"/>
          </a:xfrm>
          <a:prstGeom prst="rect">
            <a:avLst/>
          </a:prstGeom>
        </p:spPr>
      </p:pic>
      <p:pic>
        <p:nvPicPr>
          <p:cNvPr id="10" name="Picture 9">
            <a:extLst>
              <a:ext uri="{FF2B5EF4-FFF2-40B4-BE49-F238E27FC236}">
                <a16:creationId xmlns:a16="http://schemas.microsoft.com/office/drawing/2014/main" id="{8AD35CEF-0690-9050-E30A-BDE41444C8F5}"/>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39119" y="68262"/>
            <a:ext cx="933411" cy="375797"/>
          </a:xfrm>
          <a:prstGeom prst="rect">
            <a:avLst/>
          </a:prstGeom>
        </p:spPr>
      </p:pic>
    </p:spTree>
    <p:extLst>
      <p:ext uri="{BB962C8B-B14F-4D97-AF65-F5344CB8AC3E}">
        <p14:creationId xmlns:p14="http://schemas.microsoft.com/office/powerpoint/2010/main" val="2053507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759812-964B-4676-8DE1-CCBACEEFFCF6}"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9EC2F0-7288-4B4A-A42B-2DC66E90426C}" type="slidenum">
              <a:rPr lang="en-GB" smtClean="0"/>
              <a:t>‹#›</a:t>
            </a:fld>
            <a:endParaRPr lang="en-GB"/>
          </a:p>
        </p:txBody>
      </p:sp>
      <p:sp>
        <p:nvSpPr>
          <p:cNvPr id="7" name="Footer Placeholder 2">
            <a:extLst>
              <a:ext uri="{FF2B5EF4-FFF2-40B4-BE49-F238E27FC236}">
                <a16:creationId xmlns:a16="http://schemas.microsoft.com/office/drawing/2014/main" id="{491666F7-1C9F-B48C-BA7B-BB1D21AD29F0}"/>
              </a:ext>
            </a:extLst>
          </p:cNvPr>
          <p:cNvSpPr txBox="1">
            <a:spLocks/>
          </p:cNvSpPr>
          <p:nvPr userDrawn="1"/>
        </p:nvSpPr>
        <p:spPr>
          <a:xfrm>
            <a:off x="-9525" y="652702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EC2A6DF-BE21-919A-5D4C-AB66463BF557}"/>
              </a:ext>
            </a:extLst>
          </p:cNvPr>
          <p:cNvSpPr txBox="1"/>
          <p:nvPr userDrawn="1"/>
        </p:nvSpPr>
        <p:spPr>
          <a:xfrm>
            <a:off x="6105525" y="6558906"/>
            <a:ext cx="3048000"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F9FEB28E-207D-332C-8993-04E64D71B0FB}"/>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14606" y="2085973"/>
            <a:ext cx="7695738" cy="3098355"/>
          </a:xfrm>
          <a:prstGeom prst="rect">
            <a:avLst/>
          </a:prstGeom>
        </p:spPr>
      </p:pic>
      <p:pic>
        <p:nvPicPr>
          <p:cNvPr id="10" name="Picture 9">
            <a:extLst>
              <a:ext uri="{FF2B5EF4-FFF2-40B4-BE49-F238E27FC236}">
                <a16:creationId xmlns:a16="http://schemas.microsoft.com/office/drawing/2014/main" id="{8AD35CEF-0690-9050-E30A-BDE41444C8F5}"/>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39119" y="68262"/>
            <a:ext cx="933411" cy="375797"/>
          </a:xfrm>
          <a:prstGeom prst="rect">
            <a:avLst/>
          </a:prstGeom>
        </p:spPr>
      </p:pic>
    </p:spTree>
    <p:extLst>
      <p:ext uri="{BB962C8B-B14F-4D97-AF65-F5344CB8AC3E}">
        <p14:creationId xmlns:p14="http://schemas.microsoft.com/office/powerpoint/2010/main" val="31765810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98200-9C35-E20E-DBA9-E34D64279BE9}"/>
              </a:ext>
            </a:extLst>
          </p:cNvPr>
          <p:cNvSpPr txBox="1"/>
          <p:nvPr/>
        </p:nvSpPr>
        <p:spPr>
          <a:xfrm>
            <a:off x="347241" y="289367"/>
            <a:ext cx="8518967" cy="5232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ptos" panose="02110004020202020204"/>
                <a:ea typeface="+mn-ea"/>
                <a:cs typeface="+mn-cs"/>
              </a:rPr>
              <a:t>English Language Paper 2 Section A: Q1 and Q2</a:t>
            </a:r>
            <a:endParaRPr kumimoji="0" lang="en-GB" sz="2800" b="1" i="0" u="sng"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Rectangle: Rounded Corners 5">
            <a:extLst>
              <a:ext uri="{FF2B5EF4-FFF2-40B4-BE49-F238E27FC236}">
                <a16:creationId xmlns:a16="http://schemas.microsoft.com/office/drawing/2014/main" id="{D430E955-B7DE-2362-7844-80B0A9C29084}"/>
              </a:ext>
            </a:extLst>
          </p:cNvPr>
          <p:cNvSpPr/>
          <p:nvPr/>
        </p:nvSpPr>
        <p:spPr>
          <a:xfrm>
            <a:off x="532436" y="1226917"/>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Graphic 4">
            <a:extLst>
              <a:ext uri="{FF2B5EF4-FFF2-40B4-BE49-F238E27FC236}">
                <a16:creationId xmlns:a16="http://schemas.microsoft.com/office/drawing/2014/main" id="{7562FC7E-EADB-D433-EBA2-9E30E67597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8362" y="1418421"/>
            <a:ext cx="694403" cy="682200"/>
          </a:xfrm>
          <a:prstGeom prst="rect">
            <a:avLst/>
          </a:prstGeom>
        </p:spPr>
      </p:pic>
      <p:sp>
        <p:nvSpPr>
          <p:cNvPr id="7" name="TextBox 6">
            <a:extLst>
              <a:ext uri="{FF2B5EF4-FFF2-40B4-BE49-F238E27FC236}">
                <a16:creationId xmlns:a16="http://schemas.microsoft.com/office/drawing/2014/main" id="{9B083577-68FF-21E6-D029-999E94993702}"/>
              </a:ext>
            </a:extLst>
          </p:cNvPr>
          <p:cNvSpPr txBox="1"/>
          <p:nvPr/>
        </p:nvSpPr>
        <p:spPr>
          <a:xfrm>
            <a:off x="671861" y="2119135"/>
            <a:ext cx="101544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Identifying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Rectangle: Rounded Corners 7">
            <a:extLst>
              <a:ext uri="{FF2B5EF4-FFF2-40B4-BE49-F238E27FC236}">
                <a16:creationId xmlns:a16="http://schemas.microsoft.com/office/drawing/2014/main" id="{7280F5BC-072A-07C1-BE6E-84124EB1940B}"/>
              </a:ext>
            </a:extLst>
          </p:cNvPr>
          <p:cNvSpPr/>
          <p:nvPr/>
        </p:nvSpPr>
        <p:spPr>
          <a:xfrm>
            <a:off x="2767644" y="1214796"/>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4E889013-9F43-706B-CDCC-345FB516B37E}"/>
              </a:ext>
            </a:extLst>
          </p:cNvPr>
          <p:cNvSpPr txBox="1"/>
          <p:nvPr/>
        </p:nvSpPr>
        <p:spPr>
          <a:xfrm>
            <a:off x="2744602" y="1925246"/>
            <a:ext cx="13313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Choosing evidence</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0" name="Graphic 9">
            <a:extLst>
              <a:ext uri="{FF2B5EF4-FFF2-40B4-BE49-F238E27FC236}">
                <a16:creationId xmlns:a16="http://schemas.microsoft.com/office/drawing/2014/main" id="{E55D62FA-8A5B-ABF8-32F4-4DE41F5E55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72215" y="1311228"/>
            <a:ext cx="1068172" cy="797844"/>
          </a:xfrm>
          <a:prstGeom prst="rect">
            <a:avLst/>
          </a:prstGeom>
        </p:spPr>
      </p:pic>
      <p:sp>
        <p:nvSpPr>
          <p:cNvPr id="13" name="Rectangle: Rounded Corners 12">
            <a:extLst>
              <a:ext uri="{FF2B5EF4-FFF2-40B4-BE49-F238E27FC236}">
                <a16:creationId xmlns:a16="http://schemas.microsoft.com/office/drawing/2014/main" id="{98A74387-3B74-A680-7A2F-9C885859E5D2}"/>
              </a:ext>
            </a:extLst>
          </p:cNvPr>
          <p:cNvSpPr/>
          <p:nvPr/>
        </p:nvSpPr>
        <p:spPr>
          <a:xfrm>
            <a:off x="5063869" y="1234050"/>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Graphic 10">
            <a:extLst>
              <a:ext uri="{FF2B5EF4-FFF2-40B4-BE49-F238E27FC236}">
                <a16:creationId xmlns:a16="http://schemas.microsoft.com/office/drawing/2014/main" id="{54756737-2FBC-BBF9-A6EA-319C67EAF3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62717" y="1406445"/>
            <a:ext cx="958829" cy="598215"/>
          </a:xfrm>
          <a:prstGeom prst="rect">
            <a:avLst/>
          </a:prstGeom>
        </p:spPr>
      </p:pic>
      <p:sp>
        <p:nvSpPr>
          <p:cNvPr id="14" name="TextBox 13">
            <a:extLst>
              <a:ext uri="{FF2B5EF4-FFF2-40B4-BE49-F238E27FC236}">
                <a16:creationId xmlns:a16="http://schemas.microsoft.com/office/drawing/2014/main" id="{E54DDDE3-547E-211C-162A-C2412D61203C}"/>
              </a:ext>
            </a:extLst>
          </p:cNvPr>
          <p:cNvSpPr txBox="1"/>
          <p:nvPr/>
        </p:nvSpPr>
        <p:spPr>
          <a:xfrm>
            <a:off x="5014641" y="1986572"/>
            <a:ext cx="13313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Language analysis</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Rectangle: Rounded Corners 14">
            <a:extLst>
              <a:ext uri="{FF2B5EF4-FFF2-40B4-BE49-F238E27FC236}">
                <a16:creationId xmlns:a16="http://schemas.microsoft.com/office/drawing/2014/main" id="{75E902B5-5CFC-D68D-7CAC-FDA7730954CB}"/>
              </a:ext>
            </a:extLst>
          </p:cNvPr>
          <p:cNvSpPr/>
          <p:nvPr/>
        </p:nvSpPr>
        <p:spPr>
          <a:xfrm>
            <a:off x="7233988" y="1252873"/>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id="{83B53E0D-212E-BD09-737E-A8BB4F0952BE}"/>
              </a:ext>
            </a:extLst>
          </p:cNvPr>
          <p:cNvSpPr txBox="1"/>
          <p:nvPr/>
        </p:nvSpPr>
        <p:spPr>
          <a:xfrm>
            <a:off x="7233988" y="2176248"/>
            <a:ext cx="133135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Zooming in</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2" name="Graphic 11">
            <a:extLst>
              <a:ext uri="{FF2B5EF4-FFF2-40B4-BE49-F238E27FC236}">
                <a16:creationId xmlns:a16="http://schemas.microsoft.com/office/drawing/2014/main" id="{CD6E7F93-9A01-8E20-9A46-7284B9B48D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22255" y="1384658"/>
            <a:ext cx="580918" cy="801639"/>
          </a:xfrm>
          <a:prstGeom prst="rect">
            <a:avLst/>
          </a:prstGeom>
        </p:spPr>
      </p:pic>
      <p:sp>
        <p:nvSpPr>
          <p:cNvPr id="17" name="Rectangle: Rounded Corners 16">
            <a:extLst>
              <a:ext uri="{FF2B5EF4-FFF2-40B4-BE49-F238E27FC236}">
                <a16:creationId xmlns:a16="http://schemas.microsoft.com/office/drawing/2014/main" id="{8DC8BE07-2A0F-9CD4-3560-871C67DD9865}"/>
              </a:ext>
            </a:extLst>
          </p:cNvPr>
          <p:cNvSpPr/>
          <p:nvPr/>
        </p:nvSpPr>
        <p:spPr>
          <a:xfrm>
            <a:off x="529047" y="2991535"/>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53BF69A2-C0C2-F46A-1C8B-B454365289F1}"/>
              </a:ext>
            </a:extLst>
          </p:cNvPr>
          <p:cNvSpPr txBox="1"/>
          <p:nvPr/>
        </p:nvSpPr>
        <p:spPr>
          <a:xfrm>
            <a:off x="547136" y="3887750"/>
            <a:ext cx="118987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Summarising</a:t>
            </a: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Rectangle: Rounded Corners 19">
            <a:extLst>
              <a:ext uri="{FF2B5EF4-FFF2-40B4-BE49-F238E27FC236}">
                <a16:creationId xmlns:a16="http://schemas.microsoft.com/office/drawing/2014/main" id="{52428AE8-DC0B-DD57-D27C-85C18AB26E57}"/>
              </a:ext>
            </a:extLst>
          </p:cNvPr>
          <p:cNvSpPr/>
          <p:nvPr/>
        </p:nvSpPr>
        <p:spPr>
          <a:xfrm>
            <a:off x="2302266" y="2991535"/>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2D2133AF-98D6-8882-168C-3F838AF3A6D7}"/>
              </a:ext>
            </a:extLst>
          </p:cNvPr>
          <p:cNvSpPr txBox="1"/>
          <p:nvPr/>
        </p:nvSpPr>
        <p:spPr>
          <a:xfrm>
            <a:off x="2236937" y="3887750"/>
            <a:ext cx="133135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ptos" panose="02110004020202020204"/>
              </a:rPr>
              <a:t>Inferencing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3" name="Rectangle: Rounded Corners 22">
            <a:extLst>
              <a:ext uri="{FF2B5EF4-FFF2-40B4-BE49-F238E27FC236}">
                <a16:creationId xmlns:a16="http://schemas.microsoft.com/office/drawing/2014/main" id="{24C90F82-7028-D589-F857-D954C3C22ACE}"/>
              </a:ext>
            </a:extLst>
          </p:cNvPr>
          <p:cNvSpPr/>
          <p:nvPr/>
        </p:nvSpPr>
        <p:spPr>
          <a:xfrm>
            <a:off x="3993697" y="2970159"/>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598100BC-1B6D-769A-2B1B-11F962D97408}"/>
              </a:ext>
            </a:extLst>
          </p:cNvPr>
          <p:cNvSpPr txBox="1"/>
          <p:nvPr/>
        </p:nvSpPr>
        <p:spPr>
          <a:xfrm>
            <a:off x="3932406" y="3887750"/>
            <a:ext cx="133135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Explaining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4" name="Graphic 33">
            <a:extLst>
              <a:ext uri="{FF2B5EF4-FFF2-40B4-BE49-F238E27FC236}">
                <a16:creationId xmlns:a16="http://schemas.microsoft.com/office/drawing/2014/main" id="{E48B9964-4EF6-207F-2B35-6116697B9D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11549" y="3123348"/>
            <a:ext cx="912424" cy="744051"/>
          </a:xfrm>
          <a:prstGeom prst="rect">
            <a:avLst/>
          </a:prstGeom>
        </p:spPr>
      </p:pic>
      <p:sp>
        <p:nvSpPr>
          <p:cNvPr id="35" name="TextBox 34">
            <a:extLst>
              <a:ext uri="{FF2B5EF4-FFF2-40B4-BE49-F238E27FC236}">
                <a16:creationId xmlns:a16="http://schemas.microsoft.com/office/drawing/2014/main" id="{47BB2937-0DB4-508B-6103-39A175D7D3AC}"/>
              </a:ext>
            </a:extLst>
          </p:cNvPr>
          <p:cNvSpPr txBox="1"/>
          <p:nvPr/>
        </p:nvSpPr>
        <p:spPr>
          <a:xfrm>
            <a:off x="347241" y="4757195"/>
            <a:ext cx="8518967" cy="1754326"/>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We have already covered these skills and the requirements of Q1 to Q4. Let’s refocus on Q1 now.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What skills are needed for Q1?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97132">
                    <a:lumMod val="50000"/>
                  </a:srgbClr>
                </a:solidFill>
                <a:effectLst/>
                <a:uLnTx/>
                <a:uFillTx/>
                <a:latin typeface="Aptos" panose="02110004020202020204"/>
                <a:ea typeface="+mn-ea"/>
                <a:cs typeface="+mn-cs"/>
              </a:rPr>
              <a:t>How can you ensure you get all four marks in Q1?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ptos" panose="02110004020202020204"/>
                <a:ea typeface="+mn-ea"/>
                <a:cs typeface="+mn-cs"/>
              </a:rPr>
              <a:t>Why </a:t>
            </a:r>
            <a:r>
              <a:rPr lang="en-US" dirty="0">
                <a:solidFill>
                  <a:srgbClr val="00B050"/>
                </a:solidFill>
                <a:latin typeface="Aptos" panose="02110004020202020204"/>
              </a:rPr>
              <a:t>is it wise to re-read the Q1 task carefully before answering it?</a:t>
            </a:r>
            <a:endParaRPr kumimoji="0" lang="en-GB" sz="18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sp>
        <p:nvSpPr>
          <p:cNvPr id="36" name="Rectangle: Rounded Corners 35">
            <a:extLst>
              <a:ext uri="{FF2B5EF4-FFF2-40B4-BE49-F238E27FC236}">
                <a16:creationId xmlns:a16="http://schemas.microsoft.com/office/drawing/2014/main" id="{2C20006E-6D3F-AD1A-704E-D142E39E824E}"/>
              </a:ext>
            </a:extLst>
          </p:cNvPr>
          <p:cNvSpPr/>
          <p:nvPr/>
        </p:nvSpPr>
        <p:spPr>
          <a:xfrm>
            <a:off x="5687240" y="2979359"/>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7" name="TextBox 36">
            <a:extLst>
              <a:ext uri="{FF2B5EF4-FFF2-40B4-BE49-F238E27FC236}">
                <a16:creationId xmlns:a16="http://schemas.microsoft.com/office/drawing/2014/main" id="{605FA4A8-852A-7084-9C08-8BF18F00FC71}"/>
              </a:ext>
            </a:extLst>
          </p:cNvPr>
          <p:cNvSpPr txBox="1"/>
          <p:nvPr/>
        </p:nvSpPr>
        <p:spPr>
          <a:xfrm>
            <a:off x="5672312" y="3837438"/>
            <a:ext cx="133135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Understanding effects</a:t>
            </a:r>
            <a:endParaRPr kumimoji="0" lang="en-GB"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9" name="Graphic 38">
            <a:extLst>
              <a:ext uri="{FF2B5EF4-FFF2-40B4-BE49-F238E27FC236}">
                <a16:creationId xmlns:a16="http://schemas.microsoft.com/office/drawing/2014/main" id="{714A9011-0D3E-1A72-74D0-B79C50BEEA3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88695" y="3464829"/>
            <a:ext cx="436012" cy="404850"/>
          </a:xfrm>
          <a:prstGeom prst="rect">
            <a:avLst/>
          </a:prstGeom>
        </p:spPr>
      </p:pic>
      <p:pic>
        <p:nvPicPr>
          <p:cNvPr id="41" name="Graphic 40">
            <a:extLst>
              <a:ext uri="{FF2B5EF4-FFF2-40B4-BE49-F238E27FC236}">
                <a16:creationId xmlns:a16="http://schemas.microsoft.com/office/drawing/2014/main" id="{6F3A9557-C626-DD8B-720D-C23CA339EB4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815479" y="3178645"/>
            <a:ext cx="436012" cy="370623"/>
          </a:xfrm>
          <a:prstGeom prst="rect">
            <a:avLst/>
          </a:prstGeom>
        </p:spPr>
      </p:pic>
      <p:pic>
        <p:nvPicPr>
          <p:cNvPr id="3" name="Graphic 2">
            <a:extLst>
              <a:ext uri="{FF2B5EF4-FFF2-40B4-BE49-F238E27FC236}">
                <a16:creationId xmlns:a16="http://schemas.microsoft.com/office/drawing/2014/main" id="{2D01954A-64A2-3BEF-B178-0D8A5AB1A57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02267" y="3221731"/>
            <a:ext cx="1214305" cy="719904"/>
          </a:xfrm>
          <a:prstGeom prst="rect">
            <a:avLst/>
          </a:prstGeom>
        </p:spPr>
      </p:pic>
      <p:sp>
        <p:nvSpPr>
          <p:cNvPr id="18" name="Rectangle: Rounded Corners 17">
            <a:extLst>
              <a:ext uri="{FF2B5EF4-FFF2-40B4-BE49-F238E27FC236}">
                <a16:creationId xmlns:a16="http://schemas.microsoft.com/office/drawing/2014/main" id="{C436C49D-D196-59D5-4E9C-67406FA71017}"/>
              </a:ext>
            </a:extLst>
          </p:cNvPr>
          <p:cNvSpPr/>
          <p:nvPr/>
        </p:nvSpPr>
        <p:spPr>
          <a:xfrm>
            <a:off x="7253087" y="2964957"/>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TextBox 21">
            <a:extLst>
              <a:ext uri="{FF2B5EF4-FFF2-40B4-BE49-F238E27FC236}">
                <a16:creationId xmlns:a16="http://schemas.microsoft.com/office/drawing/2014/main" id="{CED592FA-A401-9EA8-FE50-19519FF40761}"/>
              </a:ext>
            </a:extLst>
          </p:cNvPr>
          <p:cNvSpPr txBox="1"/>
          <p:nvPr/>
        </p:nvSpPr>
        <p:spPr>
          <a:xfrm>
            <a:off x="7200434" y="3840951"/>
            <a:ext cx="133135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Comparing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4" name="Oval 23">
            <a:extLst>
              <a:ext uri="{FF2B5EF4-FFF2-40B4-BE49-F238E27FC236}">
                <a16:creationId xmlns:a16="http://schemas.microsoft.com/office/drawing/2014/main" id="{4E5B634A-7939-3198-6EC9-9A26A47CC639}"/>
              </a:ext>
            </a:extLst>
          </p:cNvPr>
          <p:cNvSpPr/>
          <p:nvPr/>
        </p:nvSpPr>
        <p:spPr>
          <a:xfrm>
            <a:off x="7480046" y="3168233"/>
            <a:ext cx="470061" cy="537493"/>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4740B282-7CBC-B0D5-7716-CDF1516447E5}"/>
              </a:ext>
            </a:extLst>
          </p:cNvPr>
          <p:cNvSpPr/>
          <p:nvPr/>
        </p:nvSpPr>
        <p:spPr>
          <a:xfrm>
            <a:off x="7778473" y="3178645"/>
            <a:ext cx="470061" cy="53749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descr="A cartoon of a hand squeezing a piece of food&#10;&#10;AI-generated content may be incorrect.">
            <a:extLst>
              <a:ext uri="{FF2B5EF4-FFF2-40B4-BE49-F238E27FC236}">
                <a16:creationId xmlns:a16="http://schemas.microsoft.com/office/drawing/2014/main" id="{8D6136B7-96CE-3E9D-8EAD-DDF64BFF9671}"/>
              </a:ext>
            </a:extLst>
          </p:cNvPr>
          <p:cNvPicPr>
            <a:picLocks noChangeAspect="1"/>
          </p:cNvPicPr>
          <p:nvPr/>
        </p:nvPicPr>
        <p:blipFill>
          <a:blip r:embed="rId18">
            <a:biLevel thresh="75000"/>
            <a:extLst>
              <a:ext uri="{28A0092B-C50C-407E-A947-70E740481C1C}">
                <a14:useLocalDpi xmlns:a14="http://schemas.microsoft.com/office/drawing/2010/main" val="0"/>
              </a:ext>
            </a:extLst>
          </a:blip>
          <a:stretch>
            <a:fillRect/>
          </a:stretch>
        </p:blipFill>
        <p:spPr>
          <a:xfrm>
            <a:off x="627452" y="3123012"/>
            <a:ext cx="1013012" cy="744722"/>
          </a:xfrm>
          <a:prstGeom prst="rect">
            <a:avLst/>
          </a:prstGeom>
        </p:spPr>
      </p:pic>
    </p:spTree>
    <p:extLst>
      <p:ext uri="{BB962C8B-B14F-4D97-AF65-F5344CB8AC3E}">
        <p14:creationId xmlns:p14="http://schemas.microsoft.com/office/powerpoint/2010/main" val="2618565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10AF3-B503-480B-982F-95B88046F141}"/>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600" dirty="0"/>
              <a:t>Now, we’ll look at the two texts together</a:t>
            </a:r>
          </a:p>
        </p:txBody>
      </p:sp>
      <p:sp>
        <p:nvSpPr>
          <p:cNvPr id="3" name="Content Placeholder 2">
            <a:extLst>
              <a:ext uri="{FF2B5EF4-FFF2-40B4-BE49-F238E27FC236}">
                <a16:creationId xmlns:a16="http://schemas.microsoft.com/office/drawing/2014/main" id="{6DFCABB2-CAAF-4174-9F5B-49E61A7D0397}"/>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dirty="0"/>
              <a:t>Working in a pair, complete your comparison worksheet.</a:t>
            </a:r>
          </a:p>
          <a:p>
            <a:pPr marL="0" indent="0">
              <a:buNone/>
            </a:pPr>
            <a:endParaRPr lang="en-GB" dirty="0"/>
          </a:p>
          <a:p>
            <a:r>
              <a:rPr lang="en-GB" dirty="0">
                <a:solidFill>
                  <a:srgbClr val="7030A0"/>
                </a:solidFill>
              </a:rPr>
              <a:t>1) Complete the speedometers above to compare the two texts.</a:t>
            </a:r>
          </a:p>
          <a:p>
            <a:r>
              <a:rPr lang="en-GB" dirty="0">
                <a:solidFill>
                  <a:srgbClr val="7030A0"/>
                </a:solidFill>
              </a:rPr>
              <a:t>2) Complete the table on the right to compare the use of language in both text.</a:t>
            </a:r>
          </a:p>
          <a:p>
            <a:r>
              <a:rPr lang="en-GB" dirty="0">
                <a:solidFill>
                  <a:srgbClr val="7030A0"/>
                </a:solidFill>
              </a:rPr>
              <a:t>3) Make notes on how the two texts are </a:t>
            </a:r>
            <a:r>
              <a:rPr lang="en-GB" b="1" dirty="0">
                <a:solidFill>
                  <a:srgbClr val="7030A0"/>
                </a:solidFill>
              </a:rPr>
              <a:t>different</a:t>
            </a:r>
            <a:r>
              <a:rPr lang="en-GB" dirty="0">
                <a:solidFill>
                  <a:srgbClr val="7030A0"/>
                </a:solidFill>
              </a:rPr>
              <a:t>.</a:t>
            </a:r>
          </a:p>
          <a:p>
            <a:pPr marL="0" indent="0">
              <a:buNone/>
            </a:pPr>
            <a:endParaRPr lang="en-GB" dirty="0"/>
          </a:p>
        </p:txBody>
      </p:sp>
      <p:pic>
        <p:nvPicPr>
          <p:cNvPr id="4" name="Picture 4" descr="Scale, Balance, Weight, Measure, Compare, Equal">
            <a:extLst>
              <a:ext uri="{FF2B5EF4-FFF2-40B4-BE49-F238E27FC236}">
                <a16:creationId xmlns:a16="http://schemas.microsoft.com/office/drawing/2014/main" id="{D0FEA13D-DBB1-4E9E-9E74-1E8AB9F0F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761" y="1825625"/>
            <a:ext cx="1522635" cy="133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19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D26208-12E9-48E0-8488-D8C9993900C8}"/>
              </a:ext>
            </a:extLst>
          </p:cNvPr>
          <p:cNvPicPr>
            <a:picLocks noChangeAspect="1"/>
          </p:cNvPicPr>
          <p:nvPr/>
        </p:nvPicPr>
        <p:blipFill rotWithShape="1">
          <a:blip r:embed="rId2"/>
          <a:srcRect b="50000"/>
          <a:stretch/>
        </p:blipFill>
        <p:spPr>
          <a:xfrm>
            <a:off x="544307" y="510552"/>
            <a:ext cx="2597121" cy="1216258"/>
          </a:xfrm>
          <a:prstGeom prst="rect">
            <a:avLst/>
          </a:prstGeom>
        </p:spPr>
      </p:pic>
      <p:sp>
        <p:nvSpPr>
          <p:cNvPr id="12" name="TextBox 11">
            <a:extLst>
              <a:ext uri="{FF2B5EF4-FFF2-40B4-BE49-F238E27FC236}">
                <a16:creationId xmlns:a16="http://schemas.microsoft.com/office/drawing/2014/main" id="{17FAF338-84CB-4263-BC68-F04FE1A2DD55}"/>
              </a:ext>
            </a:extLst>
          </p:cNvPr>
          <p:cNvSpPr txBox="1"/>
          <p:nvPr/>
        </p:nvSpPr>
        <p:spPr>
          <a:xfrm>
            <a:off x="141262" y="1748021"/>
            <a:ext cx="97067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Positive</a:t>
            </a:r>
          </a:p>
        </p:txBody>
      </p:sp>
      <p:sp>
        <p:nvSpPr>
          <p:cNvPr id="13" name="TextBox 12">
            <a:extLst>
              <a:ext uri="{FF2B5EF4-FFF2-40B4-BE49-F238E27FC236}">
                <a16:creationId xmlns:a16="http://schemas.microsoft.com/office/drawing/2014/main" id="{0170E3F3-77F8-471A-A44D-C9237FF9C5DA}"/>
              </a:ext>
            </a:extLst>
          </p:cNvPr>
          <p:cNvSpPr txBox="1"/>
          <p:nvPr/>
        </p:nvSpPr>
        <p:spPr>
          <a:xfrm>
            <a:off x="2324685" y="1744449"/>
            <a:ext cx="119809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Negative</a:t>
            </a:r>
          </a:p>
        </p:txBody>
      </p:sp>
      <p:pic>
        <p:nvPicPr>
          <p:cNvPr id="14" name="Picture 13">
            <a:extLst>
              <a:ext uri="{FF2B5EF4-FFF2-40B4-BE49-F238E27FC236}">
                <a16:creationId xmlns:a16="http://schemas.microsoft.com/office/drawing/2014/main" id="{442F9F8A-8C28-4ADD-86A8-E361F1B14A5C}"/>
              </a:ext>
            </a:extLst>
          </p:cNvPr>
          <p:cNvPicPr>
            <a:picLocks noChangeAspect="1"/>
          </p:cNvPicPr>
          <p:nvPr/>
        </p:nvPicPr>
        <p:blipFill rotWithShape="1">
          <a:blip r:embed="rId2"/>
          <a:srcRect b="50000"/>
          <a:stretch/>
        </p:blipFill>
        <p:spPr>
          <a:xfrm>
            <a:off x="3522784" y="510552"/>
            <a:ext cx="2597121" cy="1216258"/>
          </a:xfrm>
          <a:prstGeom prst="rect">
            <a:avLst/>
          </a:prstGeom>
        </p:spPr>
      </p:pic>
      <p:sp>
        <p:nvSpPr>
          <p:cNvPr id="15" name="TextBox 14">
            <a:extLst>
              <a:ext uri="{FF2B5EF4-FFF2-40B4-BE49-F238E27FC236}">
                <a16:creationId xmlns:a16="http://schemas.microsoft.com/office/drawing/2014/main" id="{E6FA2CF8-B9DA-40FF-8D95-95D8D3254149}"/>
              </a:ext>
            </a:extLst>
          </p:cNvPr>
          <p:cNvSpPr txBox="1"/>
          <p:nvPr/>
        </p:nvSpPr>
        <p:spPr>
          <a:xfrm>
            <a:off x="3383509" y="1726810"/>
            <a:ext cx="97067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One-sided</a:t>
            </a:r>
          </a:p>
        </p:txBody>
      </p:sp>
      <p:sp>
        <p:nvSpPr>
          <p:cNvPr id="16" name="TextBox 15">
            <a:extLst>
              <a:ext uri="{FF2B5EF4-FFF2-40B4-BE49-F238E27FC236}">
                <a16:creationId xmlns:a16="http://schemas.microsoft.com/office/drawing/2014/main" id="{C5D7EFB1-9869-4D86-8BC0-632136E83CEA}"/>
              </a:ext>
            </a:extLst>
          </p:cNvPr>
          <p:cNvSpPr txBox="1"/>
          <p:nvPr/>
        </p:nvSpPr>
        <p:spPr>
          <a:xfrm>
            <a:off x="5260558" y="1755001"/>
            <a:ext cx="10699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Balanced</a:t>
            </a:r>
          </a:p>
        </p:txBody>
      </p:sp>
      <p:pic>
        <p:nvPicPr>
          <p:cNvPr id="17" name="Picture 16">
            <a:extLst>
              <a:ext uri="{FF2B5EF4-FFF2-40B4-BE49-F238E27FC236}">
                <a16:creationId xmlns:a16="http://schemas.microsoft.com/office/drawing/2014/main" id="{1AA2E389-8611-463C-8396-31703A91367A}"/>
              </a:ext>
            </a:extLst>
          </p:cNvPr>
          <p:cNvPicPr>
            <a:picLocks noChangeAspect="1"/>
          </p:cNvPicPr>
          <p:nvPr/>
        </p:nvPicPr>
        <p:blipFill rotWithShape="1">
          <a:blip r:embed="rId2"/>
          <a:srcRect b="50000"/>
          <a:stretch/>
        </p:blipFill>
        <p:spPr>
          <a:xfrm>
            <a:off x="6405084" y="510552"/>
            <a:ext cx="2597121" cy="1216258"/>
          </a:xfrm>
          <a:prstGeom prst="rect">
            <a:avLst/>
          </a:prstGeom>
        </p:spPr>
      </p:pic>
      <p:sp>
        <p:nvSpPr>
          <p:cNvPr id="18" name="TextBox 17">
            <a:extLst>
              <a:ext uri="{FF2B5EF4-FFF2-40B4-BE49-F238E27FC236}">
                <a16:creationId xmlns:a16="http://schemas.microsoft.com/office/drawing/2014/main" id="{85BC3A29-6324-4D2A-9113-0D4A2CCBA7CE}"/>
              </a:ext>
            </a:extLst>
          </p:cNvPr>
          <p:cNvSpPr txBox="1"/>
          <p:nvPr/>
        </p:nvSpPr>
        <p:spPr>
          <a:xfrm>
            <a:off x="6227530" y="1726810"/>
            <a:ext cx="158982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Argumentative</a:t>
            </a:r>
          </a:p>
        </p:txBody>
      </p:sp>
      <p:sp>
        <p:nvSpPr>
          <p:cNvPr id="19" name="TextBox 18">
            <a:extLst>
              <a:ext uri="{FF2B5EF4-FFF2-40B4-BE49-F238E27FC236}">
                <a16:creationId xmlns:a16="http://schemas.microsoft.com/office/drawing/2014/main" id="{11069F68-78A7-44D1-8160-0CCD97BD8448}"/>
              </a:ext>
            </a:extLst>
          </p:cNvPr>
          <p:cNvSpPr txBox="1"/>
          <p:nvPr/>
        </p:nvSpPr>
        <p:spPr>
          <a:xfrm>
            <a:off x="7891975" y="1726810"/>
            <a:ext cx="134125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Informative</a:t>
            </a:r>
          </a:p>
        </p:txBody>
      </p:sp>
      <p:pic>
        <p:nvPicPr>
          <p:cNvPr id="20" name="Picture 19">
            <a:extLst>
              <a:ext uri="{FF2B5EF4-FFF2-40B4-BE49-F238E27FC236}">
                <a16:creationId xmlns:a16="http://schemas.microsoft.com/office/drawing/2014/main" id="{FE8202BC-D603-4B00-838A-F27292A173E7}"/>
              </a:ext>
            </a:extLst>
          </p:cNvPr>
          <p:cNvPicPr>
            <a:picLocks noChangeAspect="1"/>
          </p:cNvPicPr>
          <p:nvPr/>
        </p:nvPicPr>
        <p:blipFill rotWithShape="1">
          <a:blip r:embed="rId2"/>
          <a:srcRect b="50000"/>
          <a:stretch/>
        </p:blipFill>
        <p:spPr>
          <a:xfrm>
            <a:off x="555367" y="2212742"/>
            <a:ext cx="2597121" cy="1216258"/>
          </a:xfrm>
          <a:prstGeom prst="rect">
            <a:avLst/>
          </a:prstGeom>
        </p:spPr>
      </p:pic>
      <p:sp>
        <p:nvSpPr>
          <p:cNvPr id="21" name="TextBox 20">
            <a:extLst>
              <a:ext uri="{FF2B5EF4-FFF2-40B4-BE49-F238E27FC236}">
                <a16:creationId xmlns:a16="http://schemas.microsoft.com/office/drawing/2014/main" id="{391E3533-C2FC-423C-9D19-C194D8DB19E4}"/>
              </a:ext>
            </a:extLst>
          </p:cNvPr>
          <p:cNvSpPr txBox="1"/>
          <p:nvPr/>
        </p:nvSpPr>
        <p:spPr>
          <a:xfrm>
            <a:off x="377813" y="3429000"/>
            <a:ext cx="12011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Single viewpoint</a:t>
            </a:r>
          </a:p>
        </p:txBody>
      </p:sp>
      <p:sp>
        <p:nvSpPr>
          <p:cNvPr id="22" name="TextBox 21">
            <a:extLst>
              <a:ext uri="{FF2B5EF4-FFF2-40B4-BE49-F238E27FC236}">
                <a16:creationId xmlns:a16="http://schemas.microsoft.com/office/drawing/2014/main" id="{04EA5887-1506-43D7-8508-38804E18C96F}"/>
              </a:ext>
            </a:extLst>
          </p:cNvPr>
          <p:cNvSpPr txBox="1"/>
          <p:nvPr/>
        </p:nvSpPr>
        <p:spPr>
          <a:xfrm>
            <a:off x="2042258" y="3429000"/>
            <a:ext cx="148052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Multiple perspectives</a:t>
            </a:r>
          </a:p>
        </p:txBody>
      </p:sp>
      <p:graphicFrame>
        <p:nvGraphicFramePr>
          <p:cNvPr id="23" name="Table 23">
            <a:extLst>
              <a:ext uri="{FF2B5EF4-FFF2-40B4-BE49-F238E27FC236}">
                <a16:creationId xmlns:a16="http://schemas.microsoft.com/office/drawing/2014/main" id="{57AB56DB-11A7-4243-9F9B-80E6BF4C631E}"/>
              </a:ext>
            </a:extLst>
          </p:cNvPr>
          <p:cNvGraphicFramePr>
            <a:graphicFrameLocks noGrp="1"/>
          </p:cNvGraphicFramePr>
          <p:nvPr>
            <p:extLst>
              <p:ext uri="{D42A27DB-BD31-4B8C-83A1-F6EECF244321}">
                <p14:modId xmlns:p14="http://schemas.microsoft.com/office/powerpoint/2010/main" val="1961047740"/>
              </p:ext>
            </p:extLst>
          </p:nvPr>
        </p:nvGraphicFramePr>
        <p:xfrm>
          <a:off x="5260558" y="2566571"/>
          <a:ext cx="3682368" cy="353266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27456">
                  <a:extLst>
                    <a:ext uri="{9D8B030D-6E8A-4147-A177-3AD203B41FA5}">
                      <a16:colId xmlns:a16="http://schemas.microsoft.com/office/drawing/2014/main" val="2411303888"/>
                    </a:ext>
                  </a:extLst>
                </a:gridCol>
                <a:gridCol w="1227456">
                  <a:extLst>
                    <a:ext uri="{9D8B030D-6E8A-4147-A177-3AD203B41FA5}">
                      <a16:colId xmlns:a16="http://schemas.microsoft.com/office/drawing/2014/main" val="313948603"/>
                    </a:ext>
                  </a:extLst>
                </a:gridCol>
                <a:gridCol w="1227456">
                  <a:extLst>
                    <a:ext uri="{9D8B030D-6E8A-4147-A177-3AD203B41FA5}">
                      <a16:colId xmlns:a16="http://schemas.microsoft.com/office/drawing/2014/main" val="424821562"/>
                    </a:ext>
                  </a:extLst>
                </a:gridCol>
              </a:tblGrid>
              <a:tr h="535252">
                <a:tc>
                  <a:txBody>
                    <a:bodyPr/>
                    <a:lstStyle/>
                    <a:p>
                      <a:r>
                        <a:rPr lang="en-GB" sz="1200" dirty="0"/>
                        <a:t>Language techniques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200" dirty="0"/>
                        <a:t>Source A (Marigold)</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Source B (Anonymous)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861596775"/>
                  </a:ext>
                </a:extLst>
              </a:tr>
              <a:tr h="321151">
                <a:tc>
                  <a:txBody>
                    <a:bodyPr/>
                    <a:lstStyle/>
                    <a:p>
                      <a:r>
                        <a:rPr lang="en-GB" sz="1200" dirty="0"/>
                        <a:t>Adjectives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46085135"/>
                  </a:ext>
                </a:extLst>
              </a:tr>
              <a:tr h="321151">
                <a:tc>
                  <a:txBody>
                    <a:bodyPr/>
                    <a:lstStyle/>
                    <a:p>
                      <a:r>
                        <a:rPr lang="en-GB" sz="1200" dirty="0"/>
                        <a:t>Facts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73307214"/>
                  </a:ext>
                </a:extLst>
              </a:tr>
              <a:tr h="321151">
                <a:tc>
                  <a:txBody>
                    <a:bodyPr/>
                    <a:lstStyle/>
                    <a:p>
                      <a:r>
                        <a:rPr lang="en-GB" sz="1200" dirty="0"/>
                        <a:t>Opinions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8433404"/>
                  </a:ext>
                </a:extLst>
              </a:tr>
              <a:tr h="535252">
                <a:tc>
                  <a:txBody>
                    <a:bodyPr/>
                    <a:lstStyle/>
                    <a:p>
                      <a:r>
                        <a:rPr lang="en-GB" sz="1200" dirty="0"/>
                        <a:t>Rhetorical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45868606"/>
                  </a:ext>
                </a:extLst>
              </a:tr>
              <a:tr h="321151">
                <a:tc>
                  <a:txBody>
                    <a:bodyPr/>
                    <a:lstStyle/>
                    <a:p>
                      <a:r>
                        <a:rPr lang="en-GB" sz="1200" dirty="0"/>
                        <a:t>Repetition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47385109"/>
                  </a:ext>
                </a:extLst>
              </a:tr>
              <a:tr h="535252">
                <a:tc>
                  <a:txBody>
                    <a:bodyPr/>
                    <a:lstStyle/>
                    <a:p>
                      <a:r>
                        <a:rPr lang="en-GB" sz="1200" dirty="0"/>
                        <a:t>Emotive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28700777"/>
                  </a:ext>
                </a:extLst>
              </a:tr>
              <a:tr h="321151">
                <a:tc>
                  <a:txBody>
                    <a:bodyPr/>
                    <a:lstStyle/>
                    <a:p>
                      <a:r>
                        <a:rPr lang="en-GB" sz="1200" dirty="0"/>
                        <a:t>Statistics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31870137"/>
                  </a:ext>
                </a:extLst>
              </a:tr>
              <a:tr h="321151">
                <a:tc>
                  <a:txBody>
                    <a:bodyPr/>
                    <a:lstStyle/>
                    <a:p>
                      <a:r>
                        <a:rPr lang="en-GB" sz="1200" dirty="0"/>
                        <a:t>Triplets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89757392"/>
                  </a:ext>
                </a:extLst>
              </a:tr>
            </a:tbl>
          </a:graphicData>
        </a:graphic>
      </p:graphicFrame>
      <p:pic>
        <p:nvPicPr>
          <p:cNvPr id="1026" name="Picture 2" descr="Check Mark, Tick Mark, Check, Correct, Ok, Yes, Green">
            <a:extLst>
              <a:ext uri="{FF2B5EF4-FFF2-40B4-BE49-F238E27FC236}">
                <a16:creationId xmlns:a16="http://schemas.microsoft.com/office/drawing/2014/main" id="{A8C51FCC-954E-49E4-AC27-3188ECD22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965" y="2224602"/>
            <a:ext cx="607035" cy="5962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ale, Balance, Weight, Measure, Compare, Equal">
            <a:extLst>
              <a:ext uri="{FF2B5EF4-FFF2-40B4-BE49-F238E27FC236}">
                <a16:creationId xmlns:a16="http://schemas.microsoft.com/office/drawing/2014/main" id="{E8F5E681-CEDC-47A2-B701-ECC8F2D2D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891" y="2575754"/>
            <a:ext cx="1522635" cy="13385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38E66FC-E325-4B98-B815-5DAF35002CAF}"/>
              </a:ext>
            </a:extLst>
          </p:cNvPr>
          <p:cNvSpPr txBox="1"/>
          <p:nvPr/>
        </p:nvSpPr>
        <p:spPr>
          <a:xfrm>
            <a:off x="378573" y="4621909"/>
            <a:ext cx="4681671" cy="1754326"/>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1) Complete the speedometers above to compare the two texts.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2) Complete the table on the right to compare the use of language in both 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3) Make notes on how the two texts </a:t>
            </a:r>
            <a:r>
              <a:rPr kumimoji="0" lang="en-GB" sz="1800" b="0" i="0" u="none" strike="noStrike" kern="1200" cap="none" spc="0" normalizeH="0" baseline="0" noProof="0" dirty="0" err="1">
                <a:ln>
                  <a:noFill/>
                </a:ln>
                <a:solidFill>
                  <a:srgbClr val="7030A0"/>
                </a:solidFill>
                <a:effectLst/>
                <a:uLnTx/>
                <a:uFillTx/>
                <a:latin typeface="Calibri" panose="020F0502020204030204"/>
                <a:ea typeface="+mn-ea"/>
                <a:cs typeface="+mn-cs"/>
              </a:rPr>
              <a:t>ar</a:t>
            </a:r>
            <a:r>
              <a:rPr lang="en-GB" dirty="0">
                <a:solidFill>
                  <a:srgbClr val="7030A0"/>
                </a:solidFill>
                <a:latin typeface="Calibri" panose="020F0502020204030204"/>
              </a:rPr>
              <a:t>e different.</a:t>
            </a: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96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D26208-12E9-48E0-8488-D8C9993900C8}"/>
              </a:ext>
            </a:extLst>
          </p:cNvPr>
          <p:cNvPicPr>
            <a:picLocks noChangeAspect="1"/>
          </p:cNvPicPr>
          <p:nvPr/>
        </p:nvPicPr>
        <p:blipFill rotWithShape="1">
          <a:blip r:embed="rId2"/>
          <a:srcRect b="50000"/>
          <a:stretch/>
        </p:blipFill>
        <p:spPr>
          <a:xfrm>
            <a:off x="544307" y="510552"/>
            <a:ext cx="2597121" cy="1216258"/>
          </a:xfrm>
          <a:prstGeom prst="rect">
            <a:avLst/>
          </a:prstGeom>
        </p:spPr>
      </p:pic>
      <p:sp>
        <p:nvSpPr>
          <p:cNvPr id="12" name="TextBox 11">
            <a:extLst>
              <a:ext uri="{FF2B5EF4-FFF2-40B4-BE49-F238E27FC236}">
                <a16:creationId xmlns:a16="http://schemas.microsoft.com/office/drawing/2014/main" id="{17FAF338-84CB-4263-BC68-F04FE1A2DD55}"/>
              </a:ext>
            </a:extLst>
          </p:cNvPr>
          <p:cNvSpPr txBox="1"/>
          <p:nvPr/>
        </p:nvSpPr>
        <p:spPr>
          <a:xfrm>
            <a:off x="141262" y="1748021"/>
            <a:ext cx="97067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Positive</a:t>
            </a:r>
          </a:p>
        </p:txBody>
      </p:sp>
      <p:sp>
        <p:nvSpPr>
          <p:cNvPr id="13" name="TextBox 12">
            <a:extLst>
              <a:ext uri="{FF2B5EF4-FFF2-40B4-BE49-F238E27FC236}">
                <a16:creationId xmlns:a16="http://schemas.microsoft.com/office/drawing/2014/main" id="{0170E3F3-77F8-471A-A44D-C9237FF9C5DA}"/>
              </a:ext>
            </a:extLst>
          </p:cNvPr>
          <p:cNvSpPr txBox="1"/>
          <p:nvPr/>
        </p:nvSpPr>
        <p:spPr>
          <a:xfrm>
            <a:off x="2324685" y="1744449"/>
            <a:ext cx="119809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Negative</a:t>
            </a:r>
          </a:p>
        </p:txBody>
      </p:sp>
      <p:pic>
        <p:nvPicPr>
          <p:cNvPr id="14" name="Picture 13">
            <a:extLst>
              <a:ext uri="{FF2B5EF4-FFF2-40B4-BE49-F238E27FC236}">
                <a16:creationId xmlns:a16="http://schemas.microsoft.com/office/drawing/2014/main" id="{442F9F8A-8C28-4ADD-86A8-E361F1B14A5C}"/>
              </a:ext>
            </a:extLst>
          </p:cNvPr>
          <p:cNvPicPr>
            <a:picLocks noChangeAspect="1"/>
          </p:cNvPicPr>
          <p:nvPr/>
        </p:nvPicPr>
        <p:blipFill rotWithShape="1">
          <a:blip r:embed="rId2"/>
          <a:srcRect b="50000"/>
          <a:stretch/>
        </p:blipFill>
        <p:spPr>
          <a:xfrm>
            <a:off x="3522784" y="510552"/>
            <a:ext cx="2597121" cy="1216258"/>
          </a:xfrm>
          <a:prstGeom prst="rect">
            <a:avLst/>
          </a:prstGeom>
        </p:spPr>
      </p:pic>
      <p:sp>
        <p:nvSpPr>
          <p:cNvPr id="15" name="TextBox 14">
            <a:extLst>
              <a:ext uri="{FF2B5EF4-FFF2-40B4-BE49-F238E27FC236}">
                <a16:creationId xmlns:a16="http://schemas.microsoft.com/office/drawing/2014/main" id="{E6FA2CF8-B9DA-40FF-8D95-95D8D3254149}"/>
              </a:ext>
            </a:extLst>
          </p:cNvPr>
          <p:cNvSpPr txBox="1"/>
          <p:nvPr/>
        </p:nvSpPr>
        <p:spPr>
          <a:xfrm>
            <a:off x="3383509" y="1726810"/>
            <a:ext cx="97067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One-sided</a:t>
            </a:r>
          </a:p>
        </p:txBody>
      </p:sp>
      <p:sp>
        <p:nvSpPr>
          <p:cNvPr id="16" name="TextBox 15">
            <a:extLst>
              <a:ext uri="{FF2B5EF4-FFF2-40B4-BE49-F238E27FC236}">
                <a16:creationId xmlns:a16="http://schemas.microsoft.com/office/drawing/2014/main" id="{C5D7EFB1-9869-4D86-8BC0-632136E83CEA}"/>
              </a:ext>
            </a:extLst>
          </p:cNvPr>
          <p:cNvSpPr txBox="1"/>
          <p:nvPr/>
        </p:nvSpPr>
        <p:spPr>
          <a:xfrm>
            <a:off x="5260558" y="1755001"/>
            <a:ext cx="10699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Balanced</a:t>
            </a:r>
          </a:p>
        </p:txBody>
      </p:sp>
      <p:pic>
        <p:nvPicPr>
          <p:cNvPr id="17" name="Picture 16">
            <a:extLst>
              <a:ext uri="{FF2B5EF4-FFF2-40B4-BE49-F238E27FC236}">
                <a16:creationId xmlns:a16="http://schemas.microsoft.com/office/drawing/2014/main" id="{1AA2E389-8611-463C-8396-31703A91367A}"/>
              </a:ext>
            </a:extLst>
          </p:cNvPr>
          <p:cNvPicPr>
            <a:picLocks noChangeAspect="1"/>
          </p:cNvPicPr>
          <p:nvPr/>
        </p:nvPicPr>
        <p:blipFill rotWithShape="1">
          <a:blip r:embed="rId2"/>
          <a:srcRect b="50000"/>
          <a:stretch/>
        </p:blipFill>
        <p:spPr>
          <a:xfrm>
            <a:off x="6405084" y="510552"/>
            <a:ext cx="2597121" cy="1216258"/>
          </a:xfrm>
          <a:prstGeom prst="rect">
            <a:avLst/>
          </a:prstGeom>
        </p:spPr>
      </p:pic>
      <p:sp>
        <p:nvSpPr>
          <p:cNvPr id="18" name="TextBox 17">
            <a:extLst>
              <a:ext uri="{FF2B5EF4-FFF2-40B4-BE49-F238E27FC236}">
                <a16:creationId xmlns:a16="http://schemas.microsoft.com/office/drawing/2014/main" id="{85BC3A29-6324-4D2A-9113-0D4A2CCBA7CE}"/>
              </a:ext>
            </a:extLst>
          </p:cNvPr>
          <p:cNvSpPr txBox="1"/>
          <p:nvPr/>
        </p:nvSpPr>
        <p:spPr>
          <a:xfrm>
            <a:off x="6227530" y="1726810"/>
            <a:ext cx="120115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Argumentative</a:t>
            </a:r>
          </a:p>
        </p:txBody>
      </p:sp>
      <p:sp>
        <p:nvSpPr>
          <p:cNvPr id="19" name="TextBox 18">
            <a:extLst>
              <a:ext uri="{FF2B5EF4-FFF2-40B4-BE49-F238E27FC236}">
                <a16:creationId xmlns:a16="http://schemas.microsoft.com/office/drawing/2014/main" id="{11069F68-78A7-44D1-8160-0CCD97BD8448}"/>
              </a:ext>
            </a:extLst>
          </p:cNvPr>
          <p:cNvSpPr txBox="1"/>
          <p:nvPr/>
        </p:nvSpPr>
        <p:spPr>
          <a:xfrm>
            <a:off x="7891975" y="1726810"/>
            <a:ext cx="134125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Informative</a:t>
            </a:r>
          </a:p>
        </p:txBody>
      </p:sp>
      <p:pic>
        <p:nvPicPr>
          <p:cNvPr id="20" name="Picture 19">
            <a:extLst>
              <a:ext uri="{FF2B5EF4-FFF2-40B4-BE49-F238E27FC236}">
                <a16:creationId xmlns:a16="http://schemas.microsoft.com/office/drawing/2014/main" id="{FE8202BC-D603-4B00-838A-F27292A173E7}"/>
              </a:ext>
            </a:extLst>
          </p:cNvPr>
          <p:cNvPicPr>
            <a:picLocks noChangeAspect="1"/>
          </p:cNvPicPr>
          <p:nvPr/>
        </p:nvPicPr>
        <p:blipFill rotWithShape="1">
          <a:blip r:embed="rId2"/>
          <a:srcRect b="50000"/>
          <a:stretch/>
        </p:blipFill>
        <p:spPr>
          <a:xfrm>
            <a:off x="555367" y="2212742"/>
            <a:ext cx="2597121" cy="1216258"/>
          </a:xfrm>
          <a:prstGeom prst="rect">
            <a:avLst/>
          </a:prstGeom>
        </p:spPr>
      </p:pic>
      <p:sp>
        <p:nvSpPr>
          <p:cNvPr id="21" name="TextBox 20">
            <a:extLst>
              <a:ext uri="{FF2B5EF4-FFF2-40B4-BE49-F238E27FC236}">
                <a16:creationId xmlns:a16="http://schemas.microsoft.com/office/drawing/2014/main" id="{391E3533-C2FC-423C-9D19-C194D8DB19E4}"/>
              </a:ext>
            </a:extLst>
          </p:cNvPr>
          <p:cNvSpPr txBox="1"/>
          <p:nvPr/>
        </p:nvSpPr>
        <p:spPr>
          <a:xfrm>
            <a:off x="377813" y="3429000"/>
            <a:ext cx="12011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Single viewpoint</a:t>
            </a:r>
          </a:p>
        </p:txBody>
      </p:sp>
      <p:sp>
        <p:nvSpPr>
          <p:cNvPr id="22" name="TextBox 21">
            <a:extLst>
              <a:ext uri="{FF2B5EF4-FFF2-40B4-BE49-F238E27FC236}">
                <a16:creationId xmlns:a16="http://schemas.microsoft.com/office/drawing/2014/main" id="{04EA5887-1506-43D7-8508-38804E18C96F}"/>
              </a:ext>
            </a:extLst>
          </p:cNvPr>
          <p:cNvSpPr txBox="1"/>
          <p:nvPr/>
        </p:nvSpPr>
        <p:spPr>
          <a:xfrm>
            <a:off x="2042258" y="3429000"/>
            <a:ext cx="148052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Multiple perspectives</a:t>
            </a:r>
          </a:p>
        </p:txBody>
      </p:sp>
      <p:graphicFrame>
        <p:nvGraphicFramePr>
          <p:cNvPr id="23" name="Table 23">
            <a:extLst>
              <a:ext uri="{FF2B5EF4-FFF2-40B4-BE49-F238E27FC236}">
                <a16:creationId xmlns:a16="http://schemas.microsoft.com/office/drawing/2014/main" id="{57AB56DB-11A7-4243-9F9B-80E6BF4C631E}"/>
              </a:ext>
            </a:extLst>
          </p:cNvPr>
          <p:cNvGraphicFramePr>
            <a:graphicFrameLocks noGrp="1"/>
          </p:cNvGraphicFramePr>
          <p:nvPr>
            <p:extLst>
              <p:ext uri="{D42A27DB-BD31-4B8C-83A1-F6EECF244321}">
                <p14:modId xmlns:p14="http://schemas.microsoft.com/office/powerpoint/2010/main" val="1755025153"/>
              </p:ext>
            </p:extLst>
          </p:nvPr>
        </p:nvGraphicFramePr>
        <p:xfrm>
          <a:off x="5260558" y="2566571"/>
          <a:ext cx="3682368" cy="353266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27456">
                  <a:extLst>
                    <a:ext uri="{9D8B030D-6E8A-4147-A177-3AD203B41FA5}">
                      <a16:colId xmlns:a16="http://schemas.microsoft.com/office/drawing/2014/main" val="2411303888"/>
                    </a:ext>
                  </a:extLst>
                </a:gridCol>
                <a:gridCol w="1227456">
                  <a:extLst>
                    <a:ext uri="{9D8B030D-6E8A-4147-A177-3AD203B41FA5}">
                      <a16:colId xmlns:a16="http://schemas.microsoft.com/office/drawing/2014/main" val="313948603"/>
                    </a:ext>
                  </a:extLst>
                </a:gridCol>
                <a:gridCol w="1227456">
                  <a:extLst>
                    <a:ext uri="{9D8B030D-6E8A-4147-A177-3AD203B41FA5}">
                      <a16:colId xmlns:a16="http://schemas.microsoft.com/office/drawing/2014/main" val="424821562"/>
                    </a:ext>
                  </a:extLst>
                </a:gridCol>
              </a:tblGrid>
              <a:tr h="535252">
                <a:tc>
                  <a:txBody>
                    <a:bodyPr/>
                    <a:lstStyle/>
                    <a:p>
                      <a:r>
                        <a:rPr lang="en-GB" sz="1200" dirty="0"/>
                        <a:t>Language techniques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200" dirty="0"/>
                        <a:t>Source A (Marigold)</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Source B (Anonymous)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861596775"/>
                  </a:ext>
                </a:extLst>
              </a:tr>
              <a:tr h="321151">
                <a:tc>
                  <a:txBody>
                    <a:bodyPr/>
                    <a:lstStyle/>
                    <a:p>
                      <a:r>
                        <a:rPr lang="en-GB" sz="1200" dirty="0"/>
                        <a:t>Adjectives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46085135"/>
                  </a:ext>
                </a:extLst>
              </a:tr>
              <a:tr h="321151">
                <a:tc>
                  <a:txBody>
                    <a:bodyPr/>
                    <a:lstStyle/>
                    <a:p>
                      <a:r>
                        <a:rPr lang="en-GB" sz="1200" dirty="0"/>
                        <a:t>Facts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73307214"/>
                  </a:ext>
                </a:extLst>
              </a:tr>
              <a:tr h="321151">
                <a:tc>
                  <a:txBody>
                    <a:bodyPr/>
                    <a:lstStyle/>
                    <a:p>
                      <a:r>
                        <a:rPr lang="en-GB" sz="1200" dirty="0"/>
                        <a:t>Opinions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8433404"/>
                  </a:ext>
                </a:extLst>
              </a:tr>
              <a:tr h="535252">
                <a:tc>
                  <a:txBody>
                    <a:bodyPr/>
                    <a:lstStyle/>
                    <a:p>
                      <a:r>
                        <a:rPr lang="en-GB" sz="1200" dirty="0"/>
                        <a:t>Rhetorical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45868606"/>
                  </a:ext>
                </a:extLst>
              </a:tr>
              <a:tr h="321151">
                <a:tc>
                  <a:txBody>
                    <a:bodyPr/>
                    <a:lstStyle/>
                    <a:p>
                      <a:r>
                        <a:rPr lang="en-GB" sz="1200" dirty="0"/>
                        <a:t>Repetition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47385109"/>
                  </a:ext>
                </a:extLst>
              </a:tr>
              <a:tr h="535252">
                <a:tc>
                  <a:txBody>
                    <a:bodyPr/>
                    <a:lstStyle/>
                    <a:p>
                      <a:r>
                        <a:rPr lang="en-GB" sz="1200" dirty="0"/>
                        <a:t>Emotive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28700777"/>
                  </a:ext>
                </a:extLst>
              </a:tr>
              <a:tr h="321151">
                <a:tc>
                  <a:txBody>
                    <a:bodyPr/>
                    <a:lstStyle/>
                    <a:p>
                      <a:r>
                        <a:rPr lang="en-GB" sz="1200" dirty="0"/>
                        <a:t>Statistics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31870137"/>
                  </a:ext>
                </a:extLst>
              </a:tr>
              <a:tr h="321151">
                <a:tc>
                  <a:txBody>
                    <a:bodyPr/>
                    <a:lstStyle/>
                    <a:p>
                      <a:r>
                        <a:rPr lang="en-GB" sz="1200" dirty="0"/>
                        <a:t>Triplets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89757392"/>
                  </a:ext>
                </a:extLst>
              </a:tr>
            </a:tbl>
          </a:graphicData>
        </a:graphic>
      </p:graphicFrame>
      <p:pic>
        <p:nvPicPr>
          <p:cNvPr id="1026" name="Picture 2" descr="Check Mark, Tick Mark, Check, Correct, Ok, Yes, Green">
            <a:extLst>
              <a:ext uri="{FF2B5EF4-FFF2-40B4-BE49-F238E27FC236}">
                <a16:creationId xmlns:a16="http://schemas.microsoft.com/office/drawing/2014/main" id="{A8C51FCC-954E-49E4-AC27-3188ECD22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965" y="2224602"/>
            <a:ext cx="607035" cy="5962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ale, Balance, Weight, Measure, Compare, Equal">
            <a:extLst>
              <a:ext uri="{FF2B5EF4-FFF2-40B4-BE49-F238E27FC236}">
                <a16:creationId xmlns:a16="http://schemas.microsoft.com/office/drawing/2014/main" id="{E8F5E681-CEDC-47A2-B701-ECC8F2D2D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891" y="2575754"/>
            <a:ext cx="1522635" cy="13385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38E66FC-E325-4B98-B815-5DAF35002CAF}"/>
              </a:ext>
            </a:extLst>
          </p:cNvPr>
          <p:cNvSpPr txBox="1"/>
          <p:nvPr/>
        </p:nvSpPr>
        <p:spPr>
          <a:xfrm>
            <a:off x="372928" y="4096608"/>
            <a:ext cx="4681671" cy="229293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7030A0"/>
                </a:solidFill>
                <a:effectLst/>
                <a:uLnTx/>
                <a:uFillTx/>
                <a:latin typeface="Calibri" panose="020F0502020204030204"/>
                <a:ea typeface="+mn-ea"/>
                <a:cs typeface="+mn-cs"/>
              </a:rPr>
              <a:t>Source A is largely positive in tone about London and the writer offers a wide range of their own views on why they love the city. In contrast, Source B is largely critical of the city and how difficult it is for people from outside of the city to adapt to its ways of life.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dirty="0">
              <a:solidFill>
                <a:srgbClr val="7030A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7030A0"/>
                </a:solidFill>
                <a:effectLst/>
                <a:uLnTx/>
                <a:uFillTx/>
                <a:latin typeface="Calibri" panose="020F0502020204030204"/>
                <a:ea typeface="+mn-ea"/>
                <a:cs typeface="+mn-cs"/>
              </a:rPr>
              <a:t>Source A does offer some counter-arguments about London, including how some people are critical of it outside of the city, but also that it is busy, expensive and overwhelming. In contrast, Source B offers no real praise for city living and mostly explains and informs how difficult it is for people to adapt to life there, given how competitive and alienating it is for outsiders. </a:t>
            </a:r>
            <a:endParaRPr kumimoji="0" lang="en-GB" sz="13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cxnSp>
        <p:nvCxnSpPr>
          <p:cNvPr id="3" name="Straight Arrow Connector 2">
            <a:extLst>
              <a:ext uri="{FF2B5EF4-FFF2-40B4-BE49-F238E27FC236}">
                <a16:creationId xmlns:a16="http://schemas.microsoft.com/office/drawing/2014/main" id="{81CD1E1C-813C-4627-9E89-FFA59304C90B}"/>
              </a:ext>
            </a:extLst>
          </p:cNvPr>
          <p:cNvCxnSpPr>
            <a:stCxn id="11" idx="2"/>
          </p:cNvCxnSpPr>
          <p:nvPr/>
        </p:nvCxnSpPr>
        <p:spPr>
          <a:xfrm flipV="1">
            <a:off x="1842868" y="1575582"/>
            <a:ext cx="1298560" cy="151228"/>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2FF4A41-8B90-4E7C-B929-0DF881EC2D57}"/>
              </a:ext>
            </a:extLst>
          </p:cNvPr>
          <p:cNvCxnSpPr>
            <a:cxnSpLocks/>
          </p:cNvCxnSpPr>
          <p:nvPr/>
        </p:nvCxnSpPr>
        <p:spPr>
          <a:xfrm flipH="1" flipV="1">
            <a:off x="555367" y="1236491"/>
            <a:ext cx="1298561" cy="486426"/>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8ECBAE6-787B-4D8B-AFB7-9BC93C32BA5F}"/>
              </a:ext>
            </a:extLst>
          </p:cNvPr>
          <p:cNvSpPr txBox="1"/>
          <p:nvPr/>
        </p:nvSpPr>
        <p:spPr>
          <a:xfrm>
            <a:off x="243575" y="934015"/>
            <a:ext cx="3354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26" name="TextBox 25">
            <a:extLst>
              <a:ext uri="{FF2B5EF4-FFF2-40B4-BE49-F238E27FC236}">
                <a16:creationId xmlns:a16="http://schemas.microsoft.com/office/drawing/2014/main" id="{5B0CFF0B-8906-4F8E-BBD8-244857FC2D04}"/>
              </a:ext>
            </a:extLst>
          </p:cNvPr>
          <p:cNvSpPr txBox="1"/>
          <p:nvPr/>
        </p:nvSpPr>
        <p:spPr>
          <a:xfrm>
            <a:off x="3063068" y="1406959"/>
            <a:ext cx="3354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cxnSp>
        <p:nvCxnSpPr>
          <p:cNvPr id="27" name="Straight Arrow Connector 26">
            <a:extLst>
              <a:ext uri="{FF2B5EF4-FFF2-40B4-BE49-F238E27FC236}">
                <a16:creationId xmlns:a16="http://schemas.microsoft.com/office/drawing/2014/main" id="{E11964AB-616B-4090-BF26-ABF8A9235A87}"/>
              </a:ext>
            </a:extLst>
          </p:cNvPr>
          <p:cNvCxnSpPr>
            <a:cxnSpLocks/>
          </p:cNvCxnSpPr>
          <p:nvPr/>
        </p:nvCxnSpPr>
        <p:spPr>
          <a:xfrm flipH="1" flipV="1">
            <a:off x="4572000" y="598064"/>
            <a:ext cx="217327" cy="1106956"/>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33A2CBA-1D79-42F8-991A-16EE462733BA}"/>
              </a:ext>
            </a:extLst>
          </p:cNvPr>
          <p:cNvCxnSpPr>
            <a:cxnSpLocks/>
            <a:endCxn id="7" idx="3"/>
          </p:cNvCxnSpPr>
          <p:nvPr/>
        </p:nvCxnSpPr>
        <p:spPr>
          <a:xfrm flipH="1" flipV="1">
            <a:off x="3636130" y="1421157"/>
            <a:ext cx="1164257" cy="27997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FF654BB-A767-4AC6-8100-6D6B517F10DE}"/>
              </a:ext>
            </a:extLst>
          </p:cNvPr>
          <p:cNvCxnSpPr>
            <a:cxnSpLocks/>
            <a:stCxn id="17" idx="2"/>
          </p:cNvCxnSpPr>
          <p:nvPr/>
        </p:nvCxnSpPr>
        <p:spPr>
          <a:xfrm flipH="1" flipV="1">
            <a:off x="6404278" y="1575582"/>
            <a:ext cx="1299367" cy="151228"/>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2EBA632-8590-4FDC-9833-402603ECA6A7}"/>
              </a:ext>
            </a:extLst>
          </p:cNvPr>
          <p:cNvCxnSpPr>
            <a:cxnSpLocks/>
          </p:cNvCxnSpPr>
          <p:nvPr/>
        </p:nvCxnSpPr>
        <p:spPr>
          <a:xfrm flipH="1" flipV="1">
            <a:off x="6859216" y="804584"/>
            <a:ext cx="757801" cy="916145"/>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C84E571-67CF-4F78-97E9-5CF58DAAEA5E}"/>
              </a:ext>
            </a:extLst>
          </p:cNvPr>
          <p:cNvCxnSpPr>
            <a:cxnSpLocks/>
            <a:stCxn id="20" idx="2"/>
          </p:cNvCxnSpPr>
          <p:nvPr/>
        </p:nvCxnSpPr>
        <p:spPr>
          <a:xfrm flipH="1" flipV="1">
            <a:off x="978391" y="2542974"/>
            <a:ext cx="875537" cy="886026"/>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D59F113-7BBF-4043-AEC4-4B5B739A104B}"/>
              </a:ext>
            </a:extLst>
          </p:cNvPr>
          <p:cNvCxnSpPr>
            <a:cxnSpLocks/>
          </p:cNvCxnSpPr>
          <p:nvPr/>
        </p:nvCxnSpPr>
        <p:spPr>
          <a:xfrm flipH="1" flipV="1">
            <a:off x="626597" y="2987650"/>
            <a:ext cx="1223665" cy="420073"/>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2" descr="Check Mark, Tick Mark, Check, Correct, Ok, Yes, Green">
            <a:extLst>
              <a:ext uri="{FF2B5EF4-FFF2-40B4-BE49-F238E27FC236}">
                <a16:creationId xmlns:a16="http://schemas.microsoft.com/office/drawing/2014/main" id="{12C971D5-D27B-48CC-BBAD-185E0F379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546" y="3174934"/>
            <a:ext cx="236992" cy="23278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heck Mark, Tick Mark, Check, Correct, Ok, Yes, Green">
            <a:extLst>
              <a:ext uri="{FF2B5EF4-FFF2-40B4-BE49-F238E27FC236}">
                <a16:creationId xmlns:a16="http://schemas.microsoft.com/office/drawing/2014/main" id="{98D0C8C4-7747-4F02-9EA8-9C95773F6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115" y="3174933"/>
            <a:ext cx="236992" cy="23278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heck Mark, Tick Mark, Check, Correct, Ok, Yes, Green">
            <a:extLst>
              <a:ext uri="{FF2B5EF4-FFF2-40B4-BE49-F238E27FC236}">
                <a16:creationId xmlns:a16="http://schemas.microsoft.com/office/drawing/2014/main" id="{73CE1876-435E-40FA-8BE5-1277CF32F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557" y="3460829"/>
            <a:ext cx="236992" cy="23278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heck Mark, Tick Mark, Check, Correct, Ok, Yes, Green">
            <a:extLst>
              <a:ext uri="{FF2B5EF4-FFF2-40B4-BE49-F238E27FC236}">
                <a16:creationId xmlns:a16="http://schemas.microsoft.com/office/drawing/2014/main" id="{0CB1BFA7-EE99-47AC-969D-FEDE2CA83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115" y="3479615"/>
            <a:ext cx="236992" cy="23278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heck Mark, Tick Mark, Check, Correct, Ok, Yes, Green">
            <a:extLst>
              <a:ext uri="{FF2B5EF4-FFF2-40B4-BE49-F238E27FC236}">
                <a16:creationId xmlns:a16="http://schemas.microsoft.com/office/drawing/2014/main" id="{229A49E0-49F2-4C69-A3A1-090CA118F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972" y="3802798"/>
            <a:ext cx="236992" cy="23278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heck Mark, Tick Mark, Check, Correct, Ok, Yes, Green">
            <a:extLst>
              <a:ext uri="{FF2B5EF4-FFF2-40B4-BE49-F238E27FC236}">
                <a16:creationId xmlns:a16="http://schemas.microsoft.com/office/drawing/2014/main" id="{CB14803A-C5C3-4F59-981C-3ADBADAC3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115" y="3784297"/>
            <a:ext cx="236992" cy="23278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heck Mark, Tick Mark, Check, Correct, Ok, Yes, Green">
            <a:extLst>
              <a:ext uri="{FF2B5EF4-FFF2-40B4-BE49-F238E27FC236}">
                <a16:creationId xmlns:a16="http://schemas.microsoft.com/office/drawing/2014/main" id="{00C6BA45-AAF3-4068-910C-F9B37DA6D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2963" y="5095446"/>
            <a:ext cx="236992" cy="2327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4853656-D680-01B0-8117-12881FD40EEC}"/>
              </a:ext>
            </a:extLst>
          </p:cNvPr>
          <p:cNvSpPr txBox="1"/>
          <p:nvPr/>
        </p:nvSpPr>
        <p:spPr>
          <a:xfrm>
            <a:off x="4186451" y="180632"/>
            <a:ext cx="3354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7" name="TextBox 6">
            <a:extLst>
              <a:ext uri="{FF2B5EF4-FFF2-40B4-BE49-F238E27FC236}">
                <a16:creationId xmlns:a16="http://schemas.microsoft.com/office/drawing/2014/main" id="{8D0098C5-C3C1-3275-CD56-F31E8F208D2D}"/>
              </a:ext>
            </a:extLst>
          </p:cNvPr>
          <p:cNvSpPr txBox="1"/>
          <p:nvPr/>
        </p:nvSpPr>
        <p:spPr>
          <a:xfrm>
            <a:off x="3300672" y="1236491"/>
            <a:ext cx="3354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8" name="TextBox 7">
            <a:extLst>
              <a:ext uri="{FF2B5EF4-FFF2-40B4-BE49-F238E27FC236}">
                <a16:creationId xmlns:a16="http://schemas.microsoft.com/office/drawing/2014/main" id="{52F55E80-5CC7-3259-2E6A-069EF7A8CA32}"/>
              </a:ext>
            </a:extLst>
          </p:cNvPr>
          <p:cNvSpPr txBox="1"/>
          <p:nvPr/>
        </p:nvSpPr>
        <p:spPr>
          <a:xfrm>
            <a:off x="6595133" y="514971"/>
            <a:ext cx="3354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9" name="TextBox 8">
            <a:extLst>
              <a:ext uri="{FF2B5EF4-FFF2-40B4-BE49-F238E27FC236}">
                <a16:creationId xmlns:a16="http://schemas.microsoft.com/office/drawing/2014/main" id="{A4AFC3EC-2D47-02D5-C76C-A5094F445C46}"/>
              </a:ext>
            </a:extLst>
          </p:cNvPr>
          <p:cNvSpPr txBox="1"/>
          <p:nvPr/>
        </p:nvSpPr>
        <p:spPr>
          <a:xfrm>
            <a:off x="721885" y="2197935"/>
            <a:ext cx="3354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0" name="TextBox 9">
            <a:extLst>
              <a:ext uri="{FF2B5EF4-FFF2-40B4-BE49-F238E27FC236}">
                <a16:creationId xmlns:a16="http://schemas.microsoft.com/office/drawing/2014/main" id="{D2FFA1DB-9F6B-9A9E-F75B-B3AEA6E9EB79}"/>
              </a:ext>
            </a:extLst>
          </p:cNvPr>
          <p:cNvSpPr txBox="1"/>
          <p:nvPr/>
        </p:nvSpPr>
        <p:spPr>
          <a:xfrm>
            <a:off x="350585" y="2681225"/>
            <a:ext cx="3354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pic>
        <p:nvPicPr>
          <p:cNvPr id="29" name="Picture 2" descr="Check Mark, Tick Mark, Check, Correct, Ok, Yes, Green">
            <a:extLst>
              <a:ext uri="{FF2B5EF4-FFF2-40B4-BE49-F238E27FC236}">
                <a16:creationId xmlns:a16="http://schemas.microsoft.com/office/drawing/2014/main" id="{C70047F8-7352-BBBB-4542-62462AA84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4173" y="5506709"/>
            <a:ext cx="236992" cy="23278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197E0D3-E0FC-8B32-8CE5-E4CEF0E18855}"/>
              </a:ext>
            </a:extLst>
          </p:cNvPr>
          <p:cNvSpPr txBox="1"/>
          <p:nvPr/>
        </p:nvSpPr>
        <p:spPr>
          <a:xfrm>
            <a:off x="6205449" y="1198086"/>
            <a:ext cx="3354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pic>
        <p:nvPicPr>
          <p:cNvPr id="34" name="Picture 2" descr="Check Mark, Tick Mark, Check, Correct, Ok, Yes, Green">
            <a:extLst>
              <a:ext uri="{FF2B5EF4-FFF2-40B4-BE49-F238E27FC236}">
                <a16:creationId xmlns:a16="http://schemas.microsoft.com/office/drawing/2014/main" id="{A742E1BA-9DC1-338E-139C-E33FC61F7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911" y="5049629"/>
            <a:ext cx="236992" cy="23278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heck Mark, Tick Mark, Check, Correct, Ok, Yes, Green">
            <a:extLst>
              <a:ext uri="{FF2B5EF4-FFF2-40B4-BE49-F238E27FC236}">
                <a16:creationId xmlns:a16="http://schemas.microsoft.com/office/drawing/2014/main" id="{A7B45C65-7283-7895-03DD-9AAC563E0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961" y="5847394"/>
            <a:ext cx="236992" cy="23278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heck Mark, Tick Mark, Check, Correct, Ok, Yes, Green">
            <a:extLst>
              <a:ext uri="{FF2B5EF4-FFF2-40B4-BE49-F238E27FC236}">
                <a16:creationId xmlns:a16="http://schemas.microsoft.com/office/drawing/2014/main" id="{8E588352-C68C-D7C5-E1FB-0BF0FA3FC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226" y="4225719"/>
            <a:ext cx="236992" cy="23278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heck Mark, Tick Mark, Check, Correct, Ok, Yes, Green">
            <a:extLst>
              <a:ext uri="{FF2B5EF4-FFF2-40B4-BE49-F238E27FC236}">
                <a16:creationId xmlns:a16="http://schemas.microsoft.com/office/drawing/2014/main" id="{7A5C226A-494D-13CA-1D5B-8F5ED7300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280" y="5505651"/>
            <a:ext cx="236992" cy="23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515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F548-607B-FFF1-4732-5C6B5472813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Q2 involves writing a </a:t>
            </a:r>
            <a:r>
              <a:rPr lang="en-US" b="1" dirty="0"/>
              <a:t>summary</a:t>
            </a:r>
            <a:endParaRPr lang="en-GB" dirty="0"/>
          </a:p>
        </p:txBody>
      </p:sp>
      <p:sp>
        <p:nvSpPr>
          <p:cNvPr id="3" name="Content Placeholder 2">
            <a:extLst>
              <a:ext uri="{FF2B5EF4-FFF2-40B4-BE49-F238E27FC236}">
                <a16:creationId xmlns:a16="http://schemas.microsoft.com/office/drawing/2014/main" id="{0980113D-0975-2ED6-5D5D-FE701B738BA5}"/>
              </a:ext>
            </a:extLst>
          </p:cNvPr>
          <p:cNvSpPr>
            <a:spLocks noGrp="1"/>
          </p:cNvSpPr>
          <p:nvPr>
            <p:ph idx="1"/>
          </p:nvPr>
        </p:nvSpPr>
        <p:spPr>
          <a:xfrm>
            <a:off x="628650" y="1825625"/>
            <a:ext cx="7886700" cy="1603375"/>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70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You need to refer to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Source A and Source B</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for this question.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writers in Source A and Source B have spent time in different types of prison.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can you </a:t>
            </a:r>
            <a:r>
              <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infer</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about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differences between the cities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lang="en-GB" dirty="0"/>
          </a:p>
        </p:txBody>
      </p:sp>
      <p:sp>
        <p:nvSpPr>
          <p:cNvPr id="4" name="Rectangle: Rounded Corners 3">
            <a:extLst>
              <a:ext uri="{FF2B5EF4-FFF2-40B4-BE49-F238E27FC236}">
                <a16:creationId xmlns:a16="http://schemas.microsoft.com/office/drawing/2014/main" id="{280C09DE-AB6D-C2F2-0EE6-48BF5D97BF8F}"/>
              </a:ext>
            </a:extLst>
          </p:cNvPr>
          <p:cNvSpPr/>
          <p:nvPr/>
        </p:nvSpPr>
        <p:spPr>
          <a:xfrm>
            <a:off x="1879712" y="5256944"/>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Graphic 4">
            <a:extLst>
              <a:ext uri="{FF2B5EF4-FFF2-40B4-BE49-F238E27FC236}">
                <a16:creationId xmlns:a16="http://schemas.microsoft.com/office/drawing/2014/main" id="{68E7D9AF-B177-F675-133B-B39A2318A0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5638" y="5448448"/>
            <a:ext cx="694403" cy="682200"/>
          </a:xfrm>
          <a:prstGeom prst="rect">
            <a:avLst/>
          </a:prstGeom>
        </p:spPr>
      </p:pic>
      <p:sp>
        <p:nvSpPr>
          <p:cNvPr id="6" name="TextBox 5">
            <a:extLst>
              <a:ext uri="{FF2B5EF4-FFF2-40B4-BE49-F238E27FC236}">
                <a16:creationId xmlns:a16="http://schemas.microsoft.com/office/drawing/2014/main" id="{F328EDBC-96E4-3D9F-A910-0E5F2F42116F}"/>
              </a:ext>
            </a:extLst>
          </p:cNvPr>
          <p:cNvSpPr txBox="1"/>
          <p:nvPr/>
        </p:nvSpPr>
        <p:spPr>
          <a:xfrm>
            <a:off x="2019137" y="6149162"/>
            <a:ext cx="101544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Identifying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Rectangle: Rounded Corners 6">
            <a:extLst>
              <a:ext uri="{FF2B5EF4-FFF2-40B4-BE49-F238E27FC236}">
                <a16:creationId xmlns:a16="http://schemas.microsoft.com/office/drawing/2014/main" id="{76475572-BE4F-A727-1571-9EC22B180E86}"/>
              </a:ext>
            </a:extLst>
          </p:cNvPr>
          <p:cNvSpPr/>
          <p:nvPr/>
        </p:nvSpPr>
        <p:spPr>
          <a:xfrm>
            <a:off x="3225226" y="5252185"/>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787DF98E-4451-C185-A9CB-610B9F736724}"/>
              </a:ext>
            </a:extLst>
          </p:cNvPr>
          <p:cNvSpPr txBox="1"/>
          <p:nvPr/>
        </p:nvSpPr>
        <p:spPr>
          <a:xfrm>
            <a:off x="3202184" y="5962635"/>
            <a:ext cx="13313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Choosing evidence</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9" name="Graphic 8">
            <a:extLst>
              <a:ext uri="{FF2B5EF4-FFF2-40B4-BE49-F238E27FC236}">
                <a16:creationId xmlns:a16="http://schemas.microsoft.com/office/drawing/2014/main" id="{7078958A-AC31-A754-1293-AC767D1BDF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9797" y="5348617"/>
            <a:ext cx="1068172" cy="797844"/>
          </a:xfrm>
          <a:prstGeom prst="rect">
            <a:avLst/>
          </a:prstGeom>
        </p:spPr>
      </p:pic>
      <p:sp>
        <p:nvSpPr>
          <p:cNvPr id="10" name="Rectangle: Rounded Corners 9">
            <a:extLst>
              <a:ext uri="{FF2B5EF4-FFF2-40B4-BE49-F238E27FC236}">
                <a16:creationId xmlns:a16="http://schemas.microsoft.com/office/drawing/2014/main" id="{A1AA0D2A-B2C8-B7C5-BAD2-C7B7BACF6FC1}"/>
              </a:ext>
            </a:extLst>
          </p:cNvPr>
          <p:cNvSpPr/>
          <p:nvPr/>
        </p:nvSpPr>
        <p:spPr>
          <a:xfrm>
            <a:off x="4577937" y="5254449"/>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B5E4C503-1FE0-6774-B600-714042EF8929}"/>
              </a:ext>
            </a:extLst>
          </p:cNvPr>
          <p:cNvSpPr txBox="1"/>
          <p:nvPr/>
        </p:nvSpPr>
        <p:spPr>
          <a:xfrm>
            <a:off x="4596026" y="6150664"/>
            <a:ext cx="118987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Summarising</a:t>
            </a: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Rectangle: Rounded Corners 11">
            <a:extLst>
              <a:ext uri="{FF2B5EF4-FFF2-40B4-BE49-F238E27FC236}">
                <a16:creationId xmlns:a16="http://schemas.microsoft.com/office/drawing/2014/main" id="{26B4E81B-337E-8631-6234-4C94CDC9BD12}"/>
              </a:ext>
            </a:extLst>
          </p:cNvPr>
          <p:cNvSpPr/>
          <p:nvPr/>
        </p:nvSpPr>
        <p:spPr>
          <a:xfrm>
            <a:off x="5935470" y="5261325"/>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60064C9C-7250-ADB9-EAE3-C1A8B396E023}"/>
              </a:ext>
            </a:extLst>
          </p:cNvPr>
          <p:cNvSpPr txBox="1"/>
          <p:nvPr/>
        </p:nvSpPr>
        <p:spPr>
          <a:xfrm>
            <a:off x="5870141" y="6157540"/>
            <a:ext cx="133135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ptos" panose="02110004020202020204"/>
              </a:rPr>
              <a:t>Inferencing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4" name="Graphic 13">
            <a:extLst>
              <a:ext uri="{FF2B5EF4-FFF2-40B4-BE49-F238E27FC236}">
                <a16:creationId xmlns:a16="http://schemas.microsoft.com/office/drawing/2014/main" id="{36C3676F-3D14-976E-D74B-C2134041D8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35471" y="5491521"/>
            <a:ext cx="1214305" cy="719904"/>
          </a:xfrm>
          <a:prstGeom prst="rect">
            <a:avLst/>
          </a:prstGeom>
        </p:spPr>
      </p:pic>
      <p:pic>
        <p:nvPicPr>
          <p:cNvPr id="15" name="Picture 14" descr="A cartoon of a hand squeezing a piece of food&#10;&#10;AI-generated content may be incorrect.">
            <a:extLst>
              <a:ext uri="{FF2B5EF4-FFF2-40B4-BE49-F238E27FC236}">
                <a16:creationId xmlns:a16="http://schemas.microsoft.com/office/drawing/2014/main" id="{48F35EAF-B55C-B91F-C2E8-5AEAC51D1811}"/>
              </a:ext>
            </a:extLst>
          </p:cNvPr>
          <p:cNvPicPr>
            <a:picLocks noChangeAspect="1"/>
          </p:cNvPicPr>
          <p:nvPr/>
        </p:nvPicPr>
        <p:blipFill>
          <a:blip r:embed="rId8">
            <a:biLevel thresh="75000"/>
            <a:extLst>
              <a:ext uri="{28A0092B-C50C-407E-A947-70E740481C1C}">
                <a14:useLocalDpi xmlns:a14="http://schemas.microsoft.com/office/drawing/2010/main" val="0"/>
              </a:ext>
            </a:extLst>
          </a:blip>
          <a:stretch>
            <a:fillRect/>
          </a:stretch>
        </p:blipFill>
        <p:spPr>
          <a:xfrm>
            <a:off x="4676342" y="5385926"/>
            <a:ext cx="1013012" cy="744722"/>
          </a:xfrm>
          <a:prstGeom prst="rect">
            <a:avLst/>
          </a:prstGeom>
        </p:spPr>
      </p:pic>
      <p:sp>
        <p:nvSpPr>
          <p:cNvPr id="16" name="TextBox 15">
            <a:extLst>
              <a:ext uri="{FF2B5EF4-FFF2-40B4-BE49-F238E27FC236}">
                <a16:creationId xmlns:a16="http://schemas.microsoft.com/office/drawing/2014/main" id="{67308757-F46C-EBF8-1E88-C4DAD493F827}"/>
              </a:ext>
            </a:extLst>
          </p:cNvPr>
          <p:cNvSpPr txBox="1"/>
          <p:nvPr/>
        </p:nvSpPr>
        <p:spPr>
          <a:xfrm>
            <a:off x="628650" y="3608539"/>
            <a:ext cx="7886700" cy="132343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2000" dirty="0">
                <a:solidFill>
                  <a:srgbClr val="FF0000"/>
                </a:solidFill>
              </a:rPr>
              <a:t>What is a summary?</a:t>
            </a:r>
          </a:p>
          <a:p>
            <a:r>
              <a:rPr lang="en-GB" sz="2000" dirty="0">
                <a:solidFill>
                  <a:schemeClr val="accent4">
                    <a:lumMod val="75000"/>
                  </a:schemeClr>
                </a:solidFill>
              </a:rPr>
              <a:t>What are the key </a:t>
            </a:r>
            <a:r>
              <a:rPr lang="en-GB" sz="2000" b="1" u="sng" dirty="0">
                <a:solidFill>
                  <a:schemeClr val="accent4">
                    <a:lumMod val="75000"/>
                  </a:schemeClr>
                </a:solidFill>
              </a:rPr>
              <a:t>features</a:t>
            </a:r>
            <a:r>
              <a:rPr lang="en-GB" sz="2000" b="1" dirty="0">
                <a:solidFill>
                  <a:schemeClr val="accent4">
                    <a:lumMod val="75000"/>
                  </a:schemeClr>
                </a:solidFill>
              </a:rPr>
              <a:t> or parts</a:t>
            </a:r>
            <a:r>
              <a:rPr lang="en-GB" sz="2000" dirty="0">
                <a:solidFill>
                  <a:schemeClr val="accent4">
                    <a:lumMod val="75000"/>
                  </a:schemeClr>
                </a:solidFill>
              </a:rPr>
              <a:t> of a summary?</a:t>
            </a:r>
          </a:p>
          <a:p>
            <a:r>
              <a:rPr lang="en-GB" sz="2000" dirty="0">
                <a:solidFill>
                  <a:srgbClr val="00B050"/>
                </a:solidFill>
              </a:rPr>
              <a:t>Why does the exam question mention about what you can “infer”? What does this mean and how can you show it in your summary?</a:t>
            </a:r>
          </a:p>
        </p:txBody>
      </p:sp>
    </p:spTree>
    <p:extLst>
      <p:ext uri="{BB962C8B-B14F-4D97-AF65-F5344CB8AC3E}">
        <p14:creationId xmlns:p14="http://schemas.microsoft.com/office/powerpoint/2010/main" val="967378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31303" y="740164"/>
            <a:ext cx="8481394" cy="1477328"/>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Assessment criteria: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Identify key information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Interpret information both explicitly and implicitly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Select evidence to support interpretations across different texts</a:t>
            </a:r>
          </a:p>
        </p:txBody>
      </p:sp>
      <p:sp>
        <p:nvSpPr>
          <p:cNvPr id="6" name="TextBox 5"/>
          <p:cNvSpPr txBox="1"/>
          <p:nvPr/>
        </p:nvSpPr>
        <p:spPr>
          <a:xfrm>
            <a:off x="331303" y="299686"/>
            <a:ext cx="8481394" cy="30777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This is what you are marked on in the summary question in Paper 2:</a:t>
            </a:r>
          </a:p>
        </p:txBody>
      </p:sp>
      <p:sp>
        <p:nvSpPr>
          <p:cNvPr id="7" name="TextBox 6"/>
          <p:cNvSpPr txBox="1"/>
          <p:nvPr/>
        </p:nvSpPr>
        <p:spPr>
          <a:xfrm>
            <a:off x="331302" y="3811012"/>
            <a:ext cx="8481393" cy="2462213"/>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Use the assessment objective and exam question above to complete one of the following activities: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FF0000"/>
                </a:solidFill>
                <a:effectLst/>
                <a:uLnTx/>
                <a:uFillTx/>
                <a:latin typeface="Calibri" panose="020F0502020204030204"/>
                <a:ea typeface="+mn-ea"/>
                <a:cs typeface="+mn-cs"/>
              </a:rPr>
              <a:t>Write down the five most important words from the assessment criteria.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What do you need to include in your summary to achieve a good mark?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B050"/>
                </a:solidFill>
                <a:effectLst/>
                <a:uLnTx/>
                <a:uFillTx/>
                <a:latin typeface="Calibri" panose="020F0502020204030204"/>
                <a:ea typeface="+mn-ea"/>
                <a:cs typeface="+mn-cs"/>
              </a:rPr>
              <a:t>How would you plan your answer to achieve a good mark in this exam question?</a:t>
            </a:r>
          </a:p>
        </p:txBody>
      </p:sp>
      <p:sp>
        <p:nvSpPr>
          <p:cNvPr id="8" name="Rectangle 7"/>
          <p:cNvSpPr/>
          <p:nvPr/>
        </p:nvSpPr>
        <p:spPr>
          <a:xfrm>
            <a:off x="331302" y="2771394"/>
            <a:ext cx="8481393" cy="923330"/>
          </a:xfrm>
          <a:prstGeom prst="rect">
            <a:avLst/>
          </a:prstGeom>
          <a:solidFill>
            <a:schemeClr val="accent3">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You need to refer to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Source A and Source B</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for this question.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writers in Source A and Source B have spent time in different types of prison.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can you </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infer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about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differences between the cities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lang="en-GB" dirty="0"/>
          </a:p>
        </p:txBody>
      </p:sp>
      <p:sp>
        <p:nvSpPr>
          <p:cNvPr id="9" name="TextBox 8"/>
          <p:cNvSpPr txBox="1"/>
          <p:nvPr/>
        </p:nvSpPr>
        <p:spPr>
          <a:xfrm>
            <a:off x="331302" y="2297404"/>
            <a:ext cx="8481393" cy="36933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is an exam-style question:</a:t>
            </a:r>
          </a:p>
        </p:txBody>
      </p:sp>
      <p:pic>
        <p:nvPicPr>
          <p:cNvPr id="10" name="Picture 9" descr="A close up of a logo&#10;&#10;Description automatically generated">
            <a:extLst>
              <a:ext uri="{FF2B5EF4-FFF2-40B4-BE49-F238E27FC236}">
                <a16:creationId xmlns:a16="http://schemas.microsoft.com/office/drawing/2014/main" id="{12AA1FAF-309B-4C16-8E8E-07D6DCFC5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549" y="299686"/>
            <a:ext cx="1638146" cy="12452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2549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A summary contains a number of key features</a:t>
            </a:r>
          </a:p>
        </p:txBody>
      </p:sp>
      <p:sp>
        <p:nvSpPr>
          <p:cNvPr id="3" name="Content Placeholder 2"/>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10000"/>
          </a:bodyPr>
          <a:lstStyle/>
          <a:p>
            <a:r>
              <a:rPr lang="en-GB" dirty="0"/>
              <a:t>It is written in your </a:t>
            </a:r>
            <a:r>
              <a:rPr lang="en-GB" b="1" dirty="0"/>
              <a:t>own words</a:t>
            </a:r>
            <a:r>
              <a:rPr lang="en-GB" dirty="0"/>
              <a:t>, not those of the original writers.</a:t>
            </a:r>
          </a:p>
          <a:p>
            <a:r>
              <a:rPr lang="en-GB" dirty="0"/>
              <a:t>You should include lots of </a:t>
            </a:r>
            <a:r>
              <a:rPr lang="en-GB" b="1" dirty="0"/>
              <a:t>small quotes </a:t>
            </a:r>
            <a:r>
              <a:rPr lang="en-GB" dirty="0"/>
              <a:t>from both texts regularly to show you can provide evidence to support your interpretations.</a:t>
            </a:r>
          </a:p>
          <a:p>
            <a:r>
              <a:rPr lang="en-GB" dirty="0"/>
              <a:t>In the exam, you must look at </a:t>
            </a:r>
            <a:r>
              <a:rPr lang="en-GB" b="1" dirty="0"/>
              <a:t>two texts</a:t>
            </a:r>
            <a:r>
              <a:rPr lang="en-GB" dirty="0"/>
              <a:t> and summarise key information from both on </a:t>
            </a:r>
            <a:r>
              <a:rPr lang="en-GB" i="1" dirty="0"/>
              <a:t>the same topic or area</a:t>
            </a:r>
            <a:r>
              <a:rPr lang="en-GB" dirty="0"/>
              <a:t>.</a:t>
            </a:r>
          </a:p>
          <a:p>
            <a:r>
              <a:rPr lang="en-GB" dirty="0"/>
              <a:t>You must only pick out the </a:t>
            </a:r>
            <a:r>
              <a:rPr lang="en-GB" b="1" dirty="0"/>
              <a:t>relevant information </a:t>
            </a:r>
            <a:r>
              <a:rPr lang="en-GB" dirty="0"/>
              <a:t>and ignore anything not relevant to the topic.</a:t>
            </a:r>
          </a:p>
          <a:p>
            <a:r>
              <a:rPr lang="en-GB" dirty="0"/>
              <a:t>A summary should be well-organised and include a </a:t>
            </a:r>
            <a:r>
              <a:rPr lang="en-GB" b="1" dirty="0"/>
              <a:t>clear structure</a:t>
            </a:r>
            <a:r>
              <a:rPr lang="en-GB" dirty="0"/>
              <a:t>.</a:t>
            </a:r>
          </a:p>
        </p:txBody>
      </p:sp>
      <p:pic>
        <p:nvPicPr>
          <p:cNvPr id="5" name="Picture 4" descr="A close up of a logo&#10;&#10;Description automatically generated">
            <a:extLst>
              <a:ext uri="{FF2B5EF4-FFF2-40B4-BE49-F238E27FC236}">
                <a16:creationId xmlns:a16="http://schemas.microsoft.com/office/drawing/2014/main" id="{ECBE510E-145E-4441-91BE-66C2ADB36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463" y="5612753"/>
            <a:ext cx="1638146" cy="1245247"/>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457A79B3-3E4D-4299-A53F-F5C90A64F0A8}"/>
              </a:ext>
            </a:extLst>
          </p:cNvPr>
          <p:cNvSpPr txBox="1"/>
          <p:nvPr/>
        </p:nvSpPr>
        <p:spPr>
          <a:xfrm>
            <a:off x="3517642" y="5850294"/>
            <a:ext cx="3851822" cy="830997"/>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Think of a summary as a bit like making lemonade. You’re squeezing the juice out of a lemon to make the drink. In the same way, you’re squeezing out the key information from a whole text to make a summary.</a:t>
            </a:r>
          </a:p>
        </p:txBody>
      </p:sp>
    </p:spTree>
    <p:extLst>
      <p:ext uri="{BB962C8B-B14F-4D97-AF65-F5344CB8AC3E}">
        <p14:creationId xmlns:p14="http://schemas.microsoft.com/office/powerpoint/2010/main" val="809257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4EB2-9B86-6865-B6D8-B9967BADD569}"/>
              </a:ext>
            </a:extLst>
          </p:cNvPr>
          <p:cNvSpPr>
            <a:spLocks noGrp="1"/>
          </p:cNvSpPr>
          <p:nvPr>
            <p:ph type="title"/>
          </p:nvPr>
        </p:nvSpPr>
        <p:spPr>
          <a:xfrm>
            <a:off x="628650" y="365126"/>
            <a:ext cx="7886700" cy="2209632"/>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dirty="0"/>
              <a:t>Next lesson we will explore the two texts in more detail and look at the other questions.</a:t>
            </a:r>
            <a:endParaRPr lang="en-GB" dirty="0"/>
          </a:p>
        </p:txBody>
      </p:sp>
      <p:sp>
        <p:nvSpPr>
          <p:cNvPr id="3" name="Rectangle: Rounded Corners 2">
            <a:extLst>
              <a:ext uri="{FF2B5EF4-FFF2-40B4-BE49-F238E27FC236}">
                <a16:creationId xmlns:a16="http://schemas.microsoft.com/office/drawing/2014/main" id="{05721349-0591-A4E4-487F-93A0EC65596E}"/>
              </a:ext>
            </a:extLst>
          </p:cNvPr>
          <p:cNvSpPr/>
          <p:nvPr/>
        </p:nvSpPr>
        <p:spPr>
          <a:xfrm>
            <a:off x="1879712" y="5256944"/>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Graphic 5">
            <a:extLst>
              <a:ext uri="{FF2B5EF4-FFF2-40B4-BE49-F238E27FC236}">
                <a16:creationId xmlns:a16="http://schemas.microsoft.com/office/drawing/2014/main" id="{B5FA7CBD-29DF-B15E-5148-818502D024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5638" y="5448448"/>
            <a:ext cx="694403" cy="682200"/>
          </a:xfrm>
          <a:prstGeom prst="rect">
            <a:avLst/>
          </a:prstGeom>
        </p:spPr>
      </p:pic>
      <p:sp>
        <p:nvSpPr>
          <p:cNvPr id="7" name="TextBox 6">
            <a:extLst>
              <a:ext uri="{FF2B5EF4-FFF2-40B4-BE49-F238E27FC236}">
                <a16:creationId xmlns:a16="http://schemas.microsoft.com/office/drawing/2014/main" id="{9540FC86-C52E-4FC8-7786-2CF10D6BAD91}"/>
              </a:ext>
            </a:extLst>
          </p:cNvPr>
          <p:cNvSpPr txBox="1"/>
          <p:nvPr/>
        </p:nvSpPr>
        <p:spPr>
          <a:xfrm>
            <a:off x="2019137" y="6149162"/>
            <a:ext cx="101544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Identifying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Rectangle: Rounded Corners 7">
            <a:extLst>
              <a:ext uri="{FF2B5EF4-FFF2-40B4-BE49-F238E27FC236}">
                <a16:creationId xmlns:a16="http://schemas.microsoft.com/office/drawing/2014/main" id="{58F9A556-6D5D-81E4-826E-982281B85BFD}"/>
              </a:ext>
            </a:extLst>
          </p:cNvPr>
          <p:cNvSpPr/>
          <p:nvPr/>
        </p:nvSpPr>
        <p:spPr>
          <a:xfrm>
            <a:off x="3225226" y="5252185"/>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D2441E3B-396C-C4F2-FBF5-EB926EC6C871}"/>
              </a:ext>
            </a:extLst>
          </p:cNvPr>
          <p:cNvSpPr txBox="1"/>
          <p:nvPr/>
        </p:nvSpPr>
        <p:spPr>
          <a:xfrm>
            <a:off x="3202184" y="5962635"/>
            <a:ext cx="13313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Choosing evidence</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0" name="Graphic 9">
            <a:extLst>
              <a:ext uri="{FF2B5EF4-FFF2-40B4-BE49-F238E27FC236}">
                <a16:creationId xmlns:a16="http://schemas.microsoft.com/office/drawing/2014/main" id="{0DEAA4D9-4A5E-9817-F034-0A9453368D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9797" y="5348617"/>
            <a:ext cx="1068172" cy="797844"/>
          </a:xfrm>
          <a:prstGeom prst="rect">
            <a:avLst/>
          </a:prstGeom>
        </p:spPr>
      </p:pic>
      <p:sp>
        <p:nvSpPr>
          <p:cNvPr id="11" name="Rectangle: Rounded Corners 10">
            <a:extLst>
              <a:ext uri="{FF2B5EF4-FFF2-40B4-BE49-F238E27FC236}">
                <a16:creationId xmlns:a16="http://schemas.microsoft.com/office/drawing/2014/main" id="{9C57276F-7CAC-0E8F-DB9D-3A59A9FB10B2}"/>
              </a:ext>
            </a:extLst>
          </p:cNvPr>
          <p:cNvSpPr/>
          <p:nvPr/>
        </p:nvSpPr>
        <p:spPr>
          <a:xfrm>
            <a:off x="4577937" y="5254449"/>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F875CFE3-8E29-F988-CC0F-A47BD6E27584}"/>
              </a:ext>
            </a:extLst>
          </p:cNvPr>
          <p:cNvSpPr txBox="1"/>
          <p:nvPr/>
        </p:nvSpPr>
        <p:spPr>
          <a:xfrm>
            <a:off x="4596026" y="6150664"/>
            <a:ext cx="118987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Summarising</a:t>
            </a: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Rectangle: Rounded Corners 12">
            <a:extLst>
              <a:ext uri="{FF2B5EF4-FFF2-40B4-BE49-F238E27FC236}">
                <a16:creationId xmlns:a16="http://schemas.microsoft.com/office/drawing/2014/main" id="{739C9D1A-E702-0DA1-2051-47DEDDB861C6}"/>
              </a:ext>
            </a:extLst>
          </p:cNvPr>
          <p:cNvSpPr/>
          <p:nvPr/>
        </p:nvSpPr>
        <p:spPr>
          <a:xfrm>
            <a:off x="5935470" y="5261325"/>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A7502CD5-998A-716E-9428-AD3C6112B3C2}"/>
              </a:ext>
            </a:extLst>
          </p:cNvPr>
          <p:cNvSpPr txBox="1"/>
          <p:nvPr/>
        </p:nvSpPr>
        <p:spPr>
          <a:xfrm>
            <a:off x="5870141" y="6157540"/>
            <a:ext cx="133135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ptos" panose="02110004020202020204"/>
              </a:rPr>
              <a:t>Inferencing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5" name="Graphic 14">
            <a:extLst>
              <a:ext uri="{FF2B5EF4-FFF2-40B4-BE49-F238E27FC236}">
                <a16:creationId xmlns:a16="http://schemas.microsoft.com/office/drawing/2014/main" id="{B74C4CC2-C0D4-BA3D-2C33-F0F54EB85A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35471" y="5491521"/>
            <a:ext cx="1214305" cy="719904"/>
          </a:xfrm>
          <a:prstGeom prst="rect">
            <a:avLst/>
          </a:prstGeom>
        </p:spPr>
      </p:pic>
      <p:pic>
        <p:nvPicPr>
          <p:cNvPr id="16" name="Picture 15" descr="A cartoon of a hand squeezing a piece of food&#10;&#10;AI-generated content may be incorrect.">
            <a:extLst>
              <a:ext uri="{FF2B5EF4-FFF2-40B4-BE49-F238E27FC236}">
                <a16:creationId xmlns:a16="http://schemas.microsoft.com/office/drawing/2014/main" id="{A0D57429-BA7D-CF5A-271A-319301E9F0E0}"/>
              </a:ext>
            </a:extLst>
          </p:cNvPr>
          <p:cNvPicPr>
            <a:picLocks noChangeAspect="1"/>
          </p:cNvPicPr>
          <p:nvPr/>
        </p:nvPicPr>
        <p:blipFill>
          <a:blip r:embed="rId8">
            <a:biLevel thresh="75000"/>
            <a:extLst>
              <a:ext uri="{28A0092B-C50C-407E-A947-70E740481C1C}">
                <a14:useLocalDpi xmlns:a14="http://schemas.microsoft.com/office/drawing/2010/main" val="0"/>
              </a:ext>
            </a:extLst>
          </a:blip>
          <a:stretch>
            <a:fillRect/>
          </a:stretch>
        </p:blipFill>
        <p:spPr>
          <a:xfrm>
            <a:off x="4676342" y="5385926"/>
            <a:ext cx="1013012" cy="744722"/>
          </a:xfrm>
          <a:prstGeom prst="rect">
            <a:avLst/>
          </a:prstGeom>
        </p:spPr>
      </p:pic>
    </p:spTree>
    <p:extLst>
      <p:ext uri="{BB962C8B-B14F-4D97-AF65-F5344CB8AC3E}">
        <p14:creationId xmlns:p14="http://schemas.microsoft.com/office/powerpoint/2010/main" val="4283048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id="{CA055DD7-32C2-443A-9833-3644CC7AFAAB}"/>
              </a:ext>
            </a:extLst>
          </p:cNvPr>
          <p:cNvPicPr>
            <a:picLocks noChangeAspect="1"/>
          </p:cNvPicPr>
          <p:nvPr/>
        </p:nvPicPr>
        <p:blipFill rotWithShape="1">
          <a:blip r:embed="rId2">
            <a:extLst>
              <a:ext uri="{28A0092B-C50C-407E-A947-70E740481C1C}">
                <a14:useLocalDpi xmlns:a14="http://schemas.microsoft.com/office/drawing/2010/main" val="0"/>
              </a:ext>
            </a:extLst>
          </a:blip>
          <a:srcRect t="4664" b="19065"/>
          <a:stretch/>
        </p:blipFill>
        <p:spPr>
          <a:xfrm>
            <a:off x="3479292" y="10"/>
            <a:ext cx="5664708" cy="6857990"/>
          </a:xfrm>
          <a:prstGeom prst="rect">
            <a:avLst/>
          </a:prstGeom>
          <a:effectLst/>
        </p:spPr>
      </p:pic>
      <p:sp>
        <p:nvSpPr>
          <p:cNvPr id="2" name="Title 1">
            <a:extLst>
              <a:ext uri="{FF2B5EF4-FFF2-40B4-BE49-F238E27FC236}">
                <a16:creationId xmlns:a16="http://schemas.microsoft.com/office/drawing/2014/main" id="{7D2BA084-05AF-4049-8100-60A60FE01F39}"/>
              </a:ext>
            </a:extLst>
          </p:cNvPr>
          <p:cNvSpPr>
            <a:spLocks noGrp="1"/>
          </p:cNvSpPr>
          <p:nvPr>
            <p:ph type="title"/>
          </p:nvPr>
        </p:nvSpPr>
        <p:spPr>
          <a:xfrm>
            <a:off x="486696" y="629266"/>
            <a:ext cx="2738601" cy="1676603"/>
          </a:xfrm>
        </p:spPr>
        <p:txBody>
          <a:bodyPr>
            <a:normAutofit/>
          </a:bodyPr>
          <a:lstStyle/>
          <a:p>
            <a:r>
              <a:rPr lang="en-GB" sz="3700" dirty="0"/>
              <a:t>Plenary: Three Ideas</a:t>
            </a:r>
          </a:p>
        </p:txBody>
      </p:sp>
      <p:sp>
        <p:nvSpPr>
          <p:cNvPr id="3" name="Content Placeholder 2">
            <a:extLst>
              <a:ext uri="{FF2B5EF4-FFF2-40B4-BE49-F238E27FC236}">
                <a16:creationId xmlns:a16="http://schemas.microsoft.com/office/drawing/2014/main" id="{C4411BEE-8311-4164-B46B-917371DC491C}"/>
              </a:ext>
            </a:extLst>
          </p:cNvPr>
          <p:cNvSpPr>
            <a:spLocks noGrp="1"/>
          </p:cNvSpPr>
          <p:nvPr>
            <p:ph idx="1"/>
          </p:nvPr>
        </p:nvSpPr>
        <p:spPr>
          <a:xfrm>
            <a:off x="486698" y="2438400"/>
            <a:ext cx="2738599" cy="3785419"/>
          </a:xfrm>
        </p:spPr>
        <p:txBody>
          <a:bodyPr>
            <a:normAutofit/>
          </a:bodyPr>
          <a:lstStyle/>
          <a:p>
            <a:pPr marL="0" indent="0">
              <a:buNone/>
            </a:pPr>
            <a:r>
              <a:rPr lang="en-GB" sz="1600" dirty="0"/>
              <a:t>Write down three ideas you will take away from today’s lesson to better prepare you for…</a:t>
            </a:r>
          </a:p>
        </p:txBody>
      </p:sp>
      <p:sp>
        <p:nvSpPr>
          <p:cNvPr id="6" name="Rectangle 5">
            <a:extLst>
              <a:ext uri="{FF2B5EF4-FFF2-40B4-BE49-F238E27FC236}">
                <a16:creationId xmlns:a16="http://schemas.microsoft.com/office/drawing/2014/main" id="{F9D85258-65EA-4C8C-9C6F-F15D881C3D76}"/>
              </a:ext>
            </a:extLst>
          </p:cNvPr>
          <p:cNvSpPr/>
          <p:nvPr/>
        </p:nvSpPr>
        <p:spPr>
          <a:xfrm>
            <a:off x="359698" y="3640793"/>
            <a:ext cx="2992596" cy="2363724"/>
          </a:xfrm>
          <a:prstGeom prst="rect">
            <a:avLst/>
          </a:prstGeom>
          <a:solidFill>
            <a:schemeClr val="bg1"/>
          </a:solidFill>
          <a:ln w="38100">
            <a:solidFill>
              <a:srgbClr val="7030A0"/>
            </a:solidFill>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To describe how to answer Q1 effectively</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srgbClr val="F79646">
                    <a:lumMod val="50000"/>
                  </a:srgbClr>
                </a:solidFill>
                <a:effectLst/>
                <a:uLnTx/>
                <a:uFillTx/>
                <a:latin typeface="Calibri"/>
                <a:ea typeface="+mn-ea"/>
                <a:cs typeface="+mn-cs"/>
              </a:rPr>
              <a:t>To explain how Source A and Source B offer different perspectives</a:t>
            </a:r>
            <a:endParaRPr lang="en-GB" sz="1800" dirty="0">
              <a:solidFill>
                <a:srgbClr val="F79646">
                  <a:lumMod val="50000"/>
                </a:srgbClr>
              </a:solidFill>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B050"/>
                </a:solidFill>
                <a:effectLst/>
                <a:uLnTx/>
                <a:uFillTx/>
                <a:latin typeface="Calibri"/>
                <a:ea typeface="+mn-ea"/>
                <a:cs typeface="+mn-cs"/>
              </a:rPr>
              <a:t>To evaluate how the two sources differ in terms of bias, perspectives and tone</a:t>
            </a:r>
          </a:p>
        </p:txBody>
      </p:sp>
    </p:spTree>
    <p:extLst>
      <p:ext uri="{BB962C8B-B14F-4D97-AF65-F5344CB8AC3E}">
        <p14:creationId xmlns:p14="http://schemas.microsoft.com/office/powerpoint/2010/main" val="2867573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F70E-D1D4-76BD-E725-C53624FEBBFB}"/>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850305FB-7B15-D1AB-2915-9AA294451551}"/>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srgbClr val="FF0000"/>
                </a:solidFill>
                <a:effectLst/>
                <a:uLnTx/>
                <a:uFillTx/>
                <a:latin typeface="Calibri" panose="020F0502020204030204"/>
                <a:ea typeface="+mn-ea"/>
                <a:cs typeface="+mn-cs"/>
              </a:rPr>
              <a:t>To describe how to answer Q1 effectively</a:t>
            </a:r>
            <a:br>
              <a:rPr kumimoji="0" lang="en-GB" sz="4400" b="0" i="0" u="none" strike="noStrike" kern="1200" cap="none" spc="0" normalizeH="0" baseline="0" noProof="0" dirty="0">
                <a:ln>
                  <a:noFill/>
                </a:ln>
                <a:solidFill>
                  <a:prstClr val="black"/>
                </a:solidFill>
                <a:effectLst/>
                <a:uLnTx/>
                <a:uFillTx/>
                <a:latin typeface="Calibri"/>
                <a:ea typeface="+mn-ea"/>
                <a:cs typeface="+mn-cs"/>
              </a:rPr>
            </a:br>
            <a:r>
              <a:rPr kumimoji="0" lang="en-GB" sz="4400" b="0" i="0" u="none" strike="noStrike" kern="1200" cap="none" spc="0" normalizeH="0" baseline="0" noProof="0" dirty="0">
                <a:ln>
                  <a:noFill/>
                </a:ln>
                <a:solidFill>
                  <a:srgbClr val="F79646">
                    <a:lumMod val="50000"/>
                  </a:srgbClr>
                </a:solidFill>
                <a:effectLst/>
                <a:uLnTx/>
                <a:uFillTx/>
                <a:latin typeface="Calibri"/>
                <a:ea typeface="+mn-ea"/>
                <a:cs typeface="+mn-cs"/>
              </a:rPr>
              <a:t>To explain how Source A and Source B offer different perspectives</a:t>
            </a:r>
            <a:endParaRPr lang="en-GB" sz="4400" dirty="0">
              <a:solidFill>
                <a:srgbClr val="F79646">
                  <a:lumMod val="50000"/>
                </a:srgbClr>
              </a:solidFill>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srgbClr val="00B050"/>
                </a:solidFill>
                <a:effectLst/>
                <a:uLnTx/>
                <a:uFillTx/>
                <a:latin typeface="Calibri"/>
                <a:ea typeface="+mn-ea"/>
                <a:cs typeface="+mn-cs"/>
              </a:rPr>
              <a:t>To evaluate how the two sources differ in terms of bias, perspectives and tone</a:t>
            </a:r>
          </a:p>
          <a:p>
            <a:pPr marL="0" indent="0">
              <a:buNone/>
            </a:pPr>
            <a:endParaRPr lang="en-GB" sz="4400" dirty="0"/>
          </a:p>
        </p:txBody>
      </p:sp>
    </p:spTree>
    <p:extLst>
      <p:ext uri="{BB962C8B-B14F-4D97-AF65-F5344CB8AC3E}">
        <p14:creationId xmlns:p14="http://schemas.microsoft.com/office/powerpoint/2010/main" val="358605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C548-9886-0BFD-0AB0-07F69808634D}"/>
              </a:ext>
            </a:extLst>
          </p:cNvPr>
          <p:cNvSpPr>
            <a:spLocks noGrp="1"/>
          </p:cNvSpPr>
          <p:nvPr>
            <p:ph type="title"/>
          </p:nvPr>
        </p:nvSpPr>
        <p:spPr>
          <a:xfrm>
            <a:off x="628650" y="365126"/>
            <a:ext cx="7886700" cy="813969"/>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Q1 is about identifying information</a:t>
            </a:r>
            <a:endParaRPr lang="en-GB" dirty="0"/>
          </a:p>
        </p:txBody>
      </p:sp>
      <p:sp>
        <p:nvSpPr>
          <p:cNvPr id="5" name="TextBox 4">
            <a:extLst>
              <a:ext uri="{FF2B5EF4-FFF2-40B4-BE49-F238E27FC236}">
                <a16:creationId xmlns:a16="http://schemas.microsoft.com/office/drawing/2014/main" id="{98512F5E-09FA-AA4F-E987-9A743254EB2D}"/>
              </a:ext>
            </a:extLst>
          </p:cNvPr>
          <p:cNvSpPr txBox="1"/>
          <p:nvPr/>
        </p:nvSpPr>
        <p:spPr>
          <a:xfrm>
            <a:off x="6002215" y="1674996"/>
            <a:ext cx="2513135" cy="397031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t>You will be given </a:t>
            </a:r>
            <a:r>
              <a:rPr lang="en-US" b="1" dirty="0"/>
              <a:t>eight statements </a:t>
            </a:r>
            <a:r>
              <a:rPr lang="en-US" dirty="0"/>
              <a:t>about the text.</a:t>
            </a:r>
          </a:p>
          <a:p>
            <a:endParaRPr lang="en-US" dirty="0"/>
          </a:p>
          <a:p>
            <a:r>
              <a:rPr lang="en-US" b="1" dirty="0"/>
              <a:t>Four </a:t>
            </a:r>
            <a:r>
              <a:rPr lang="en-US" dirty="0"/>
              <a:t>of the statements are true, while four are false.</a:t>
            </a:r>
          </a:p>
          <a:p>
            <a:endParaRPr lang="en-US" b="1" dirty="0"/>
          </a:p>
          <a:p>
            <a:r>
              <a:rPr lang="en-US" dirty="0"/>
              <a:t>You must shade in which four statements are </a:t>
            </a:r>
            <a:r>
              <a:rPr lang="en-US" b="1" dirty="0"/>
              <a:t>true</a:t>
            </a:r>
            <a:r>
              <a:rPr lang="en-US" dirty="0"/>
              <a:t>.</a:t>
            </a:r>
          </a:p>
          <a:p>
            <a:endParaRPr lang="en-US" dirty="0"/>
          </a:p>
          <a:p>
            <a:r>
              <a:rPr lang="en-US" dirty="0"/>
              <a:t>Do not shade in more than four boxes.</a:t>
            </a:r>
            <a:endParaRPr lang="en-GB" dirty="0"/>
          </a:p>
        </p:txBody>
      </p:sp>
      <p:sp>
        <p:nvSpPr>
          <p:cNvPr id="6" name="TextBox 5">
            <a:extLst>
              <a:ext uri="{FF2B5EF4-FFF2-40B4-BE49-F238E27FC236}">
                <a16:creationId xmlns:a16="http://schemas.microsoft.com/office/drawing/2014/main" id="{3C908E6D-353C-7B7E-51EE-9F29EF14E27F}"/>
              </a:ext>
            </a:extLst>
          </p:cNvPr>
          <p:cNvSpPr txBox="1"/>
          <p:nvPr/>
        </p:nvSpPr>
        <p:spPr>
          <a:xfrm>
            <a:off x="628650" y="4630615"/>
            <a:ext cx="5035732" cy="1754326"/>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t>Q1 will normally focus on Source A.</a:t>
            </a:r>
          </a:p>
          <a:p>
            <a:r>
              <a:rPr lang="en-US" dirty="0"/>
              <a:t>The Q1 task will give you specific lines to focus on. In this question, we are asked to focus on lines 1 to 10 only.</a:t>
            </a:r>
          </a:p>
          <a:p>
            <a:r>
              <a:rPr lang="en-US" dirty="0"/>
              <a:t>Re-read each statement carefully to make sure you have interpreted it correctly.</a:t>
            </a:r>
            <a:endParaRPr lang="en-GB" dirty="0"/>
          </a:p>
        </p:txBody>
      </p:sp>
      <p:pic>
        <p:nvPicPr>
          <p:cNvPr id="3" name="Picture 2">
            <a:extLst>
              <a:ext uri="{FF2B5EF4-FFF2-40B4-BE49-F238E27FC236}">
                <a16:creationId xmlns:a16="http://schemas.microsoft.com/office/drawing/2014/main" id="{415B3645-7F12-65A4-3850-45BE73F05740}"/>
              </a:ext>
            </a:extLst>
          </p:cNvPr>
          <p:cNvPicPr>
            <a:picLocks noChangeAspect="1"/>
          </p:cNvPicPr>
          <p:nvPr/>
        </p:nvPicPr>
        <p:blipFill>
          <a:blip r:embed="rId2"/>
          <a:stretch>
            <a:fillRect/>
          </a:stretch>
        </p:blipFill>
        <p:spPr>
          <a:xfrm>
            <a:off x="623920" y="1511798"/>
            <a:ext cx="5035732" cy="2786113"/>
          </a:xfrm>
          <a:prstGeom prst="rect">
            <a:avLst/>
          </a:prstGeom>
        </p:spPr>
      </p:pic>
    </p:spTree>
    <p:extLst>
      <p:ext uri="{BB962C8B-B14F-4D97-AF65-F5344CB8AC3E}">
        <p14:creationId xmlns:p14="http://schemas.microsoft.com/office/powerpoint/2010/main" val="58960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3D38-5E86-4550-9D53-DB89D1B8A6C1}"/>
              </a:ext>
            </a:extLst>
          </p:cNvPr>
          <p:cNvSpPr>
            <a:spLocks noGrp="1"/>
          </p:cNvSpPr>
          <p:nvPr>
            <p:ph type="ctrTitle"/>
          </p:nvPr>
        </p:nvSpPr>
        <p:spPr>
          <a:xfrm>
            <a:off x="685800" y="304801"/>
            <a:ext cx="7772400" cy="1283367"/>
          </a:xfrm>
          <a:solidFill>
            <a:schemeClr val="bg1"/>
          </a:solidFill>
          <a:ln w="38100">
            <a:solidFill>
              <a:srgbClr val="7030A0"/>
            </a:solidFill>
          </a:ln>
          <a:effectLst>
            <a:outerShdw blurRad="50800" dist="38100" dir="2700000" algn="tl" rotWithShape="0">
              <a:prstClr val="black">
                <a:alpha val="40000"/>
              </a:prstClr>
            </a:outerShdw>
          </a:effectLst>
        </p:spPr>
        <p:txBody>
          <a:bodyPr anchor="t">
            <a:normAutofit/>
          </a:bodyPr>
          <a:lstStyle/>
          <a:p>
            <a:r>
              <a:rPr lang="en-GB" b="1" u="sng" dirty="0"/>
              <a:t>Source A</a:t>
            </a:r>
          </a:p>
        </p:txBody>
      </p:sp>
      <p:sp>
        <p:nvSpPr>
          <p:cNvPr id="3" name="Subtitle 2">
            <a:extLst>
              <a:ext uri="{FF2B5EF4-FFF2-40B4-BE49-F238E27FC236}">
                <a16:creationId xmlns:a16="http://schemas.microsoft.com/office/drawing/2014/main" id="{29FD9D4A-2081-476D-9BBA-65F42DA51B4B}"/>
              </a:ext>
            </a:extLst>
          </p:cNvPr>
          <p:cNvSpPr>
            <a:spLocks noGrp="1"/>
          </p:cNvSpPr>
          <p:nvPr>
            <p:ph type="subTitle" idx="1"/>
          </p:nvPr>
        </p:nvSpPr>
        <p:spPr>
          <a:xfrm>
            <a:off x="685800" y="1930189"/>
            <a:ext cx="7772400" cy="2997622"/>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pPr>
              <a:lnSpc>
                <a:spcPct val="107000"/>
              </a:lnSpc>
              <a:spcAft>
                <a:spcPts val="800"/>
              </a:spcAf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Source A is an extract by journalist Elaine Marigold who wrote an article for a travel magazine in 2018. Marigold argues that London is a city everyone should visit at least once.</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dirty="0"/>
              <a:t>This is important information to keep in mind when answering the questions.</a:t>
            </a:r>
          </a:p>
          <a:p>
            <a:endParaRPr lang="en-GB" dirty="0"/>
          </a:p>
          <a:p>
            <a:r>
              <a:rPr lang="en-GB" b="1" dirty="0"/>
              <a:t>Give yourself 5-7 minutes to read through the extract. </a:t>
            </a:r>
          </a:p>
        </p:txBody>
      </p:sp>
      <p:sp>
        <p:nvSpPr>
          <p:cNvPr id="4" name="TextBox 3">
            <a:extLst>
              <a:ext uri="{FF2B5EF4-FFF2-40B4-BE49-F238E27FC236}">
                <a16:creationId xmlns:a16="http://schemas.microsoft.com/office/drawing/2014/main" id="{B8C1588E-3891-48A3-ACFF-0660D4E61475}"/>
              </a:ext>
            </a:extLst>
          </p:cNvPr>
          <p:cNvSpPr txBox="1"/>
          <p:nvPr/>
        </p:nvSpPr>
        <p:spPr>
          <a:xfrm>
            <a:off x="685800" y="6106913"/>
            <a:ext cx="7772400" cy="36933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Timed conditions: 5-7 minutes</a:t>
            </a:r>
          </a:p>
        </p:txBody>
      </p:sp>
      <p:pic>
        <p:nvPicPr>
          <p:cNvPr id="5" name="Picture 4" descr="Image result for timer">
            <a:extLst>
              <a:ext uri="{FF2B5EF4-FFF2-40B4-BE49-F238E27FC236}">
                <a16:creationId xmlns:a16="http://schemas.microsoft.com/office/drawing/2014/main" id="{FD1A7561-8B78-495B-9FEB-9779110BA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1222" y="5939260"/>
            <a:ext cx="613939" cy="613939"/>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5A295E39-ECAD-6A47-84EF-B3426D8D30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5800" y="625402"/>
            <a:ext cx="2116119" cy="1057440"/>
          </a:xfrm>
          <a:prstGeom prst="rect">
            <a:avLst/>
          </a:prstGeom>
        </p:spPr>
      </p:pic>
    </p:spTree>
    <p:extLst>
      <p:ext uri="{BB962C8B-B14F-4D97-AF65-F5344CB8AC3E}">
        <p14:creationId xmlns:p14="http://schemas.microsoft.com/office/powerpoint/2010/main" val="388407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C9EB-EF2A-4C76-863E-CB9E725EA792}"/>
              </a:ext>
            </a:extLst>
          </p:cNvPr>
          <p:cNvSpPr>
            <a:spLocks noGrp="1"/>
          </p:cNvSpPr>
          <p:nvPr>
            <p:ph type="title"/>
          </p:nvPr>
        </p:nvSpPr>
        <p:spPr>
          <a:xfrm>
            <a:off x="628650" y="365127"/>
            <a:ext cx="7886700" cy="690894"/>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200" dirty="0"/>
              <a:t>Q1) Identifying and interpreting information</a:t>
            </a:r>
          </a:p>
        </p:txBody>
      </p:sp>
      <p:sp>
        <p:nvSpPr>
          <p:cNvPr id="3" name="Content Placeholder 2">
            <a:extLst>
              <a:ext uri="{FF2B5EF4-FFF2-40B4-BE49-F238E27FC236}">
                <a16:creationId xmlns:a16="http://schemas.microsoft.com/office/drawing/2014/main" id="{87DC3C12-6392-41A6-BF33-F57FA8391AE2}"/>
              </a:ext>
            </a:extLst>
          </p:cNvPr>
          <p:cNvSpPr>
            <a:spLocks noGrp="1"/>
          </p:cNvSpPr>
          <p:nvPr>
            <p:ph idx="1"/>
          </p:nvPr>
        </p:nvSpPr>
        <p:spPr>
          <a:xfrm>
            <a:off x="628649" y="1300629"/>
            <a:ext cx="4908550" cy="151752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62500" lnSpcReduction="20000"/>
          </a:bodyPr>
          <a:lstStyle/>
          <a:p>
            <a:pPr marL="0" indent="0">
              <a:buNone/>
            </a:pPr>
            <a:r>
              <a:rPr lang="en-GB" dirty="0"/>
              <a:t>Q1) This question asks you to focus on the </a:t>
            </a:r>
            <a:r>
              <a:rPr lang="en-GB" b="1" u="sng" dirty="0"/>
              <a:t>first ten </a:t>
            </a:r>
            <a:r>
              <a:rPr lang="en-GB" dirty="0"/>
              <a:t>lines of the extract. </a:t>
            </a:r>
          </a:p>
          <a:p>
            <a:pPr marL="0" indent="0">
              <a:buNone/>
            </a:pPr>
            <a:endParaRPr lang="en-GB" dirty="0"/>
          </a:p>
          <a:p>
            <a:pPr marL="0" indent="0">
              <a:buNone/>
            </a:pPr>
            <a:r>
              <a:rPr lang="en-GB" dirty="0"/>
              <a:t>You are then given eight statements: four are true, four are false. You are asked to shade to the four boxes next to the </a:t>
            </a:r>
            <a:r>
              <a:rPr lang="en-GB" b="1" dirty="0"/>
              <a:t>true</a:t>
            </a:r>
            <a:r>
              <a:rPr lang="en-GB" dirty="0"/>
              <a:t> statements. </a:t>
            </a:r>
          </a:p>
          <a:p>
            <a:pPr marL="0" indent="0">
              <a:buNone/>
            </a:pPr>
            <a:endParaRPr lang="en-GB" dirty="0"/>
          </a:p>
        </p:txBody>
      </p:sp>
      <p:sp>
        <p:nvSpPr>
          <p:cNvPr id="5" name="TextBox 4">
            <a:extLst>
              <a:ext uri="{FF2B5EF4-FFF2-40B4-BE49-F238E27FC236}">
                <a16:creationId xmlns:a16="http://schemas.microsoft.com/office/drawing/2014/main" id="{77A8A654-4126-4132-A8CE-40DD8FC30565}"/>
              </a:ext>
            </a:extLst>
          </p:cNvPr>
          <p:cNvSpPr txBox="1"/>
          <p:nvPr/>
        </p:nvSpPr>
        <p:spPr>
          <a:xfrm>
            <a:off x="623682" y="6083104"/>
            <a:ext cx="7886699" cy="36933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Timed conditions: 5 minutes</a:t>
            </a:r>
          </a:p>
        </p:txBody>
      </p:sp>
      <p:pic>
        <p:nvPicPr>
          <p:cNvPr id="6" name="Picture 4" descr="Image result for timer">
            <a:extLst>
              <a:ext uri="{FF2B5EF4-FFF2-40B4-BE49-F238E27FC236}">
                <a16:creationId xmlns:a16="http://schemas.microsoft.com/office/drawing/2014/main" id="{C664F902-5199-45F7-90D8-2AB872814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1371" y="5960800"/>
            <a:ext cx="613939" cy="6139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7">
            <a:extLst>
              <a:ext uri="{FF2B5EF4-FFF2-40B4-BE49-F238E27FC236}">
                <a16:creationId xmlns:a16="http://schemas.microsoft.com/office/drawing/2014/main" id="{D826070F-4A28-4712-885D-111F3EF0E372}"/>
              </a:ext>
            </a:extLst>
          </p:cNvPr>
          <p:cNvGraphicFramePr>
            <a:graphicFrameLocks noGrp="1"/>
          </p:cNvGraphicFramePr>
          <p:nvPr>
            <p:extLst>
              <p:ext uri="{D42A27DB-BD31-4B8C-83A1-F6EECF244321}">
                <p14:modId xmlns:p14="http://schemas.microsoft.com/office/powerpoint/2010/main" val="3930929255"/>
              </p:ext>
            </p:extLst>
          </p:nvPr>
        </p:nvGraphicFramePr>
        <p:xfrm>
          <a:off x="623682" y="2940458"/>
          <a:ext cx="4908550" cy="265775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332818">
                  <a:extLst>
                    <a:ext uri="{9D8B030D-6E8A-4147-A177-3AD203B41FA5}">
                      <a16:colId xmlns:a16="http://schemas.microsoft.com/office/drawing/2014/main" val="4169474414"/>
                    </a:ext>
                  </a:extLst>
                </a:gridCol>
                <a:gridCol w="575732">
                  <a:extLst>
                    <a:ext uri="{9D8B030D-6E8A-4147-A177-3AD203B41FA5}">
                      <a16:colId xmlns:a16="http://schemas.microsoft.com/office/drawing/2014/main" val="2022822712"/>
                    </a:ext>
                  </a:extLst>
                </a:gridCol>
              </a:tblGrid>
              <a:tr h="292291">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516317156"/>
                  </a:ext>
                </a:extLst>
              </a:tr>
              <a:tr h="292291">
                <a:tc>
                  <a:txBody>
                    <a:bodyPr/>
                    <a:lstStyle/>
                    <a:p>
                      <a:r>
                        <a:rPr lang="en-US" sz="1200" dirty="0"/>
                        <a:t>A The writer thinks everyone should visit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05745371"/>
                  </a:ext>
                </a:extLst>
              </a:tr>
              <a:tr h="292291">
                <a:tc>
                  <a:txBody>
                    <a:bodyPr/>
                    <a:lstStyle/>
                    <a:p>
                      <a:r>
                        <a:rPr lang="en-US" sz="1200" dirty="0"/>
                        <a:t>B London is the same as every 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48738710"/>
                  </a:ext>
                </a:extLst>
              </a:tr>
              <a:tr h="292291">
                <a:tc>
                  <a:txBody>
                    <a:bodyPr/>
                    <a:lstStyle/>
                    <a:p>
                      <a:r>
                        <a:rPr lang="en-US" sz="1200" dirty="0"/>
                        <a:t>C London has no 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0621066"/>
                  </a:ext>
                </a:extLst>
              </a:tr>
              <a:tr h="292291">
                <a:tc>
                  <a:txBody>
                    <a:bodyPr/>
                    <a:lstStyle/>
                    <a:p>
                      <a:r>
                        <a:rPr lang="en-US" sz="1200" dirty="0"/>
                        <a:t>D London is a mixture of the past and present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66275231"/>
                  </a:ext>
                </a:extLst>
              </a:tr>
              <a:tr h="292291">
                <a:tc>
                  <a:txBody>
                    <a:bodyPr/>
                    <a:lstStyle/>
                    <a:p>
                      <a:r>
                        <a:rPr lang="en-US" sz="1200" dirty="0"/>
                        <a:t>E  Everyone is positive about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7404616"/>
                  </a:ext>
                </a:extLst>
              </a:tr>
              <a:tr h="310933">
                <a:tc>
                  <a:txBody>
                    <a:bodyPr/>
                    <a:lstStyle/>
                    <a:p>
                      <a:r>
                        <a:rPr lang="en-US" sz="1200" dirty="0"/>
                        <a:t>F People from the Midlands are sometimes critical of London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28639966"/>
                  </a:ext>
                </a:extLst>
              </a:tr>
              <a:tr h="300789">
                <a:tc>
                  <a:txBody>
                    <a:bodyPr/>
                    <a:lstStyle/>
                    <a:p>
                      <a:r>
                        <a:rPr lang="en-US" sz="1200" dirty="0"/>
                        <a:t>G The writer has been to London once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92809753"/>
                  </a:ext>
                </a:extLst>
              </a:tr>
              <a:tr h="292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  The writer doesn't live in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74203193"/>
                  </a:ext>
                </a:extLst>
              </a:tr>
            </a:tbl>
          </a:graphicData>
        </a:graphic>
      </p:graphicFrame>
      <p:sp>
        <p:nvSpPr>
          <p:cNvPr id="9" name="TextBox 8">
            <a:extLst>
              <a:ext uri="{FF2B5EF4-FFF2-40B4-BE49-F238E27FC236}">
                <a16:creationId xmlns:a16="http://schemas.microsoft.com/office/drawing/2014/main" id="{12E28B3D-3923-454D-9980-87E9E4A14089}"/>
              </a:ext>
            </a:extLst>
          </p:cNvPr>
          <p:cNvSpPr txBox="1"/>
          <p:nvPr/>
        </p:nvSpPr>
        <p:spPr>
          <a:xfrm>
            <a:off x="5960533" y="1705676"/>
            <a:ext cx="2640360" cy="2862322"/>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In the exam you will need to read the text quickly but carefully and answer these questions as fast as you can. </a:t>
            </a:r>
          </a:p>
          <a:p>
            <a:endParaRPr lang="en-GB" dirty="0"/>
          </a:p>
          <a:p>
            <a:r>
              <a:rPr lang="en-GB" dirty="0"/>
              <a:t>Read each statement carefully as sometimes they can be worded to try and catch you out!</a:t>
            </a:r>
          </a:p>
        </p:txBody>
      </p:sp>
      <p:sp>
        <p:nvSpPr>
          <p:cNvPr id="10" name="TextBox 9">
            <a:extLst>
              <a:ext uri="{FF2B5EF4-FFF2-40B4-BE49-F238E27FC236}">
                <a16:creationId xmlns:a16="http://schemas.microsoft.com/office/drawing/2014/main" id="{429DCEA7-6B1A-4517-AC5D-63EFF6FD2BF4}"/>
              </a:ext>
            </a:extLst>
          </p:cNvPr>
          <p:cNvSpPr txBox="1"/>
          <p:nvPr/>
        </p:nvSpPr>
        <p:spPr>
          <a:xfrm>
            <a:off x="5960533" y="1336344"/>
            <a:ext cx="2640361" cy="369332"/>
          </a:xfrm>
          <a:prstGeom prst="rect">
            <a:avLst/>
          </a:prstGeom>
          <a:solidFill>
            <a:schemeClr val="accent5">
              <a:lumMod val="20000"/>
              <a:lumOff val="80000"/>
            </a:schemeClr>
          </a:solidFill>
          <a:ln w="38100">
            <a:solidFill>
              <a:srgbClr val="7030A0"/>
            </a:solidFill>
          </a:ln>
          <a:effectLst>
            <a:outerShdw blurRad="50800" dist="38100" dir="2700000" algn="tl" rotWithShape="0">
              <a:prstClr val="black">
                <a:alpha val="40000"/>
              </a:prstClr>
            </a:outerShdw>
          </a:effectLst>
          <a:scene3d>
            <a:camera prst="orthographicFront"/>
            <a:lightRig rig="threePt" dir="t"/>
          </a:scene3d>
          <a:sp3d prstMaterial="matte"/>
        </p:spPr>
        <p:txBody>
          <a:bodyPr wrap="square" rtlCol="0">
            <a:spAutoFit/>
          </a:bodyPr>
          <a:lstStyle/>
          <a:p>
            <a:r>
              <a:rPr lang="en-GB" dirty="0"/>
              <a:t>Exam tip</a:t>
            </a:r>
          </a:p>
        </p:txBody>
      </p:sp>
      <p:pic>
        <p:nvPicPr>
          <p:cNvPr id="11" name="Picture 2" descr="Image result for tip transparent">
            <a:extLst>
              <a:ext uri="{FF2B5EF4-FFF2-40B4-BE49-F238E27FC236}">
                <a16:creationId xmlns:a16="http://schemas.microsoft.com/office/drawing/2014/main" id="{C018BF2E-3A5F-4696-9640-1EF802AECA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2426" y="1082794"/>
            <a:ext cx="777619" cy="78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487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DA9B90E8-F4CC-9BCF-8109-14C0BF2156A6}"/>
              </a:ext>
            </a:extLst>
          </p:cNvPr>
          <p:cNvGraphicFramePr>
            <a:graphicFrameLocks noGrp="1"/>
          </p:cNvGraphicFramePr>
          <p:nvPr>
            <p:extLst>
              <p:ext uri="{D42A27DB-BD31-4B8C-83A1-F6EECF244321}">
                <p14:modId xmlns:p14="http://schemas.microsoft.com/office/powerpoint/2010/main" val="2060020027"/>
              </p:ext>
            </p:extLst>
          </p:nvPr>
        </p:nvGraphicFramePr>
        <p:xfrm>
          <a:off x="262735" y="377731"/>
          <a:ext cx="3924254" cy="280402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463972">
                  <a:extLst>
                    <a:ext uri="{9D8B030D-6E8A-4147-A177-3AD203B41FA5}">
                      <a16:colId xmlns:a16="http://schemas.microsoft.com/office/drawing/2014/main" val="4169474414"/>
                    </a:ext>
                  </a:extLst>
                </a:gridCol>
                <a:gridCol w="460282">
                  <a:extLst>
                    <a:ext uri="{9D8B030D-6E8A-4147-A177-3AD203B41FA5}">
                      <a16:colId xmlns:a16="http://schemas.microsoft.com/office/drawing/2014/main" val="2022822712"/>
                    </a:ext>
                  </a:extLst>
                </a:gridCol>
              </a:tblGrid>
              <a:tr h="292291">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516317156"/>
                  </a:ext>
                </a:extLst>
              </a:tr>
              <a:tr h="292291">
                <a:tc>
                  <a:txBody>
                    <a:bodyPr/>
                    <a:lstStyle/>
                    <a:p>
                      <a:r>
                        <a:rPr lang="en-US" sz="1200" dirty="0"/>
                        <a:t>A The writer thinks everyone should visit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05745371"/>
                  </a:ext>
                </a:extLst>
              </a:tr>
              <a:tr h="292291">
                <a:tc>
                  <a:txBody>
                    <a:bodyPr/>
                    <a:lstStyle/>
                    <a:p>
                      <a:r>
                        <a:rPr lang="en-US" sz="1200" dirty="0"/>
                        <a:t>B London is the same as every 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48738710"/>
                  </a:ext>
                </a:extLst>
              </a:tr>
              <a:tr h="292291">
                <a:tc>
                  <a:txBody>
                    <a:bodyPr/>
                    <a:lstStyle/>
                    <a:p>
                      <a:r>
                        <a:rPr lang="en-US" sz="1200" dirty="0"/>
                        <a:t>C London has no 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0621066"/>
                  </a:ext>
                </a:extLst>
              </a:tr>
              <a:tr h="292291">
                <a:tc>
                  <a:txBody>
                    <a:bodyPr/>
                    <a:lstStyle/>
                    <a:p>
                      <a:r>
                        <a:rPr lang="en-US" sz="1200" dirty="0"/>
                        <a:t>D London is a mixture of the past and present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66275231"/>
                  </a:ext>
                </a:extLst>
              </a:tr>
              <a:tr h="292291">
                <a:tc>
                  <a:txBody>
                    <a:bodyPr/>
                    <a:lstStyle/>
                    <a:p>
                      <a:r>
                        <a:rPr lang="en-US" sz="1200" dirty="0"/>
                        <a:t>E  Everyone is positive about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7404616"/>
                  </a:ext>
                </a:extLst>
              </a:tr>
              <a:tr h="310933">
                <a:tc>
                  <a:txBody>
                    <a:bodyPr/>
                    <a:lstStyle/>
                    <a:p>
                      <a:r>
                        <a:rPr lang="en-US" sz="1200" dirty="0"/>
                        <a:t>F People from the Midlands are sometimes critical of London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28639966"/>
                  </a:ext>
                </a:extLst>
              </a:tr>
              <a:tr h="300789">
                <a:tc>
                  <a:txBody>
                    <a:bodyPr/>
                    <a:lstStyle/>
                    <a:p>
                      <a:r>
                        <a:rPr lang="en-US" sz="1200" dirty="0"/>
                        <a:t>G The writer has been to London once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92809753"/>
                  </a:ext>
                </a:extLst>
              </a:tr>
              <a:tr h="292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  The writer doesn't live in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74203193"/>
                  </a:ext>
                </a:extLst>
              </a:tr>
            </a:tbl>
          </a:graphicData>
        </a:graphic>
      </p:graphicFrame>
      <p:graphicFrame>
        <p:nvGraphicFramePr>
          <p:cNvPr id="3" name="Table 7">
            <a:extLst>
              <a:ext uri="{FF2B5EF4-FFF2-40B4-BE49-F238E27FC236}">
                <a16:creationId xmlns:a16="http://schemas.microsoft.com/office/drawing/2014/main" id="{5CEB5E6C-CE90-6577-D437-3CD5B3920007}"/>
              </a:ext>
            </a:extLst>
          </p:cNvPr>
          <p:cNvGraphicFramePr>
            <a:graphicFrameLocks noGrp="1"/>
          </p:cNvGraphicFramePr>
          <p:nvPr>
            <p:extLst>
              <p:ext uri="{D42A27DB-BD31-4B8C-83A1-F6EECF244321}">
                <p14:modId xmlns:p14="http://schemas.microsoft.com/office/powerpoint/2010/main" val="2134181983"/>
              </p:ext>
            </p:extLst>
          </p:nvPr>
        </p:nvGraphicFramePr>
        <p:xfrm>
          <a:off x="4481809" y="377731"/>
          <a:ext cx="3924254" cy="280402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463972">
                  <a:extLst>
                    <a:ext uri="{9D8B030D-6E8A-4147-A177-3AD203B41FA5}">
                      <a16:colId xmlns:a16="http://schemas.microsoft.com/office/drawing/2014/main" val="4169474414"/>
                    </a:ext>
                  </a:extLst>
                </a:gridCol>
                <a:gridCol w="460282">
                  <a:extLst>
                    <a:ext uri="{9D8B030D-6E8A-4147-A177-3AD203B41FA5}">
                      <a16:colId xmlns:a16="http://schemas.microsoft.com/office/drawing/2014/main" val="2022822712"/>
                    </a:ext>
                  </a:extLst>
                </a:gridCol>
              </a:tblGrid>
              <a:tr h="292291">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516317156"/>
                  </a:ext>
                </a:extLst>
              </a:tr>
              <a:tr h="292291">
                <a:tc>
                  <a:txBody>
                    <a:bodyPr/>
                    <a:lstStyle/>
                    <a:p>
                      <a:r>
                        <a:rPr lang="en-US" sz="1200" dirty="0"/>
                        <a:t>A The writer thinks everyone should visit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05745371"/>
                  </a:ext>
                </a:extLst>
              </a:tr>
              <a:tr h="292291">
                <a:tc>
                  <a:txBody>
                    <a:bodyPr/>
                    <a:lstStyle/>
                    <a:p>
                      <a:r>
                        <a:rPr lang="en-US" sz="1200" dirty="0"/>
                        <a:t>B London is the same as every 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48738710"/>
                  </a:ext>
                </a:extLst>
              </a:tr>
              <a:tr h="292291">
                <a:tc>
                  <a:txBody>
                    <a:bodyPr/>
                    <a:lstStyle/>
                    <a:p>
                      <a:r>
                        <a:rPr lang="en-US" sz="1200" dirty="0"/>
                        <a:t>C London has no 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0621066"/>
                  </a:ext>
                </a:extLst>
              </a:tr>
              <a:tr h="292291">
                <a:tc>
                  <a:txBody>
                    <a:bodyPr/>
                    <a:lstStyle/>
                    <a:p>
                      <a:r>
                        <a:rPr lang="en-US" sz="1200" dirty="0"/>
                        <a:t>D London is a mixture of the past and present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66275231"/>
                  </a:ext>
                </a:extLst>
              </a:tr>
              <a:tr h="292291">
                <a:tc>
                  <a:txBody>
                    <a:bodyPr/>
                    <a:lstStyle/>
                    <a:p>
                      <a:r>
                        <a:rPr lang="en-US" sz="1200" dirty="0"/>
                        <a:t>E  Everyone is positive about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7404616"/>
                  </a:ext>
                </a:extLst>
              </a:tr>
              <a:tr h="310933">
                <a:tc>
                  <a:txBody>
                    <a:bodyPr/>
                    <a:lstStyle/>
                    <a:p>
                      <a:r>
                        <a:rPr lang="en-US" sz="1200" dirty="0"/>
                        <a:t>F People from the Midlands are sometimes critical of London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28639966"/>
                  </a:ext>
                </a:extLst>
              </a:tr>
              <a:tr h="300789">
                <a:tc>
                  <a:txBody>
                    <a:bodyPr/>
                    <a:lstStyle/>
                    <a:p>
                      <a:r>
                        <a:rPr lang="en-US" sz="1200" dirty="0"/>
                        <a:t>G The writer has been to London once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92809753"/>
                  </a:ext>
                </a:extLst>
              </a:tr>
              <a:tr h="292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  The writer doesn't live in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74203193"/>
                  </a:ext>
                </a:extLst>
              </a:tr>
            </a:tbl>
          </a:graphicData>
        </a:graphic>
      </p:graphicFrame>
      <p:graphicFrame>
        <p:nvGraphicFramePr>
          <p:cNvPr id="8" name="Table 7">
            <a:extLst>
              <a:ext uri="{FF2B5EF4-FFF2-40B4-BE49-F238E27FC236}">
                <a16:creationId xmlns:a16="http://schemas.microsoft.com/office/drawing/2014/main" id="{81E53283-C082-955D-BB1A-4FEE2958B983}"/>
              </a:ext>
            </a:extLst>
          </p:cNvPr>
          <p:cNvGraphicFramePr>
            <a:graphicFrameLocks noGrp="1"/>
          </p:cNvGraphicFramePr>
          <p:nvPr>
            <p:extLst>
              <p:ext uri="{D42A27DB-BD31-4B8C-83A1-F6EECF244321}">
                <p14:modId xmlns:p14="http://schemas.microsoft.com/office/powerpoint/2010/main" val="3402638992"/>
              </p:ext>
            </p:extLst>
          </p:nvPr>
        </p:nvGraphicFramePr>
        <p:xfrm>
          <a:off x="262735" y="3429000"/>
          <a:ext cx="3924254" cy="280402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463972">
                  <a:extLst>
                    <a:ext uri="{9D8B030D-6E8A-4147-A177-3AD203B41FA5}">
                      <a16:colId xmlns:a16="http://schemas.microsoft.com/office/drawing/2014/main" val="4169474414"/>
                    </a:ext>
                  </a:extLst>
                </a:gridCol>
                <a:gridCol w="460282">
                  <a:extLst>
                    <a:ext uri="{9D8B030D-6E8A-4147-A177-3AD203B41FA5}">
                      <a16:colId xmlns:a16="http://schemas.microsoft.com/office/drawing/2014/main" val="2022822712"/>
                    </a:ext>
                  </a:extLst>
                </a:gridCol>
              </a:tblGrid>
              <a:tr h="292291">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516317156"/>
                  </a:ext>
                </a:extLst>
              </a:tr>
              <a:tr h="292291">
                <a:tc>
                  <a:txBody>
                    <a:bodyPr/>
                    <a:lstStyle/>
                    <a:p>
                      <a:r>
                        <a:rPr lang="en-US" sz="1200" dirty="0"/>
                        <a:t>A The writer thinks everyone should visit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05745371"/>
                  </a:ext>
                </a:extLst>
              </a:tr>
              <a:tr h="292291">
                <a:tc>
                  <a:txBody>
                    <a:bodyPr/>
                    <a:lstStyle/>
                    <a:p>
                      <a:r>
                        <a:rPr lang="en-US" sz="1200" dirty="0"/>
                        <a:t>B London is the same as every 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48738710"/>
                  </a:ext>
                </a:extLst>
              </a:tr>
              <a:tr h="292291">
                <a:tc>
                  <a:txBody>
                    <a:bodyPr/>
                    <a:lstStyle/>
                    <a:p>
                      <a:r>
                        <a:rPr lang="en-US" sz="1200" dirty="0"/>
                        <a:t>C London has no 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0621066"/>
                  </a:ext>
                </a:extLst>
              </a:tr>
              <a:tr h="292291">
                <a:tc>
                  <a:txBody>
                    <a:bodyPr/>
                    <a:lstStyle/>
                    <a:p>
                      <a:r>
                        <a:rPr lang="en-US" sz="1200" dirty="0"/>
                        <a:t>D London is a mixture of the past and present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66275231"/>
                  </a:ext>
                </a:extLst>
              </a:tr>
              <a:tr h="292291">
                <a:tc>
                  <a:txBody>
                    <a:bodyPr/>
                    <a:lstStyle/>
                    <a:p>
                      <a:r>
                        <a:rPr lang="en-US" sz="1200" dirty="0"/>
                        <a:t>E  Everyone is positive about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7404616"/>
                  </a:ext>
                </a:extLst>
              </a:tr>
              <a:tr h="310933">
                <a:tc>
                  <a:txBody>
                    <a:bodyPr/>
                    <a:lstStyle/>
                    <a:p>
                      <a:r>
                        <a:rPr lang="en-US" sz="1200" dirty="0"/>
                        <a:t>F People from the Midlands are sometimes critical of London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28639966"/>
                  </a:ext>
                </a:extLst>
              </a:tr>
              <a:tr h="300789">
                <a:tc>
                  <a:txBody>
                    <a:bodyPr/>
                    <a:lstStyle/>
                    <a:p>
                      <a:r>
                        <a:rPr lang="en-US" sz="1200" dirty="0"/>
                        <a:t>G The writer has been to London once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92809753"/>
                  </a:ext>
                </a:extLst>
              </a:tr>
              <a:tr h="292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  The writer doesn't live in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74203193"/>
                  </a:ext>
                </a:extLst>
              </a:tr>
            </a:tbl>
          </a:graphicData>
        </a:graphic>
      </p:graphicFrame>
      <p:graphicFrame>
        <p:nvGraphicFramePr>
          <p:cNvPr id="9" name="Table 8">
            <a:extLst>
              <a:ext uri="{FF2B5EF4-FFF2-40B4-BE49-F238E27FC236}">
                <a16:creationId xmlns:a16="http://schemas.microsoft.com/office/drawing/2014/main" id="{7F211E32-AAE5-5A9D-D2D7-16CCD6D19E12}"/>
              </a:ext>
            </a:extLst>
          </p:cNvPr>
          <p:cNvGraphicFramePr>
            <a:graphicFrameLocks noGrp="1"/>
          </p:cNvGraphicFramePr>
          <p:nvPr>
            <p:extLst>
              <p:ext uri="{D42A27DB-BD31-4B8C-83A1-F6EECF244321}">
                <p14:modId xmlns:p14="http://schemas.microsoft.com/office/powerpoint/2010/main" val="332034663"/>
              </p:ext>
            </p:extLst>
          </p:nvPr>
        </p:nvGraphicFramePr>
        <p:xfrm>
          <a:off x="4481809" y="3429000"/>
          <a:ext cx="3924254" cy="280402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463972">
                  <a:extLst>
                    <a:ext uri="{9D8B030D-6E8A-4147-A177-3AD203B41FA5}">
                      <a16:colId xmlns:a16="http://schemas.microsoft.com/office/drawing/2014/main" val="4169474414"/>
                    </a:ext>
                  </a:extLst>
                </a:gridCol>
                <a:gridCol w="460282">
                  <a:extLst>
                    <a:ext uri="{9D8B030D-6E8A-4147-A177-3AD203B41FA5}">
                      <a16:colId xmlns:a16="http://schemas.microsoft.com/office/drawing/2014/main" val="2022822712"/>
                    </a:ext>
                  </a:extLst>
                </a:gridCol>
              </a:tblGrid>
              <a:tr h="292291">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516317156"/>
                  </a:ext>
                </a:extLst>
              </a:tr>
              <a:tr h="292291">
                <a:tc>
                  <a:txBody>
                    <a:bodyPr/>
                    <a:lstStyle/>
                    <a:p>
                      <a:r>
                        <a:rPr lang="en-US" sz="1200" dirty="0"/>
                        <a:t>A The writer thinks everyone should visit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05745371"/>
                  </a:ext>
                </a:extLst>
              </a:tr>
              <a:tr h="292291">
                <a:tc>
                  <a:txBody>
                    <a:bodyPr/>
                    <a:lstStyle/>
                    <a:p>
                      <a:r>
                        <a:rPr lang="en-US" sz="1200" dirty="0"/>
                        <a:t>B London is the same as every 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48738710"/>
                  </a:ext>
                </a:extLst>
              </a:tr>
              <a:tr h="292291">
                <a:tc>
                  <a:txBody>
                    <a:bodyPr/>
                    <a:lstStyle/>
                    <a:p>
                      <a:r>
                        <a:rPr lang="en-US" sz="1200" dirty="0"/>
                        <a:t>C London has no 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0621066"/>
                  </a:ext>
                </a:extLst>
              </a:tr>
              <a:tr h="292291">
                <a:tc>
                  <a:txBody>
                    <a:bodyPr/>
                    <a:lstStyle/>
                    <a:p>
                      <a:r>
                        <a:rPr lang="en-US" sz="1200" dirty="0"/>
                        <a:t>D London is a mixture of the past and present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66275231"/>
                  </a:ext>
                </a:extLst>
              </a:tr>
              <a:tr h="292291">
                <a:tc>
                  <a:txBody>
                    <a:bodyPr/>
                    <a:lstStyle/>
                    <a:p>
                      <a:r>
                        <a:rPr lang="en-US" sz="1200" dirty="0"/>
                        <a:t>E  Everyone is positive about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7404616"/>
                  </a:ext>
                </a:extLst>
              </a:tr>
              <a:tr h="310933">
                <a:tc>
                  <a:txBody>
                    <a:bodyPr/>
                    <a:lstStyle/>
                    <a:p>
                      <a:r>
                        <a:rPr lang="en-US" sz="1200" dirty="0"/>
                        <a:t>F People from the Midlands are sometimes critical of London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28639966"/>
                  </a:ext>
                </a:extLst>
              </a:tr>
              <a:tr h="300789">
                <a:tc>
                  <a:txBody>
                    <a:bodyPr/>
                    <a:lstStyle/>
                    <a:p>
                      <a:r>
                        <a:rPr lang="en-US" sz="1200" dirty="0"/>
                        <a:t>G The writer has been to London once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92809753"/>
                  </a:ext>
                </a:extLst>
              </a:tr>
              <a:tr h="292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  The writer doesn't live in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74203193"/>
                  </a:ext>
                </a:extLst>
              </a:tr>
            </a:tbl>
          </a:graphicData>
        </a:graphic>
      </p:graphicFrame>
    </p:spTree>
    <p:extLst>
      <p:ext uri="{BB962C8B-B14F-4D97-AF65-F5344CB8AC3E}">
        <p14:creationId xmlns:p14="http://schemas.microsoft.com/office/powerpoint/2010/main" val="367615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C9EB-EF2A-4C76-863E-CB9E725EA792}"/>
              </a:ext>
            </a:extLst>
          </p:cNvPr>
          <p:cNvSpPr>
            <a:spLocks noGrp="1"/>
          </p:cNvSpPr>
          <p:nvPr>
            <p:ph type="title"/>
          </p:nvPr>
        </p:nvSpPr>
        <p:spPr>
          <a:xfrm>
            <a:off x="628650" y="365127"/>
            <a:ext cx="7886700" cy="690894"/>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200" dirty="0"/>
              <a:t>Q1) Answers</a:t>
            </a:r>
          </a:p>
        </p:txBody>
      </p:sp>
      <p:sp>
        <p:nvSpPr>
          <p:cNvPr id="3" name="Content Placeholder 2">
            <a:extLst>
              <a:ext uri="{FF2B5EF4-FFF2-40B4-BE49-F238E27FC236}">
                <a16:creationId xmlns:a16="http://schemas.microsoft.com/office/drawing/2014/main" id="{87DC3C12-6392-41A6-BF33-F57FA8391AE2}"/>
              </a:ext>
            </a:extLst>
          </p:cNvPr>
          <p:cNvSpPr>
            <a:spLocks noGrp="1"/>
          </p:cNvSpPr>
          <p:nvPr>
            <p:ph idx="1"/>
          </p:nvPr>
        </p:nvSpPr>
        <p:spPr>
          <a:xfrm>
            <a:off x="628649" y="1300629"/>
            <a:ext cx="4908550" cy="151752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62500" lnSpcReduction="20000"/>
          </a:bodyPr>
          <a:lstStyle/>
          <a:p>
            <a:pPr marL="0" indent="0">
              <a:buNone/>
            </a:pPr>
            <a:r>
              <a:rPr lang="en-GB" dirty="0"/>
              <a:t>Q1) This question asks you to focus on the </a:t>
            </a:r>
            <a:r>
              <a:rPr lang="en-GB" b="1" u="sng" dirty="0"/>
              <a:t>first ten </a:t>
            </a:r>
            <a:r>
              <a:rPr lang="en-GB" dirty="0"/>
              <a:t>lines of the extract. </a:t>
            </a:r>
          </a:p>
          <a:p>
            <a:pPr marL="0" indent="0">
              <a:buNone/>
            </a:pPr>
            <a:endParaRPr lang="en-GB" dirty="0"/>
          </a:p>
          <a:p>
            <a:pPr marL="0" indent="0">
              <a:buNone/>
            </a:pPr>
            <a:r>
              <a:rPr lang="en-GB" dirty="0"/>
              <a:t>You are then given eight statements: four are true, four are false. You are asked to shade to the four boxes next to the </a:t>
            </a:r>
            <a:r>
              <a:rPr lang="en-GB" b="1" dirty="0"/>
              <a:t>true</a:t>
            </a:r>
            <a:r>
              <a:rPr lang="en-GB" dirty="0"/>
              <a:t> statements. </a:t>
            </a:r>
          </a:p>
          <a:p>
            <a:pPr marL="0" indent="0">
              <a:buNone/>
            </a:pPr>
            <a:endParaRPr lang="en-GB" dirty="0"/>
          </a:p>
        </p:txBody>
      </p:sp>
      <p:sp>
        <p:nvSpPr>
          <p:cNvPr id="5" name="TextBox 4">
            <a:extLst>
              <a:ext uri="{FF2B5EF4-FFF2-40B4-BE49-F238E27FC236}">
                <a16:creationId xmlns:a16="http://schemas.microsoft.com/office/drawing/2014/main" id="{77A8A654-4126-4132-A8CE-40DD8FC30565}"/>
              </a:ext>
            </a:extLst>
          </p:cNvPr>
          <p:cNvSpPr txBox="1"/>
          <p:nvPr/>
        </p:nvSpPr>
        <p:spPr>
          <a:xfrm>
            <a:off x="628649" y="5816572"/>
            <a:ext cx="7886699" cy="36933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Timed conditions: 5 minutes</a:t>
            </a:r>
          </a:p>
        </p:txBody>
      </p:sp>
      <p:pic>
        <p:nvPicPr>
          <p:cNvPr id="6" name="Picture 4" descr="Image result for timer">
            <a:extLst>
              <a:ext uri="{FF2B5EF4-FFF2-40B4-BE49-F238E27FC236}">
                <a16:creationId xmlns:a16="http://schemas.microsoft.com/office/drawing/2014/main" id="{C664F902-5199-45F7-90D8-2AB872814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6338" y="5694268"/>
            <a:ext cx="613939" cy="6139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2E28B3D-3923-454D-9980-87E9E4A14089}"/>
              </a:ext>
            </a:extLst>
          </p:cNvPr>
          <p:cNvSpPr txBox="1"/>
          <p:nvPr/>
        </p:nvSpPr>
        <p:spPr>
          <a:xfrm>
            <a:off x="5960533" y="1705676"/>
            <a:ext cx="2640360" cy="2862322"/>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the exam you will need to read the text quickly but carefully and answer these questions as fast as you can.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Read each statement carefully as sometimes they can be worded to try and catch you out!</a:t>
            </a:r>
          </a:p>
        </p:txBody>
      </p:sp>
      <p:sp>
        <p:nvSpPr>
          <p:cNvPr id="10" name="TextBox 9">
            <a:extLst>
              <a:ext uri="{FF2B5EF4-FFF2-40B4-BE49-F238E27FC236}">
                <a16:creationId xmlns:a16="http://schemas.microsoft.com/office/drawing/2014/main" id="{429DCEA7-6B1A-4517-AC5D-63EFF6FD2BF4}"/>
              </a:ext>
            </a:extLst>
          </p:cNvPr>
          <p:cNvSpPr txBox="1"/>
          <p:nvPr/>
        </p:nvSpPr>
        <p:spPr>
          <a:xfrm>
            <a:off x="5960533" y="1336344"/>
            <a:ext cx="2640361" cy="369332"/>
          </a:xfrm>
          <a:prstGeom prst="rect">
            <a:avLst/>
          </a:prstGeom>
          <a:solidFill>
            <a:schemeClr val="accent5">
              <a:lumMod val="20000"/>
              <a:lumOff val="80000"/>
            </a:schemeClr>
          </a:solidFill>
          <a:ln w="38100">
            <a:solidFill>
              <a:srgbClr val="7030A0"/>
            </a:solidFill>
          </a:ln>
          <a:effectLst>
            <a:outerShdw blurRad="50800" dist="38100" dir="2700000" algn="tl" rotWithShape="0">
              <a:prstClr val="black">
                <a:alpha val="40000"/>
              </a:prstClr>
            </a:outerShdw>
          </a:effectLst>
          <a:scene3d>
            <a:camera prst="orthographicFront"/>
            <a:lightRig rig="threePt" dir="t"/>
          </a:scene3d>
          <a:sp3d prstMaterial="matte"/>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Exam tip</a:t>
            </a:r>
          </a:p>
        </p:txBody>
      </p:sp>
      <p:pic>
        <p:nvPicPr>
          <p:cNvPr id="11" name="Picture 2" descr="Image result for tip transparent">
            <a:extLst>
              <a:ext uri="{FF2B5EF4-FFF2-40B4-BE49-F238E27FC236}">
                <a16:creationId xmlns:a16="http://schemas.microsoft.com/office/drawing/2014/main" id="{C018BF2E-3A5F-4696-9640-1EF802AECA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2426" y="1082794"/>
            <a:ext cx="777619" cy="7853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7">
            <a:extLst>
              <a:ext uri="{FF2B5EF4-FFF2-40B4-BE49-F238E27FC236}">
                <a16:creationId xmlns:a16="http://schemas.microsoft.com/office/drawing/2014/main" id="{5B92DDD5-E5A4-1E62-92F3-FDF80864FAA5}"/>
              </a:ext>
            </a:extLst>
          </p:cNvPr>
          <p:cNvGraphicFramePr>
            <a:graphicFrameLocks noGrp="1"/>
          </p:cNvGraphicFramePr>
          <p:nvPr>
            <p:extLst>
              <p:ext uri="{D42A27DB-BD31-4B8C-83A1-F6EECF244321}">
                <p14:modId xmlns:p14="http://schemas.microsoft.com/office/powerpoint/2010/main" val="2530309488"/>
              </p:ext>
            </p:extLst>
          </p:nvPr>
        </p:nvGraphicFramePr>
        <p:xfrm>
          <a:off x="662831" y="2900043"/>
          <a:ext cx="4908550" cy="259082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332818">
                  <a:extLst>
                    <a:ext uri="{9D8B030D-6E8A-4147-A177-3AD203B41FA5}">
                      <a16:colId xmlns:a16="http://schemas.microsoft.com/office/drawing/2014/main" val="4169474414"/>
                    </a:ext>
                  </a:extLst>
                </a:gridCol>
                <a:gridCol w="575732">
                  <a:extLst>
                    <a:ext uri="{9D8B030D-6E8A-4147-A177-3AD203B41FA5}">
                      <a16:colId xmlns:a16="http://schemas.microsoft.com/office/drawing/2014/main" val="2022822712"/>
                    </a:ext>
                  </a:extLst>
                </a:gridCol>
              </a:tblGrid>
              <a:tr h="201175">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516317156"/>
                  </a:ext>
                </a:extLst>
              </a:tr>
              <a:tr h="201175">
                <a:tc>
                  <a:txBody>
                    <a:bodyPr/>
                    <a:lstStyle/>
                    <a:p>
                      <a:r>
                        <a:rPr lang="en-US" sz="1200" dirty="0"/>
                        <a:t>A The writer thinks everyone should visit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905745371"/>
                  </a:ext>
                </a:extLst>
              </a:tr>
              <a:tr h="201175">
                <a:tc>
                  <a:txBody>
                    <a:bodyPr/>
                    <a:lstStyle/>
                    <a:p>
                      <a:r>
                        <a:rPr lang="en-US" sz="1200" dirty="0"/>
                        <a:t>B London is the same as every 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8738710"/>
                  </a:ext>
                </a:extLst>
              </a:tr>
              <a:tr h="201175">
                <a:tc>
                  <a:txBody>
                    <a:bodyPr/>
                    <a:lstStyle/>
                    <a:p>
                      <a:r>
                        <a:rPr lang="en-US" sz="1200" dirty="0"/>
                        <a:t>C London has no 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0621066"/>
                  </a:ext>
                </a:extLst>
              </a:tr>
              <a:tr h="250810">
                <a:tc>
                  <a:txBody>
                    <a:bodyPr/>
                    <a:lstStyle/>
                    <a:p>
                      <a:r>
                        <a:rPr lang="en-US" sz="1200" dirty="0"/>
                        <a:t>D London is a mixture of the past and present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966275231"/>
                  </a:ext>
                </a:extLst>
              </a:tr>
              <a:tr h="250810">
                <a:tc>
                  <a:txBody>
                    <a:bodyPr/>
                    <a:lstStyle/>
                    <a:p>
                      <a:r>
                        <a:rPr lang="en-US" sz="1200" dirty="0"/>
                        <a:t>E  Everyone is positive about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7404616"/>
                  </a:ext>
                </a:extLst>
              </a:tr>
              <a:tr h="335292">
                <a:tc>
                  <a:txBody>
                    <a:bodyPr/>
                    <a:lstStyle/>
                    <a:p>
                      <a:r>
                        <a:rPr lang="en-US" sz="1200" dirty="0"/>
                        <a:t>F People from the Midlands are sometimes critical of London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28639966"/>
                  </a:ext>
                </a:extLst>
              </a:tr>
              <a:tr h="335292">
                <a:tc>
                  <a:txBody>
                    <a:bodyPr/>
                    <a:lstStyle/>
                    <a:p>
                      <a:r>
                        <a:rPr lang="en-US" sz="1200" dirty="0"/>
                        <a:t>G The writer has been to London once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809753"/>
                  </a:ext>
                </a:extLst>
              </a:tr>
              <a:tr h="201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  The writer doesn't live in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74203193"/>
                  </a:ext>
                </a:extLst>
              </a:tr>
            </a:tbl>
          </a:graphicData>
        </a:graphic>
      </p:graphicFrame>
    </p:spTree>
    <p:extLst>
      <p:ext uri="{BB962C8B-B14F-4D97-AF65-F5344CB8AC3E}">
        <p14:creationId xmlns:p14="http://schemas.microsoft.com/office/powerpoint/2010/main" val="229195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Table 7">
            <a:extLst>
              <a:ext uri="{FF2B5EF4-FFF2-40B4-BE49-F238E27FC236}">
                <a16:creationId xmlns:a16="http://schemas.microsoft.com/office/drawing/2014/main" id="{77BE8C1C-EC80-267B-BBA0-26DD332773EE}"/>
              </a:ext>
            </a:extLst>
          </p:cNvPr>
          <p:cNvGraphicFramePr>
            <a:graphicFrameLocks noGrp="1"/>
          </p:cNvGraphicFramePr>
          <p:nvPr>
            <p:extLst>
              <p:ext uri="{D42A27DB-BD31-4B8C-83A1-F6EECF244321}">
                <p14:modId xmlns:p14="http://schemas.microsoft.com/office/powerpoint/2010/main" val="2090460359"/>
              </p:ext>
            </p:extLst>
          </p:nvPr>
        </p:nvGraphicFramePr>
        <p:xfrm>
          <a:off x="662831" y="397042"/>
          <a:ext cx="7852518" cy="566542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199306">
                  <a:extLst>
                    <a:ext uri="{9D8B030D-6E8A-4147-A177-3AD203B41FA5}">
                      <a16:colId xmlns:a16="http://schemas.microsoft.com/office/drawing/2014/main" val="4169474414"/>
                    </a:ext>
                  </a:extLst>
                </a:gridCol>
                <a:gridCol w="986589">
                  <a:extLst>
                    <a:ext uri="{9D8B030D-6E8A-4147-A177-3AD203B41FA5}">
                      <a16:colId xmlns:a16="http://schemas.microsoft.com/office/drawing/2014/main" val="2022822712"/>
                    </a:ext>
                  </a:extLst>
                </a:gridCol>
                <a:gridCol w="3666623">
                  <a:extLst>
                    <a:ext uri="{9D8B030D-6E8A-4147-A177-3AD203B41FA5}">
                      <a16:colId xmlns:a16="http://schemas.microsoft.com/office/drawing/2014/main" val="3280759331"/>
                    </a:ext>
                  </a:extLst>
                </a:gridCol>
              </a:tblGrid>
              <a:tr h="580766">
                <a:tc>
                  <a:txBody>
                    <a:bodyPr/>
                    <a:lstStyle/>
                    <a:p>
                      <a:r>
                        <a:rPr lang="en-US" sz="1200" dirty="0"/>
                        <a:t>Statement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200" dirty="0"/>
                        <a:t>True or False?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050" dirty="0"/>
                        <a:t>Evidence to show why it is true or false:</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516317156"/>
                  </a:ext>
                </a:extLst>
              </a:tr>
              <a:tr h="580766">
                <a:tc>
                  <a:txBody>
                    <a:bodyPr/>
                    <a:lstStyle/>
                    <a:p>
                      <a:r>
                        <a:rPr lang="en-US" sz="1200" dirty="0"/>
                        <a:t>A The writer thinks everyone should visit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100" dirty="0"/>
                        <a:t>“</a:t>
                      </a:r>
                      <a:r>
                        <a:rPr lang="en-US" sz="1400" kern="1200" dirty="0">
                          <a:solidFill>
                            <a:schemeClr val="dk1"/>
                          </a:solidFill>
                          <a:effectLst/>
                          <a:latin typeface="+mn-lt"/>
                          <a:ea typeface="+mn-ea"/>
                          <a:cs typeface="+mn-cs"/>
                        </a:rPr>
                        <a:t>I believe every person should take a trip to London at least once in their life.”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05745371"/>
                  </a:ext>
                </a:extLst>
              </a:tr>
              <a:tr h="739458">
                <a:tc>
                  <a:txBody>
                    <a:bodyPr/>
                    <a:lstStyle/>
                    <a:p>
                      <a:r>
                        <a:rPr lang="en-US" sz="1200" dirty="0"/>
                        <a:t>B London is the same as every 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kern="1200" dirty="0">
                          <a:solidFill>
                            <a:schemeClr val="dk1"/>
                          </a:solidFill>
                          <a:effectLst/>
                          <a:latin typeface="+mn-lt"/>
                          <a:ea typeface="+mn-ea"/>
                          <a:cs typeface="+mn-cs"/>
                        </a:rPr>
                        <a:t>“It’s a city like no other”</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848738710"/>
                  </a:ext>
                </a:extLst>
              </a:tr>
              <a:tr h="580766">
                <a:tc>
                  <a:txBody>
                    <a:bodyPr/>
                    <a:lstStyle/>
                    <a:p>
                      <a:r>
                        <a:rPr lang="en-US" sz="1200" dirty="0"/>
                        <a:t>C London has no 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a:t>
                      </a:r>
                      <a:r>
                        <a:rPr lang="en-US" sz="1400" kern="1200" dirty="0">
                          <a:solidFill>
                            <a:schemeClr val="dk1"/>
                          </a:solidFill>
                          <a:effectLst/>
                          <a:latin typeface="+mn-lt"/>
                          <a:ea typeface="+mn-ea"/>
                          <a:cs typeface="+mn-cs"/>
                        </a:rPr>
                        <a:t>filled with history”</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60621066"/>
                  </a:ext>
                </a:extLst>
              </a:tr>
              <a:tr h="580766">
                <a:tc>
                  <a:txBody>
                    <a:bodyPr/>
                    <a:lstStyle/>
                    <a:p>
                      <a:r>
                        <a:rPr lang="en-US" sz="1200" dirty="0"/>
                        <a:t>D London is a mixture of the past and present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t>
                      </a:r>
                      <a:r>
                        <a:rPr lang="en-US" sz="1400" kern="1200" dirty="0">
                          <a:solidFill>
                            <a:schemeClr val="dk1"/>
                          </a:solidFill>
                          <a:effectLst/>
                          <a:latin typeface="+mn-lt"/>
                          <a:ea typeface="+mn-ea"/>
                          <a:cs typeface="+mn-cs"/>
                        </a:rPr>
                        <a:t>a sort of perfect merging of past and present”</a:t>
                      </a:r>
                      <a:endParaRPr lang="en-GB"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66275231"/>
                  </a:ext>
                </a:extLst>
              </a:tr>
              <a:tr h="580766">
                <a:tc>
                  <a:txBody>
                    <a:bodyPr/>
                    <a:lstStyle/>
                    <a:p>
                      <a:r>
                        <a:rPr lang="en-US" sz="1200" dirty="0"/>
                        <a:t>E  Everyone is positive about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a:t>
                      </a:r>
                      <a:r>
                        <a:rPr lang="en-US" sz="1400" kern="1200" dirty="0">
                          <a:solidFill>
                            <a:schemeClr val="dk1"/>
                          </a:solidFill>
                          <a:effectLst/>
                          <a:latin typeface="+mn-lt"/>
                          <a:ea typeface="+mn-ea"/>
                          <a:cs typeface="+mn-cs"/>
                        </a:rPr>
                        <a:t>There are indeed many naysayers when it comes to Britain’s capital”</a:t>
                      </a:r>
                      <a:endParaRPr lang="en-GB" sz="11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677404616"/>
                  </a:ext>
                </a:extLst>
              </a:tr>
              <a:tr h="709850">
                <a:tc>
                  <a:txBody>
                    <a:bodyPr/>
                    <a:lstStyle/>
                    <a:p>
                      <a:r>
                        <a:rPr lang="en-US" sz="1200" dirty="0"/>
                        <a:t>F People from the Midlands are sometimes critical of London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100" dirty="0"/>
                        <a:t>“</a:t>
                      </a:r>
                      <a:r>
                        <a:rPr lang="en-US" sz="1400" kern="1200" dirty="0">
                          <a:solidFill>
                            <a:schemeClr val="dk1"/>
                          </a:solidFill>
                          <a:effectLst/>
                          <a:latin typeface="+mn-lt"/>
                          <a:ea typeface="+mn-ea"/>
                          <a:cs typeface="+mn-cs"/>
                        </a:rPr>
                        <a:t>particularly those from the Midlands or further north, and you’re just as likely to hear a tirade of criticisms and abuse”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028639966"/>
                  </a:ext>
                </a:extLst>
              </a:tr>
              <a:tr h="709850">
                <a:tc>
                  <a:txBody>
                    <a:bodyPr/>
                    <a:lstStyle/>
                    <a:p>
                      <a:r>
                        <a:rPr lang="en-US" sz="1200" dirty="0"/>
                        <a:t>G The writer has been to London once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a:t>
                      </a:r>
                      <a:r>
                        <a:rPr lang="en-US" sz="1400" kern="1200" dirty="0">
                          <a:solidFill>
                            <a:schemeClr val="dk1"/>
                          </a:solidFill>
                          <a:effectLst/>
                          <a:latin typeface="+mn-lt"/>
                          <a:ea typeface="+mn-ea"/>
                          <a:cs typeface="+mn-cs"/>
                        </a:rPr>
                        <a:t>I have been to London a few times before”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92809753"/>
                  </a:ext>
                </a:extLst>
              </a:tr>
              <a:tr h="580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  The writer doesn't live in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100" dirty="0"/>
                        <a:t>“</a:t>
                      </a:r>
                      <a:r>
                        <a:rPr lang="en-US" sz="1400" kern="1200" dirty="0">
                          <a:solidFill>
                            <a:schemeClr val="dk1"/>
                          </a:solidFill>
                          <a:effectLst/>
                          <a:latin typeface="+mn-lt"/>
                          <a:ea typeface="+mn-ea"/>
                          <a:cs typeface="+mn-cs"/>
                        </a:rPr>
                        <a:t>I wouldn’t ever want to be based in the city permanently”</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674203193"/>
                  </a:ext>
                </a:extLst>
              </a:tr>
            </a:tbl>
          </a:graphicData>
        </a:graphic>
      </p:graphicFrame>
    </p:spTree>
    <p:extLst>
      <p:ext uri="{BB962C8B-B14F-4D97-AF65-F5344CB8AC3E}">
        <p14:creationId xmlns:p14="http://schemas.microsoft.com/office/powerpoint/2010/main" val="132302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3379-CB6E-4D1C-AA69-4F9B4F8A5E8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Now, read through Source B. </a:t>
            </a:r>
          </a:p>
        </p:txBody>
      </p:sp>
      <p:sp>
        <p:nvSpPr>
          <p:cNvPr id="3" name="Content Placeholder 2">
            <a:extLst>
              <a:ext uri="{FF2B5EF4-FFF2-40B4-BE49-F238E27FC236}">
                <a16:creationId xmlns:a16="http://schemas.microsoft.com/office/drawing/2014/main" id="{ACBAFEDE-4E45-4E7E-A31B-B4D0454530EE}"/>
              </a:ext>
            </a:extLst>
          </p:cNvPr>
          <p:cNvSpPr>
            <a:spLocks noGrp="1"/>
          </p:cNvSpPr>
          <p:nvPr>
            <p:ph idx="1"/>
          </p:nvPr>
        </p:nvSpPr>
        <p:spPr>
          <a:xfrm>
            <a:off x="628650" y="1825625"/>
            <a:ext cx="7886700" cy="3949533"/>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lnSpc>
                <a:spcPct val="107000"/>
              </a:lnSpc>
              <a:spcAft>
                <a:spcPts val="800"/>
              </a:spcAft>
              <a:buNone/>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Source B is an anonymous article called London Characters and the </a:t>
            </a:r>
            <a:r>
              <a:rPr lang="en-GB" sz="2400" b="1" kern="100" dirty="0" err="1">
                <a:effectLst/>
                <a:latin typeface="Aptos" panose="020B0004020202020204" pitchFamily="34" charset="0"/>
                <a:ea typeface="Aptos" panose="020B0004020202020204" pitchFamily="34" charset="0"/>
                <a:cs typeface="Times New Roman" panose="02020603050405020304" pitchFamily="18" charset="0"/>
              </a:rPr>
              <a:t>Humourous</a:t>
            </a:r>
            <a:r>
              <a:rPr lang="en-GB" sz="2400" b="1" kern="100" dirty="0">
                <a:effectLst/>
                <a:latin typeface="Aptos" panose="020B0004020202020204" pitchFamily="34" charset="0"/>
                <a:ea typeface="Aptos" panose="020B0004020202020204" pitchFamily="34" charset="0"/>
                <a:cs typeface="Times New Roman" panose="02020603050405020304" pitchFamily="18" charset="0"/>
              </a:rPr>
              <a:t> Side of London Life which was published in a magazine in 1871. The writer describes their experiences of living in London.</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3600" dirty="0">
                <a:effectLst/>
                <a:ea typeface="Calibri" panose="020F0502020204030204" pitchFamily="34" charset="0"/>
                <a:cs typeface="Times New Roman" panose="02020603050405020304" pitchFamily="18" charset="0"/>
              </a:rPr>
              <a:t>Just like Source A, it is important to consider this information when analysing the source. </a:t>
            </a:r>
          </a:p>
          <a:p>
            <a:endParaRPr lang="en-GB" sz="3200" dirty="0"/>
          </a:p>
        </p:txBody>
      </p:sp>
      <p:sp>
        <p:nvSpPr>
          <p:cNvPr id="5" name="TextBox 4">
            <a:extLst>
              <a:ext uri="{FF2B5EF4-FFF2-40B4-BE49-F238E27FC236}">
                <a16:creationId xmlns:a16="http://schemas.microsoft.com/office/drawing/2014/main" id="{44F8EDD2-3CD2-5C38-CE82-7E24FC6A2D10}"/>
              </a:ext>
            </a:extLst>
          </p:cNvPr>
          <p:cNvSpPr txBox="1"/>
          <p:nvPr/>
        </p:nvSpPr>
        <p:spPr>
          <a:xfrm>
            <a:off x="685800" y="6106913"/>
            <a:ext cx="7772400" cy="36933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Timed conditions: 5-7 minutes</a:t>
            </a:r>
          </a:p>
        </p:txBody>
      </p:sp>
      <p:pic>
        <p:nvPicPr>
          <p:cNvPr id="6" name="Picture 5" descr="Image result for timer">
            <a:extLst>
              <a:ext uri="{FF2B5EF4-FFF2-40B4-BE49-F238E27FC236}">
                <a16:creationId xmlns:a16="http://schemas.microsoft.com/office/drawing/2014/main" id="{0DC95CA4-D473-8070-BE86-4F5BC7024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1222" y="5939260"/>
            <a:ext cx="613939" cy="61393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EB9BCD59-36DA-B617-6DC6-9140575F0B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82853" y="645346"/>
            <a:ext cx="1684421" cy="1014402"/>
          </a:xfrm>
          <a:prstGeom prst="rect">
            <a:avLst/>
          </a:prstGeom>
        </p:spPr>
      </p:pic>
    </p:spTree>
    <p:extLst>
      <p:ext uri="{BB962C8B-B14F-4D97-AF65-F5344CB8AC3E}">
        <p14:creationId xmlns:p14="http://schemas.microsoft.com/office/powerpoint/2010/main" val="39046167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1847</Words>
  <Application>Microsoft Office PowerPoint</Application>
  <PresentationFormat>On-screen Show (4:3)</PresentationFormat>
  <Paragraphs>227</Paragraphs>
  <Slides>17</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Aptos</vt:lpstr>
      <vt:lpstr>Aptos Display</vt:lpstr>
      <vt:lpstr>Arial</vt:lpstr>
      <vt:lpstr>Calibri</vt:lpstr>
      <vt:lpstr>Calibri Light</vt:lpstr>
      <vt:lpstr>gg sans</vt:lpstr>
      <vt:lpstr>Times New Roman</vt:lpstr>
      <vt:lpstr>Office Theme</vt:lpstr>
      <vt:lpstr>1_Office Theme</vt:lpstr>
      <vt:lpstr>3_Office Theme</vt:lpstr>
      <vt:lpstr>PowerPoint Presentation</vt:lpstr>
      <vt:lpstr>Learning outcomes</vt:lpstr>
      <vt:lpstr>Q1 is about identifying information</vt:lpstr>
      <vt:lpstr>Source A</vt:lpstr>
      <vt:lpstr>Q1) Identifying and interpreting information</vt:lpstr>
      <vt:lpstr>PowerPoint Presentation</vt:lpstr>
      <vt:lpstr>Q1) Answers</vt:lpstr>
      <vt:lpstr>PowerPoint Presentation</vt:lpstr>
      <vt:lpstr>Now, read through Source B. </vt:lpstr>
      <vt:lpstr>Now, we’ll look at the two texts together</vt:lpstr>
      <vt:lpstr>PowerPoint Presentation</vt:lpstr>
      <vt:lpstr>PowerPoint Presentation</vt:lpstr>
      <vt:lpstr>Q2 involves writing a summary</vt:lpstr>
      <vt:lpstr>PowerPoint Presentation</vt:lpstr>
      <vt:lpstr>A summary contains a number of key features</vt:lpstr>
      <vt:lpstr>Next lesson we will explore the two texts in more detail and look at the other questions.</vt:lpstr>
      <vt:lpstr>Plenary: Three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Chezka Mae Madrona</cp:lastModifiedBy>
  <cp:revision>103</cp:revision>
  <dcterms:created xsi:type="dcterms:W3CDTF">2021-03-05T10:43:35Z</dcterms:created>
  <dcterms:modified xsi:type="dcterms:W3CDTF">2025-08-12T11:23:12Z</dcterms:modified>
</cp:coreProperties>
</file>