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708" r:id="rId3"/>
    <p:sldMasterId id="2147483720" r:id="rId4"/>
  </p:sldMasterIdLst>
  <p:notesMasterIdLst>
    <p:notesMasterId r:id="rId19"/>
  </p:notesMasterIdLst>
  <p:sldIdLst>
    <p:sldId id="256" r:id="rId5"/>
    <p:sldId id="257" r:id="rId6"/>
    <p:sldId id="326" r:id="rId7"/>
    <p:sldId id="258" r:id="rId8"/>
    <p:sldId id="328" r:id="rId9"/>
    <p:sldId id="327" r:id="rId10"/>
    <p:sldId id="329" r:id="rId11"/>
    <p:sldId id="330" r:id="rId12"/>
    <p:sldId id="306" r:id="rId13"/>
    <p:sldId id="310" r:id="rId14"/>
    <p:sldId id="267" r:id="rId15"/>
    <p:sldId id="285" r:id="rId16"/>
    <p:sldId id="286" r:id="rId17"/>
    <p:sldId id="26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05049-9499-4F7D-801B-4A7CC3ED5770}" v="4" dt="2025-03-06T15:31:06.6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40A05049-9499-4F7D-801B-4A7CC3ED5770}"/>
    <pc:docChg chg="custSel delSld modSld delMainMaster">
      <pc:chgData name="Paul Wassell" userId="609912a88ec840f0" providerId="LiveId" clId="{40A05049-9499-4F7D-801B-4A7CC3ED5770}" dt="2025-03-06T15:32:05.658" v="666" actId="113"/>
      <pc:docMkLst>
        <pc:docMk/>
      </pc:docMkLst>
      <pc:sldChg chg="modSp mod">
        <pc:chgData name="Paul Wassell" userId="609912a88ec840f0" providerId="LiveId" clId="{40A05049-9499-4F7D-801B-4A7CC3ED5770}" dt="2025-03-06T15:32:05.658" v="666" actId="113"/>
        <pc:sldMkLst>
          <pc:docMk/>
          <pc:sldMk cId="709769582" sldId="256"/>
        </pc:sldMkLst>
        <pc:spChg chg="mod">
          <ac:chgData name="Paul Wassell" userId="609912a88ec840f0" providerId="LiveId" clId="{40A05049-9499-4F7D-801B-4A7CC3ED5770}" dt="2025-03-06T15:32:05.658" v="666" actId="113"/>
          <ac:spMkLst>
            <pc:docMk/>
            <pc:sldMk cId="709769582" sldId="256"/>
            <ac:spMk id="9" creationId="{74DB3144-C9B8-64AA-348C-95CB96FE3B52}"/>
          </ac:spMkLst>
        </pc:spChg>
      </pc:sldChg>
      <pc:sldChg chg="addSp delSp modSp mod">
        <pc:chgData name="Paul Wassell" userId="609912a88ec840f0" providerId="LiveId" clId="{40A05049-9499-4F7D-801B-4A7CC3ED5770}" dt="2025-03-06T15:24:26.123" v="283" actId="20577"/>
        <pc:sldMkLst>
          <pc:docMk/>
          <pc:sldMk cId="2593747705" sldId="258"/>
        </pc:sldMkLst>
        <pc:spChg chg="add mod">
          <ac:chgData name="Paul Wassell" userId="609912a88ec840f0" providerId="LiveId" clId="{40A05049-9499-4F7D-801B-4A7CC3ED5770}" dt="2025-03-06T15:10:23.807" v="50" actId="14100"/>
          <ac:spMkLst>
            <pc:docMk/>
            <pc:sldMk cId="2593747705" sldId="258"/>
            <ac:spMk id="4" creationId="{8B7A00FF-5611-4212-7886-06C1488ECB60}"/>
          </ac:spMkLst>
        </pc:spChg>
        <pc:spChg chg="add mod">
          <ac:chgData name="Paul Wassell" userId="609912a88ec840f0" providerId="LiveId" clId="{40A05049-9499-4F7D-801B-4A7CC3ED5770}" dt="2025-03-06T15:10:31.205" v="53" actId="403"/>
          <ac:spMkLst>
            <pc:docMk/>
            <pc:sldMk cId="2593747705" sldId="258"/>
            <ac:spMk id="5" creationId="{E2769A36-3A29-95B2-FC84-253641E62918}"/>
          </ac:spMkLst>
        </pc:spChg>
        <pc:spChg chg="del">
          <ac:chgData name="Paul Wassell" userId="609912a88ec840f0" providerId="LiveId" clId="{40A05049-9499-4F7D-801B-4A7CC3ED5770}" dt="2025-03-06T15:10:17.992" v="47" actId="478"/>
          <ac:spMkLst>
            <pc:docMk/>
            <pc:sldMk cId="2593747705" sldId="258"/>
            <ac:spMk id="13" creationId="{004AF93C-80C5-6F74-22BA-9ED307973F46}"/>
          </ac:spMkLst>
        </pc:spChg>
        <pc:spChg chg="del">
          <ac:chgData name="Paul Wassell" userId="609912a88ec840f0" providerId="LiveId" clId="{40A05049-9499-4F7D-801B-4A7CC3ED5770}" dt="2025-03-06T15:10:17.992" v="47" actId="478"/>
          <ac:spMkLst>
            <pc:docMk/>
            <pc:sldMk cId="2593747705" sldId="258"/>
            <ac:spMk id="14" creationId="{4555ABC3-3881-394D-F52E-FC9F4A5219DD}"/>
          </ac:spMkLst>
        </pc:spChg>
        <pc:spChg chg="mod">
          <ac:chgData name="Paul Wassell" userId="609912a88ec840f0" providerId="LiveId" clId="{40A05049-9499-4F7D-801B-4A7CC3ED5770}" dt="2025-03-06T15:24:26.123" v="283" actId="20577"/>
          <ac:spMkLst>
            <pc:docMk/>
            <pc:sldMk cId="2593747705" sldId="258"/>
            <ac:spMk id="15" creationId="{36DEF6D3-EC36-668E-208C-13A9D105BA6F}"/>
          </ac:spMkLst>
        </pc:spChg>
      </pc:sldChg>
      <pc:sldChg chg="modSp mod">
        <pc:chgData name="Paul Wassell" userId="609912a88ec840f0" providerId="LiveId" clId="{40A05049-9499-4F7D-801B-4A7CC3ED5770}" dt="2025-03-06T15:31:15.103" v="664"/>
        <pc:sldMkLst>
          <pc:docMk/>
          <pc:sldMk cId="1161794279" sldId="262"/>
        </pc:sldMkLst>
        <pc:spChg chg="mod">
          <ac:chgData name="Paul Wassell" userId="609912a88ec840f0" providerId="LiveId" clId="{40A05049-9499-4F7D-801B-4A7CC3ED5770}" dt="2025-03-06T15:31:15.103" v="664"/>
          <ac:spMkLst>
            <pc:docMk/>
            <pc:sldMk cId="1161794279" sldId="262"/>
            <ac:spMk id="6" creationId="{D7DA0818-8F40-441F-8D64-17992BC82714}"/>
          </ac:spMkLst>
        </pc:spChg>
      </pc:sldChg>
      <pc:sldChg chg="del">
        <pc:chgData name="Paul Wassell" userId="609912a88ec840f0" providerId="LiveId" clId="{40A05049-9499-4F7D-801B-4A7CC3ED5770}" dt="2025-03-06T15:10:49.637" v="54" actId="47"/>
        <pc:sldMkLst>
          <pc:docMk/>
          <pc:sldMk cId="4093802257" sldId="281"/>
        </pc:sldMkLst>
      </pc:sldChg>
      <pc:sldChg chg="modSp mod">
        <pc:chgData name="Paul Wassell" userId="609912a88ec840f0" providerId="LiveId" clId="{40A05049-9499-4F7D-801B-4A7CC3ED5770}" dt="2025-03-06T15:29:57.733" v="663" actId="20577"/>
        <pc:sldMkLst>
          <pc:docMk/>
          <pc:sldMk cId="2741908180" sldId="310"/>
        </pc:sldMkLst>
        <pc:spChg chg="mod">
          <ac:chgData name="Paul Wassell" userId="609912a88ec840f0" providerId="LiveId" clId="{40A05049-9499-4F7D-801B-4A7CC3ED5770}" dt="2025-03-06T15:29:50.702" v="656" actId="13926"/>
          <ac:spMkLst>
            <pc:docMk/>
            <pc:sldMk cId="2741908180" sldId="310"/>
            <ac:spMk id="3" creationId="{00E141ED-B2BD-44C6-B6A1-7EE94D99C3E9}"/>
          </ac:spMkLst>
        </pc:spChg>
        <pc:spChg chg="mod">
          <ac:chgData name="Paul Wassell" userId="609912a88ec840f0" providerId="LiveId" clId="{40A05049-9499-4F7D-801B-4A7CC3ED5770}" dt="2025-03-06T15:29:57.733" v="663" actId="20577"/>
          <ac:spMkLst>
            <pc:docMk/>
            <pc:sldMk cId="2741908180" sldId="310"/>
            <ac:spMk id="4" creationId="{E4910D45-EDB8-47E2-9E9B-832D3C86EBC5}"/>
          </ac:spMkLst>
        </pc:spChg>
      </pc:sldChg>
      <pc:sldChg chg="del">
        <pc:chgData name="Paul Wassell" userId="609912a88ec840f0" providerId="LiveId" clId="{40A05049-9499-4F7D-801B-4A7CC3ED5770}" dt="2025-03-06T15:09:58.332" v="46" actId="47"/>
        <pc:sldMkLst>
          <pc:docMk/>
          <pc:sldMk cId="1232701975" sldId="326"/>
        </pc:sldMkLst>
      </pc:sldChg>
      <pc:sldChg chg="modSp mod">
        <pc:chgData name="Paul Wassell" userId="609912a88ec840f0" providerId="LiveId" clId="{40A05049-9499-4F7D-801B-4A7CC3ED5770}" dt="2025-03-06T15:26:35.017" v="626" actId="20577"/>
        <pc:sldMkLst>
          <pc:docMk/>
          <pc:sldMk cId="1548341869" sldId="328"/>
        </pc:sldMkLst>
        <pc:spChg chg="mod">
          <ac:chgData name="Paul Wassell" userId="609912a88ec840f0" providerId="LiveId" clId="{40A05049-9499-4F7D-801B-4A7CC3ED5770}" dt="2025-03-06T15:26:35.017" v="626" actId="20577"/>
          <ac:spMkLst>
            <pc:docMk/>
            <pc:sldMk cId="1548341869" sldId="328"/>
            <ac:spMk id="3" creationId="{1ACF9270-50A8-00CE-7F7B-B21653F15920}"/>
          </ac:spMkLst>
        </pc:spChg>
      </pc:sldChg>
      <pc:sldChg chg="modSp mod">
        <pc:chgData name="Paul Wassell" userId="609912a88ec840f0" providerId="LiveId" clId="{40A05049-9499-4F7D-801B-4A7CC3ED5770}" dt="2025-03-06T15:31:34.587" v="665" actId="13926"/>
        <pc:sldMkLst>
          <pc:docMk/>
          <pc:sldMk cId="2832086431" sldId="329"/>
        </pc:sldMkLst>
        <pc:spChg chg="mod">
          <ac:chgData name="Paul Wassell" userId="609912a88ec840f0" providerId="LiveId" clId="{40A05049-9499-4F7D-801B-4A7CC3ED5770}" dt="2025-03-06T15:31:34.587" v="665" actId="13926"/>
          <ac:spMkLst>
            <pc:docMk/>
            <pc:sldMk cId="2832086431" sldId="329"/>
            <ac:spMk id="3" creationId="{8F6FD9B4-531F-A176-167C-A06763403075}"/>
          </ac:spMkLst>
        </pc:spChg>
      </pc:sldChg>
      <pc:sldChg chg="addSp delSp modSp mod">
        <pc:chgData name="Paul Wassell" userId="609912a88ec840f0" providerId="LiveId" clId="{40A05049-9499-4F7D-801B-4A7CC3ED5770}" dt="2025-03-06T15:28:35.934" v="643" actId="1076"/>
        <pc:sldMkLst>
          <pc:docMk/>
          <pc:sldMk cId="3312338277" sldId="330"/>
        </pc:sldMkLst>
        <pc:spChg chg="add mod">
          <ac:chgData name="Paul Wassell" userId="609912a88ec840f0" providerId="LiveId" clId="{40A05049-9499-4F7D-801B-4A7CC3ED5770}" dt="2025-03-06T15:28:31.128" v="641" actId="14100"/>
          <ac:spMkLst>
            <pc:docMk/>
            <pc:sldMk cId="3312338277" sldId="330"/>
            <ac:spMk id="3" creationId="{04152F54-2C1A-E4E5-D080-78DD35713F73}"/>
          </ac:spMkLst>
        </pc:spChg>
        <pc:spChg chg="add mod">
          <ac:chgData name="Paul Wassell" userId="609912a88ec840f0" providerId="LiveId" clId="{40A05049-9499-4F7D-801B-4A7CC3ED5770}" dt="2025-03-06T15:28:33.735" v="642" actId="1076"/>
          <ac:spMkLst>
            <pc:docMk/>
            <pc:sldMk cId="3312338277" sldId="330"/>
            <ac:spMk id="5" creationId="{6FF33759-DB4B-EB05-B49C-EF11B674D677}"/>
          </ac:spMkLst>
        </pc:spChg>
        <pc:spChg chg="add mod">
          <ac:chgData name="Paul Wassell" userId="609912a88ec840f0" providerId="LiveId" clId="{40A05049-9499-4F7D-801B-4A7CC3ED5770}" dt="2025-03-06T15:28:31.128" v="641" actId="14100"/>
          <ac:spMkLst>
            <pc:docMk/>
            <pc:sldMk cId="3312338277" sldId="330"/>
            <ac:spMk id="6" creationId="{122D38D3-8B36-70EB-F549-EC874FB7D7D7}"/>
          </ac:spMkLst>
        </pc:spChg>
        <pc:spChg chg="del">
          <ac:chgData name="Paul Wassell" userId="609912a88ec840f0" providerId="LiveId" clId="{40A05049-9499-4F7D-801B-4A7CC3ED5770}" dt="2025-03-06T15:28:02.225" v="633" actId="478"/>
          <ac:spMkLst>
            <pc:docMk/>
            <pc:sldMk cId="3312338277" sldId="330"/>
            <ac:spMk id="7" creationId="{BCE4E099-7777-E55F-1E37-B06BB2C51EFC}"/>
          </ac:spMkLst>
        </pc:spChg>
        <pc:spChg chg="del">
          <ac:chgData name="Paul Wassell" userId="609912a88ec840f0" providerId="LiveId" clId="{40A05049-9499-4F7D-801B-4A7CC3ED5770}" dt="2025-03-06T15:28:02.225" v="633" actId="478"/>
          <ac:spMkLst>
            <pc:docMk/>
            <pc:sldMk cId="3312338277" sldId="330"/>
            <ac:spMk id="8" creationId="{BDA25CA5-9A5E-001F-F121-15596CE1CC72}"/>
          </ac:spMkLst>
        </pc:spChg>
        <pc:spChg chg="del">
          <ac:chgData name="Paul Wassell" userId="609912a88ec840f0" providerId="LiveId" clId="{40A05049-9499-4F7D-801B-4A7CC3ED5770}" dt="2025-03-06T15:28:02.225" v="633" actId="478"/>
          <ac:spMkLst>
            <pc:docMk/>
            <pc:sldMk cId="3312338277" sldId="330"/>
            <ac:spMk id="9" creationId="{B4FA4C60-B874-5E64-4554-015DB1039CD0}"/>
          </ac:spMkLst>
        </pc:spChg>
        <pc:spChg chg="del">
          <ac:chgData name="Paul Wassell" userId="609912a88ec840f0" providerId="LiveId" clId="{40A05049-9499-4F7D-801B-4A7CC3ED5770}" dt="2025-03-06T15:28:02.225" v="633" actId="478"/>
          <ac:spMkLst>
            <pc:docMk/>
            <pc:sldMk cId="3312338277" sldId="330"/>
            <ac:spMk id="10" creationId="{BF2ABF2A-C25D-9013-95F7-52A3DD1AF771}"/>
          </ac:spMkLst>
        </pc:spChg>
        <pc:spChg chg="add mod">
          <ac:chgData name="Paul Wassell" userId="609912a88ec840f0" providerId="LiveId" clId="{40A05049-9499-4F7D-801B-4A7CC3ED5770}" dt="2025-03-06T15:28:35.934" v="643" actId="1076"/>
          <ac:spMkLst>
            <pc:docMk/>
            <pc:sldMk cId="3312338277" sldId="330"/>
            <ac:spMk id="11" creationId="{E93B57D8-6A1C-6C20-F2A6-083F8999B293}"/>
          </ac:spMkLst>
        </pc:spChg>
      </pc:sldChg>
      <pc:sldMasterChg chg="del delSldLayout">
        <pc:chgData name="Paul Wassell" userId="609912a88ec840f0" providerId="LiveId" clId="{40A05049-9499-4F7D-801B-4A7CC3ED5770}" dt="2025-03-06T15:09:58.332" v="46" actId="47"/>
        <pc:sldMasterMkLst>
          <pc:docMk/>
          <pc:sldMasterMk cId="1425821283" sldId="2147483672"/>
        </pc:sldMasterMkLst>
        <pc:sldLayoutChg chg="del">
          <pc:chgData name="Paul Wassell" userId="609912a88ec840f0" providerId="LiveId" clId="{40A05049-9499-4F7D-801B-4A7CC3ED5770}" dt="2025-03-06T15:09:58.332" v="46" actId="47"/>
          <pc:sldLayoutMkLst>
            <pc:docMk/>
            <pc:sldMasterMk cId="1425821283" sldId="2147483672"/>
            <pc:sldLayoutMk cId="1722408305" sldId="2147483673"/>
          </pc:sldLayoutMkLst>
        </pc:sldLayoutChg>
        <pc:sldLayoutChg chg="del">
          <pc:chgData name="Paul Wassell" userId="609912a88ec840f0" providerId="LiveId" clId="{40A05049-9499-4F7D-801B-4A7CC3ED5770}" dt="2025-03-06T15:09:58.332" v="46" actId="47"/>
          <pc:sldLayoutMkLst>
            <pc:docMk/>
            <pc:sldMasterMk cId="1425821283" sldId="2147483672"/>
            <pc:sldLayoutMk cId="218917670" sldId="2147483674"/>
          </pc:sldLayoutMkLst>
        </pc:sldLayoutChg>
        <pc:sldLayoutChg chg="del">
          <pc:chgData name="Paul Wassell" userId="609912a88ec840f0" providerId="LiveId" clId="{40A05049-9499-4F7D-801B-4A7CC3ED5770}" dt="2025-03-06T15:09:58.332" v="46" actId="47"/>
          <pc:sldLayoutMkLst>
            <pc:docMk/>
            <pc:sldMasterMk cId="1425821283" sldId="2147483672"/>
            <pc:sldLayoutMk cId="1664546673" sldId="2147483675"/>
          </pc:sldLayoutMkLst>
        </pc:sldLayoutChg>
        <pc:sldLayoutChg chg="del">
          <pc:chgData name="Paul Wassell" userId="609912a88ec840f0" providerId="LiveId" clId="{40A05049-9499-4F7D-801B-4A7CC3ED5770}" dt="2025-03-06T15:09:58.332" v="46" actId="47"/>
          <pc:sldLayoutMkLst>
            <pc:docMk/>
            <pc:sldMasterMk cId="1425821283" sldId="2147483672"/>
            <pc:sldLayoutMk cId="1432980061" sldId="2147483676"/>
          </pc:sldLayoutMkLst>
        </pc:sldLayoutChg>
        <pc:sldLayoutChg chg="del">
          <pc:chgData name="Paul Wassell" userId="609912a88ec840f0" providerId="LiveId" clId="{40A05049-9499-4F7D-801B-4A7CC3ED5770}" dt="2025-03-06T15:09:58.332" v="46" actId="47"/>
          <pc:sldLayoutMkLst>
            <pc:docMk/>
            <pc:sldMasterMk cId="1425821283" sldId="2147483672"/>
            <pc:sldLayoutMk cId="2240532206" sldId="2147483677"/>
          </pc:sldLayoutMkLst>
        </pc:sldLayoutChg>
        <pc:sldLayoutChg chg="del">
          <pc:chgData name="Paul Wassell" userId="609912a88ec840f0" providerId="LiveId" clId="{40A05049-9499-4F7D-801B-4A7CC3ED5770}" dt="2025-03-06T15:09:58.332" v="46" actId="47"/>
          <pc:sldLayoutMkLst>
            <pc:docMk/>
            <pc:sldMasterMk cId="1425821283" sldId="2147483672"/>
            <pc:sldLayoutMk cId="3679815358" sldId="2147483678"/>
          </pc:sldLayoutMkLst>
        </pc:sldLayoutChg>
        <pc:sldLayoutChg chg="del">
          <pc:chgData name="Paul Wassell" userId="609912a88ec840f0" providerId="LiveId" clId="{40A05049-9499-4F7D-801B-4A7CC3ED5770}" dt="2025-03-06T15:09:58.332" v="46" actId="47"/>
          <pc:sldLayoutMkLst>
            <pc:docMk/>
            <pc:sldMasterMk cId="1425821283" sldId="2147483672"/>
            <pc:sldLayoutMk cId="3414364098" sldId="2147483679"/>
          </pc:sldLayoutMkLst>
        </pc:sldLayoutChg>
        <pc:sldLayoutChg chg="del">
          <pc:chgData name="Paul Wassell" userId="609912a88ec840f0" providerId="LiveId" clId="{40A05049-9499-4F7D-801B-4A7CC3ED5770}" dt="2025-03-06T15:09:58.332" v="46" actId="47"/>
          <pc:sldLayoutMkLst>
            <pc:docMk/>
            <pc:sldMasterMk cId="1425821283" sldId="2147483672"/>
            <pc:sldLayoutMk cId="639602524" sldId="2147483680"/>
          </pc:sldLayoutMkLst>
        </pc:sldLayoutChg>
        <pc:sldLayoutChg chg="del">
          <pc:chgData name="Paul Wassell" userId="609912a88ec840f0" providerId="LiveId" clId="{40A05049-9499-4F7D-801B-4A7CC3ED5770}" dt="2025-03-06T15:09:58.332" v="46" actId="47"/>
          <pc:sldLayoutMkLst>
            <pc:docMk/>
            <pc:sldMasterMk cId="1425821283" sldId="2147483672"/>
            <pc:sldLayoutMk cId="1086831313" sldId="2147483681"/>
          </pc:sldLayoutMkLst>
        </pc:sldLayoutChg>
        <pc:sldLayoutChg chg="del">
          <pc:chgData name="Paul Wassell" userId="609912a88ec840f0" providerId="LiveId" clId="{40A05049-9499-4F7D-801B-4A7CC3ED5770}" dt="2025-03-06T15:09:58.332" v="46" actId="47"/>
          <pc:sldLayoutMkLst>
            <pc:docMk/>
            <pc:sldMasterMk cId="1425821283" sldId="2147483672"/>
            <pc:sldLayoutMk cId="3765542673" sldId="2147483682"/>
          </pc:sldLayoutMkLst>
        </pc:sldLayoutChg>
        <pc:sldLayoutChg chg="del">
          <pc:chgData name="Paul Wassell" userId="609912a88ec840f0" providerId="LiveId" clId="{40A05049-9499-4F7D-801B-4A7CC3ED5770}" dt="2025-03-06T15:09:58.332" v="46" actId="47"/>
          <pc:sldLayoutMkLst>
            <pc:docMk/>
            <pc:sldMasterMk cId="1425821283" sldId="2147483672"/>
            <pc:sldLayoutMk cId="2582994908" sldId="2147483683"/>
          </pc:sldLayoutMkLst>
        </pc:sldLayoutChg>
      </pc:sldMasterChg>
      <pc:sldMasterChg chg="del delSldLayout">
        <pc:chgData name="Paul Wassell" userId="609912a88ec840f0" providerId="LiveId" clId="{40A05049-9499-4F7D-801B-4A7CC3ED5770}" dt="2025-03-06T15:10:49.637" v="54" actId="47"/>
        <pc:sldMasterMkLst>
          <pc:docMk/>
          <pc:sldMasterMk cId="2747046388" sldId="2147483696"/>
        </pc:sldMasterMkLst>
        <pc:sldLayoutChg chg="del">
          <pc:chgData name="Paul Wassell" userId="609912a88ec840f0" providerId="LiveId" clId="{40A05049-9499-4F7D-801B-4A7CC3ED5770}" dt="2025-03-06T15:10:49.637" v="54" actId="47"/>
          <pc:sldLayoutMkLst>
            <pc:docMk/>
            <pc:sldMasterMk cId="2747046388" sldId="2147483696"/>
            <pc:sldLayoutMk cId="2962949989" sldId="2147483697"/>
          </pc:sldLayoutMkLst>
        </pc:sldLayoutChg>
        <pc:sldLayoutChg chg="del">
          <pc:chgData name="Paul Wassell" userId="609912a88ec840f0" providerId="LiveId" clId="{40A05049-9499-4F7D-801B-4A7CC3ED5770}" dt="2025-03-06T15:10:49.637" v="54" actId="47"/>
          <pc:sldLayoutMkLst>
            <pc:docMk/>
            <pc:sldMasterMk cId="2747046388" sldId="2147483696"/>
            <pc:sldLayoutMk cId="342696376" sldId="2147483698"/>
          </pc:sldLayoutMkLst>
        </pc:sldLayoutChg>
        <pc:sldLayoutChg chg="del">
          <pc:chgData name="Paul Wassell" userId="609912a88ec840f0" providerId="LiveId" clId="{40A05049-9499-4F7D-801B-4A7CC3ED5770}" dt="2025-03-06T15:10:49.637" v="54" actId="47"/>
          <pc:sldLayoutMkLst>
            <pc:docMk/>
            <pc:sldMasterMk cId="2747046388" sldId="2147483696"/>
            <pc:sldLayoutMk cId="933216384" sldId="2147483699"/>
          </pc:sldLayoutMkLst>
        </pc:sldLayoutChg>
        <pc:sldLayoutChg chg="del">
          <pc:chgData name="Paul Wassell" userId="609912a88ec840f0" providerId="LiveId" clId="{40A05049-9499-4F7D-801B-4A7CC3ED5770}" dt="2025-03-06T15:10:49.637" v="54" actId="47"/>
          <pc:sldLayoutMkLst>
            <pc:docMk/>
            <pc:sldMasterMk cId="2747046388" sldId="2147483696"/>
            <pc:sldLayoutMk cId="402543140" sldId="2147483700"/>
          </pc:sldLayoutMkLst>
        </pc:sldLayoutChg>
        <pc:sldLayoutChg chg="del">
          <pc:chgData name="Paul Wassell" userId="609912a88ec840f0" providerId="LiveId" clId="{40A05049-9499-4F7D-801B-4A7CC3ED5770}" dt="2025-03-06T15:10:49.637" v="54" actId="47"/>
          <pc:sldLayoutMkLst>
            <pc:docMk/>
            <pc:sldMasterMk cId="2747046388" sldId="2147483696"/>
            <pc:sldLayoutMk cId="4067669202" sldId="2147483701"/>
          </pc:sldLayoutMkLst>
        </pc:sldLayoutChg>
        <pc:sldLayoutChg chg="del">
          <pc:chgData name="Paul Wassell" userId="609912a88ec840f0" providerId="LiveId" clId="{40A05049-9499-4F7D-801B-4A7CC3ED5770}" dt="2025-03-06T15:10:49.637" v="54" actId="47"/>
          <pc:sldLayoutMkLst>
            <pc:docMk/>
            <pc:sldMasterMk cId="2747046388" sldId="2147483696"/>
            <pc:sldLayoutMk cId="2077184976" sldId="2147483702"/>
          </pc:sldLayoutMkLst>
        </pc:sldLayoutChg>
        <pc:sldLayoutChg chg="del">
          <pc:chgData name="Paul Wassell" userId="609912a88ec840f0" providerId="LiveId" clId="{40A05049-9499-4F7D-801B-4A7CC3ED5770}" dt="2025-03-06T15:10:49.637" v="54" actId="47"/>
          <pc:sldLayoutMkLst>
            <pc:docMk/>
            <pc:sldMasterMk cId="2747046388" sldId="2147483696"/>
            <pc:sldLayoutMk cId="973293453" sldId="2147483703"/>
          </pc:sldLayoutMkLst>
        </pc:sldLayoutChg>
        <pc:sldLayoutChg chg="del">
          <pc:chgData name="Paul Wassell" userId="609912a88ec840f0" providerId="LiveId" clId="{40A05049-9499-4F7D-801B-4A7CC3ED5770}" dt="2025-03-06T15:10:49.637" v="54" actId="47"/>
          <pc:sldLayoutMkLst>
            <pc:docMk/>
            <pc:sldMasterMk cId="2747046388" sldId="2147483696"/>
            <pc:sldLayoutMk cId="2035762792" sldId="2147483704"/>
          </pc:sldLayoutMkLst>
        </pc:sldLayoutChg>
        <pc:sldLayoutChg chg="del">
          <pc:chgData name="Paul Wassell" userId="609912a88ec840f0" providerId="LiveId" clId="{40A05049-9499-4F7D-801B-4A7CC3ED5770}" dt="2025-03-06T15:10:49.637" v="54" actId="47"/>
          <pc:sldLayoutMkLst>
            <pc:docMk/>
            <pc:sldMasterMk cId="2747046388" sldId="2147483696"/>
            <pc:sldLayoutMk cId="3232018220" sldId="2147483705"/>
          </pc:sldLayoutMkLst>
        </pc:sldLayoutChg>
        <pc:sldLayoutChg chg="del">
          <pc:chgData name="Paul Wassell" userId="609912a88ec840f0" providerId="LiveId" clId="{40A05049-9499-4F7D-801B-4A7CC3ED5770}" dt="2025-03-06T15:10:49.637" v="54" actId="47"/>
          <pc:sldLayoutMkLst>
            <pc:docMk/>
            <pc:sldMasterMk cId="2747046388" sldId="2147483696"/>
            <pc:sldLayoutMk cId="1767647645" sldId="2147483706"/>
          </pc:sldLayoutMkLst>
        </pc:sldLayoutChg>
        <pc:sldLayoutChg chg="del">
          <pc:chgData name="Paul Wassell" userId="609912a88ec840f0" providerId="LiveId" clId="{40A05049-9499-4F7D-801B-4A7CC3ED5770}" dt="2025-03-06T15:10:49.637" v="54" actId="47"/>
          <pc:sldLayoutMkLst>
            <pc:docMk/>
            <pc:sldMasterMk cId="2747046388" sldId="2147483696"/>
            <pc:sldLayoutMk cId="1254421561" sldId="214748370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65869-12B8-4F42-AC93-0FA0D8DB12F5}"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02017-3E6E-4E5B-BBA4-7A747A658703}" type="slidenum">
              <a:rPr lang="en-GB" smtClean="0"/>
              <a:t>‹#›</a:t>
            </a:fld>
            <a:endParaRPr lang="en-GB"/>
          </a:p>
        </p:txBody>
      </p:sp>
    </p:spTree>
    <p:extLst>
      <p:ext uri="{BB962C8B-B14F-4D97-AF65-F5344CB8AC3E}">
        <p14:creationId xmlns:p14="http://schemas.microsoft.com/office/powerpoint/2010/main" val="227377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DB7F87-CB66-4D81-A3B9-3DF83737A2DB}"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90656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9609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86685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034886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393959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98103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451480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9DEB67-53F8-4DF8-8A03-A81B563CB0AC}"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160652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9DEB67-53F8-4DF8-8A03-A81B563CB0AC}"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49662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DEB67-53F8-4DF8-8A03-A81B563CB0AC}"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530140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59403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3179905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5592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3999080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7253048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37324186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939717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6851621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6149627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58A788-ECB7-4F0B-BBDE-7EA2F78D53B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5426526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58A788-ECB7-4F0B-BBDE-7EA2F78D53B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2029655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8A788-ECB7-4F0B-BBDE-7EA2F78D53B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408165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4310342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5828659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6624028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5764083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2759742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E320F-7200-4C3C-8091-223E9CDE3B0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EBBA4132-83B7-4A51-80BA-26B06AB4627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0521C7-72CC-4479-B6A7-B2F61E061A87}"/>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8CC453F2-853F-4FD4-A787-54E4B49CAC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503434-4582-4369-A9CE-6A4D610EA7C8}"/>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42862141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593F-7B4E-44A3-BA93-9C58CC81F9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9B6EB5-DDAB-4000-9B4C-6420F86B9C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F40857-8787-490D-8C52-392FE92BEDC6}"/>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50C34645-9F5B-4E36-8FE0-51EE221F0A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68DB3A-45A6-4463-AD6A-E688B8785D8E}"/>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34594054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5F0D-5DB1-42D6-9D8C-2A99EACE8ED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B8E89A-A394-47F2-A75F-D5B3EB13C15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B7F255-E4A2-4929-9507-193EB8844B3D}"/>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5DB81F54-ABFD-43F3-8B3E-A2ACA0AC0A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B020B6-52FA-45A3-89A5-62F9E074668A}"/>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19454092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09775-1CBB-4E39-AB53-7119E6411B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6A9F52-0669-47AC-B251-3E5DEC2632B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AED8F3F-A3E0-4E1D-8809-C498D64F25D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C53380-8736-4209-8337-2A81A42636CC}"/>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6" name="Footer Placeholder 5">
            <a:extLst>
              <a:ext uri="{FF2B5EF4-FFF2-40B4-BE49-F238E27FC236}">
                <a16:creationId xmlns:a16="http://schemas.microsoft.com/office/drawing/2014/main" id="{A096BB15-9C8E-4EBA-B4A2-C71A0EE69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706024-7EA5-4AE9-ACFF-DBDBD0702499}"/>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38017077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C1DC8-DF0B-47FE-AA77-12F559074AE9}"/>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2A64-E652-4FAB-A318-FD6A60D2BFD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83631CC-D50F-405F-A8B9-EB9A41F8405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17B519-49E3-457D-8986-45C71211645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EDD0432-8E92-4CF8-89AF-0DB6A870711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915BEF7-FB26-4E79-BCEA-12059558A907}"/>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8" name="Footer Placeholder 7">
            <a:extLst>
              <a:ext uri="{FF2B5EF4-FFF2-40B4-BE49-F238E27FC236}">
                <a16:creationId xmlns:a16="http://schemas.microsoft.com/office/drawing/2014/main" id="{A723AA34-B93C-49D0-A2A2-3E80CBD0C01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4D52B2-9C1C-4653-9A8B-F5B3F55CF845}"/>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848141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4F5F0-D054-4A37-9AD1-C333101FACC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F526C8-28D4-4AE3-9C3D-454AC5B13A83}"/>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4" name="Footer Placeholder 3">
            <a:extLst>
              <a:ext uri="{FF2B5EF4-FFF2-40B4-BE49-F238E27FC236}">
                <a16:creationId xmlns:a16="http://schemas.microsoft.com/office/drawing/2014/main" id="{E1D42D01-DE67-43A0-9DD9-5B8C924258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BCA4861-D6FD-45AA-BCA7-CB5D30F7AE1A}"/>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1006636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7284879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7922D7-8687-41F2-941A-6E8A91693439}"/>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3" name="Footer Placeholder 2">
            <a:extLst>
              <a:ext uri="{FF2B5EF4-FFF2-40B4-BE49-F238E27FC236}">
                <a16:creationId xmlns:a16="http://schemas.microsoft.com/office/drawing/2014/main" id="{82B17685-8E73-41AF-91DD-53FE351C4D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F78A0EC-0F82-494F-98ED-D3483D8B9800}"/>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11234346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2C3F1-9AA6-4C26-9F59-756F3065D04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8A66C7-C654-4A2E-985C-526EEE3F58E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B818A21-8E0B-4D9C-82BA-787C42CF46A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2A7B055-313B-44DF-8FC6-96BCE403951C}"/>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6" name="Footer Placeholder 5">
            <a:extLst>
              <a:ext uri="{FF2B5EF4-FFF2-40B4-BE49-F238E27FC236}">
                <a16:creationId xmlns:a16="http://schemas.microsoft.com/office/drawing/2014/main" id="{FA3E7F88-D40C-42BD-ADD5-B4072411D2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EA187E-4B8F-4B19-8547-166512F0554D}"/>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25257401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F2D58-DE0A-4208-803C-149DECE994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5E14CC-87AE-4235-AFDE-A037FE4F707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819087F9-7D4D-421D-BBE4-6AFF6D8300E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AAFCC17-20C3-485E-9086-DDE5E0C0424D}"/>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6" name="Footer Placeholder 5">
            <a:extLst>
              <a:ext uri="{FF2B5EF4-FFF2-40B4-BE49-F238E27FC236}">
                <a16:creationId xmlns:a16="http://schemas.microsoft.com/office/drawing/2014/main" id="{0C95A73E-CB9A-4571-A279-D744FA34FA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68C700-8B71-4FF9-9723-4D2D12CB3F8C}"/>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13655082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276FE-D5F0-41F4-B067-743E8737248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58C756-D8DF-4C4B-A9C8-6851C4A26F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D6D6DC-8977-4A26-8077-D3DE28898AEE}"/>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97C14295-C7ED-4081-8024-D5F086886C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FEECBE-3B45-4332-87EF-737EF836ABCE}"/>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4248058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316577-A53E-423F-A605-F5F94064953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224489-21F4-4011-ABE3-FB3550741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10C59C-98EA-4A93-91F4-F21AE5D5D79B}"/>
              </a:ext>
            </a:extLst>
          </p:cNvPr>
          <p:cNvSpPr>
            <a:spLocks noGrp="1"/>
          </p:cNvSpPr>
          <p:nvPr>
            <p:ph type="dt" sz="half" idx="10"/>
          </p:nvPr>
        </p:nvSpPr>
        <p:spPr/>
        <p:txBody>
          <a:body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487BEE0D-4461-494E-956C-8E1B910943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F903D3-598A-426F-B937-254967EFAD80}"/>
              </a:ext>
            </a:extLst>
          </p:cNvPr>
          <p:cNvSpPr>
            <a:spLocks noGrp="1"/>
          </p:cNvSpPr>
          <p:nvPr>
            <p:ph type="sldNum" sz="quarter" idx="12"/>
          </p:nvPr>
        </p:nvSpPr>
        <p:spPr/>
        <p:txBody>
          <a:bodyPr/>
          <a:lstStyle/>
          <a:p>
            <a:fld id="{D711CD2D-0263-48F2-A6D5-238870A9DE3C}" type="slidenum">
              <a:rPr lang="en-GB" smtClean="0"/>
              <a:t>‹#›</a:t>
            </a:fld>
            <a:endParaRPr lang="en-GB"/>
          </a:p>
        </p:txBody>
      </p:sp>
    </p:spTree>
    <p:extLst>
      <p:ext uri="{BB962C8B-B14F-4D97-AF65-F5344CB8AC3E}">
        <p14:creationId xmlns:p14="http://schemas.microsoft.com/office/powerpoint/2010/main" val="114293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9993B6-5B39-40C9-8183-928C274E84E8}"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13050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9993B6-5B39-40C9-8183-928C274E84E8}"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10645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993B6-5B39-40C9-8183-928C274E84E8}"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689216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45750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03760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exampaperspractice.co.uk/" TargetMode="Externa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C9993B6-5B39-40C9-8183-928C274E84E8}"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6DACC2-D155-4945-959C-5E8DB04C0B96}" type="slidenum">
              <a:rPr lang="en-GB" smtClean="0"/>
              <a:t>‹#›</a:t>
            </a:fld>
            <a:endParaRPr lang="en-GB"/>
          </a:p>
        </p:txBody>
      </p:sp>
      <p:sp>
        <p:nvSpPr>
          <p:cNvPr id="7" name="Footer Placeholder 2">
            <a:extLst>
              <a:ext uri="{FF2B5EF4-FFF2-40B4-BE49-F238E27FC236}">
                <a16:creationId xmlns:a16="http://schemas.microsoft.com/office/drawing/2014/main" id="{491666F7-1C9F-B48C-BA7B-BB1D21AD29F0}"/>
              </a:ext>
            </a:extLst>
          </p:cNvPr>
          <p:cNvSpPr txBox="1">
            <a:spLocks/>
          </p:cNvSpPr>
          <p:nvPr userDrawn="1"/>
        </p:nvSpPr>
        <p:spPr>
          <a:xfrm>
            <a:off x="-9525" y="652702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EC2A6DF-BE21-919A-5D4C-AB66463BF557}"/>
              </a:ext>
            </a:extLst>
          </p:cNvPr>
          <p:cNvSpPr txBox="1"/>
          <p:nvPr userDrawn="1"/>
        </p:nvSpPr>
        <p:spPr>
          <a:xfrm>
            <a:off x="6105525" y="6558906"/>
            <a:ext cx="304800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9FEB28E-207D-332C-8993-04E64D71B0F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14606" y="2085973"/>
            <a:ext cx="7695738" cy="3098355"/>
          </a:xfrm>
          <a:prstGeom prst="rect">
            <a:avLst/>
          </a:prstGeom>
        </p:spPr>
      </p:pic>
      <p:pic>
        <p:nvPicPr>
          <p:cNvPr id="10" name="Picture 9">
            <a:extLst>
              <a:ext uri="{FF2B5EF4-FFF2-40B4-BE49-F238E27FC236}">
                <a16:creationId xmlns:a16="http://schemas.microsoft.com/office/drawing/2014/main" id="{8AD35CEF-0690-9050-E30A-BDE41444C8F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39119" y="68262"/>
            <a:ext cx="933411" cy="375797"/>
          </a:xfrm>
          <a:prstGeom prst="rect">
            <a:avLst/>
          </a:prstGeom>
        </p:spPr>
      </p:pic>
    </p:spTree>
    <p:extLst>
      <p:ext uri="{BB962C8B-B14F-4D97-AF65-F5344CB8AC3E}">
        <p14:creationId xmlns:p14="http://schemas.microsoft.com/office/powerpoint/2010/main" val="2067180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DEB67-53F8-4DF8-8A03-A81B563CB0AC}"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D9FCC-D1ED-4655-A9FA-5A53C67E5E3F}" type="slidenum">
              <a:rPr lang="en-GB" smtClean="0"/>
              <a:t>‹#›</a:t>
            </a:fld>
            <a:endParaRPr lang="en-GB"/>
          </a:p>
        </p:txBody>
      </p:sp>
      <p:sp>
        <p:nvSpPr>
          <p:cNvPr id="7" name="Footer Placeholder 2">
            <a:extLst>
              <a:ext uri="{FF2B5EF4-FFF2-40B4-BE49-F238E27FC236}">
                <a16:creationId xmlns:a16="http://schemas.microsoft.com/office/drawing/2014/main" id="{491666F7-1C9F-B48C-BA7B-BB1D21AD29F0}"/>
              </a:ext>
            </a:extLst>
          </p:cNvPr>
          <p:cNvSpPr txBox="1">
            <a:spLocks/>
          </p:cNvSpPr>
          <p:nvPr userDrawn="1"/>
        </p:nvSpPr>
        <p:spPr>
          <a:xfrm>
            <a:off x="-9525" y="652702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EC2A6DF-BE21-919A-5D4C-AB66463BF557}"/>
              </a:ext>
            </a:extLst>
          </p:cNvPr>
          <p:cNvSpPr txBox="1"/>
          <p:nvPr userDrawn="1"/>
        </p:nvSpPr>
        <p:spPr>
          <a:xfrm>
            <a:off x="6105525" y="6558906"/>
            <a:ext cx="304800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9FEB28E-207D-332C-8993-04E64D71B0F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14606" y="2085973"/>
            <a:ext cx="7695738" cy="3098355"/>
          </a:xfrm>
          <a:prstGeom prst="rect">
            <a:avLst/>
          </a:prstGeom>
        </p:spPr>
      </p:pic>
      <p:pic>
        <p:nvPicPr>
          <p:cNvPr id="10" name="Picture 9">
            <a:extLst>
              <a:ext uri="{FF2B5EF4-FFF2-40B4-BE49-F238E27FC236}">
                <a16:creationId xmlns:a16="http://schemas.microsoft.com/office/drawing/2014/main" id="{8AD35CEF-0690-9050-E30A-BDE41444C8F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39119" y="68262"/>
            <a:ext cx="933411" cy="375797"/>
          </a:xfrm>
          <a:prstGeom prst="rect">
            <a:avLst/>
          </a:prstGeom>
        </p:spPr>
      </p:pic>
    </p:spTree>
    <p:extLst>
      <p:ext uri="{BB962C8B-B14F-4D97-AF65-F5344CB8AC3E}">
        <p14:creationId xmlns:p14="http://schemas.microsoft.com/office/powerpoint/2010/main" val="16416671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8A788-ECB7-4F0B-BBDE-7EA2F78D53B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290F5-FC6F-48F1-AD69-9271A7047E16}" type="slidenum">
              <a:rPr lang="en-GB" smtClean="0"/>
              <a:t>‹#›</a:t>
            </a:fld>
            <a:endParaRPr lang="en-GB"/>
          </a:p>
        </p:txBody>
      </p:sp>
      <p:sp>
        <p:nvSpPr>
          <p:cNvPr id="7" name="Footer Placeholder 2">
            <a:extLst>
              <a:ext uri="{FF2B5EF4-FFF2-40B4-BE49-F238E27FC236}">
                <a16:creationId xmlns:a16="http://schemas.microsoft.com/office/drawing/2014/main" id="{491666F7-1C9F-B48C-BA7B-BB1D21AD29F0}"/>
              </a:ext>
            </a:extLst>
          </p:cNvPr>
          <p:cNvSpPr txBox="1">
            <a:spLocks/>
          </p:cNvSpPr>
          <p:nvPr userDrawn="1"/>
        </p:nvSpPr>
        <p:spPr>
          <a:xfrm>
            <a:off x="-9525" y="652702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EC2A6DF-BE21-919A-5D4C-AB66463BF557}"/>
              </a:ext>
            </a:extLst>
          </p:cNvPr>
          <p:cNvSpPr txBox="1"/>
          <p:nvPr userDrawn="1"/>
        </p:nvSpPr>
        <p:spPr>
          <a:xfrm>
            <a:off x="6105525" y="6558906"/>
            <a:ext cx="304800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9FEB28E-207D-332C-8993-04E64D71B0F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14606" y="2085973"/>
            <a:ext cx="7695738" cy="3098355"/>
          </a:xfrm>
          <a:prstGeom prst="rect">
            <a:avLst/>
          </a:prstGeom>
        </p:spPr>
      </p:pic>
      <p:pic>
        <p:nvPicPr>
          <p:cNvPr id="10" name="Picture 9">
            <a:extLst>
              <a:ext uri="{FF2B5EF4-FFF2-40B4-BE49-F238E27FC236}">
                <a16:creationId xmlns:a16="http://schemas.microsoft.com/office/drawing/2014/main" id="{8AD35CEF-0690-9050-E30A-BDE41444C8F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39119" y="68262"/>
            <a:ext cx="933411" cy="375797"/>
          </a:xfrm>
          <a:prstGeom prst="rect">
            <a:avLst/>
          </a:prstGeom>
        </p:spPr>
      </p:pic>
    </p:spTree>
    <p:extLst>
      <p:ext uri="{BB962C8B-B14F-4D97-AF65-F5344CB8AC3E}">
        <p14:creationId xmlns:p14="http://schemas.microsoft.com/office/powerpoint/2010/main" val="21260191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E7D937-8DE8-4484-A6CA-7D01BE3C908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3FFD60-9F0F-4351-9088-327C6BCAD66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E12575-C79F-433B-BBB7-271C5D7CB51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0E3B05C-E959-4892-BFC4-17188133ACF4}" type="datetimeFigureOut">
              <a:rPr lang="en-GB" smtClean="0"/>
              <a:t>12/08/2025</a:t>
            </a:fld>
            <a:endParaRPr lang="en-GB"/>
          </a:p>
        </p:txBody>
      </p:sp>
      <p:sp>
        <p:nvSpPr>
          <p:cNvPr id="5" name="Footer Placeholder 4">
            <a:extLst>
              <a:ext uri="{FF2B5EF4-FFF2-40B4-BE49-F238E27FC236}">
                <a16:creationId xmlns:a16="http://schemas.microsoft.com/office/drawing/2014/main" id="{052B2421-233B-4E6A-89B5-328CCF5B94B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37EDA0-F7A0-4854-9F7E-8AB3587AA7C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711CD2D-0263-48F2-A6D5-238870A9DE3C}" type="slidenum">
              <a:rPr lang="en-GB" smtClean="0"/>
              <a:t>‹#›</a:t>
            </a:fld>
            <a:endParaRPr lang="en-GB"/>
          </a:p>
        </p:txBody>
      </p:sp>
      <p:sp>
        <p:nvSpPr>
          <p:cNvPr id="7" name="Footer Placeholder 2">
            <a:extLst>
              <a:ext uri="{FF2B5EF4-FFF2-40B4-BE49-F238E27FC236}">
                <a16:creationId xmlns:a16="http://schemas.microsoft.com/office/drawing/2014/main" id="{491666F7-1C9F-B48C-BA7B-BB1D21AD29F0}"/>
              </a:ext>
            </a:extLst>
          </p:cNvPr>
          <p:cNvSpPr txBox="1">
            <a:spLocks/>
          </p:cNvSpPr>
          <p:nvPr userDrawn="1"/>
        </p:nvSpPr>
        <p:spPr>
          <a:xfrm>
            <a:off x="-9525" y="652702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EC2A6DF-BE21-919A-5D4C-AB66463BF557}"/>
              </a:ext>
            </a:extLst>
          </p:cNvPr>
          <p:cNvSpPr txBox="1"/>
          <p:nvPr userDrawn="1"/>
        </p:nvSpPr>
        <p:spPr>
          <a:xfrm>
            <a:off x="6105525" y="6558906"/>
            <a:ext cx="304800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9FEB28E-207D-332C-8993-04E64D71B0F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14606" y="2085973"/>
            <a:ext cx="7695738" cy="3098355"/>
          </a:xfrm>
          <a:prstGeom prst="rect">
            <a:avLst/>
          </a:prstGeom>
        </p:spPr>
      </p:pic>
      <p:pic>
        <p:nvPicPr>
          <p:cNvPr id="10" name="Picture 9">
            <a:extLst>
              <a:ext uri="{FF2B5EF4-FFF2-40B4-BE49-F238E27FC236}">
                <a16:creationId xmlns:a16="http://schemas.microsoft.com/office/drawing/2014/main" id="{8AD35CEF-0690-9050-E30A-BDE41444C8F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39119" y="68262"/>
            <a:ext cx="933411" cy="375797"/>
          </a:xfrm>
          <a:prstGeom prst="rect">
            <a:avLst/>
          </a:prstGeom>
        </p:spPr>
      </p:pic>
    </p:spTree>
    <p:extLst>
      <p:ext uri="{BB962C8B-B14F-4D97-AF65-F5344CB8AC3E}">
        <p14:creationId xmlns:p14="http://schemas.microsoft.com/office/powerpoint/2010/main" val="11436139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D71424-B50E-A3B8-3CA2-7F9319C6E139}"/>
              </a:ext>
            </a:extLst>
          </p:cNvPr>
          <p:cNvSpPr txBox="1"/>
          <p:nvPr/>
        </p:nvSpPr>
        <p:spPr>
          <a:xfrm>
            <a:off x="428263" y="358815"/>
            <a:ext cx="8368496" cy="46166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400" b="1" u="sng" dirty="0"/>
              <a:t>AQA English Language Paper 2 Q4: Comparing Texts</a:t>
            </a:r>
            <a:endParaRPr lang="en-GB" sz="2400" b="1" u="sng" dirty="0"/>
          </a:p>
        </p:txBody>
      </p:sp>
      <p:sp>
        <p:nvSpPr>
          <p:cNvPr id="5" name="Oval 4">
            <a:extLst>
              <a:ext uri="{FF2B5EF4-FFF2-40B4-BE49-F238E27FC236}">
                <a16:creationId xmlns:a16="http://schemas.microsoft.com/office/drawing/2014/main" id="{18AD6C7C-3AD0-8FD7-2AF0-5EFC25EB2EC3}"/>
              </a:ext>
            </a:extLst>
          </p:cNvPr>
          <p:cNvSpPr/>
          <p:nvPr/>
        </p:nvSpPr>
        <p:spPr>
          <a:xfrm>
            <a:off x="914400" y="1307939"/>
            <a:ext cx="2812648" cy="267375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F68CB8DB-B363-5AF6-F48A-757BE93F9BB2}"/>
              </a:ext>
            </a:extLst>
          </p:cNvPr>
          <p:cNvSpPr/>
          <p:nvPr/>
        </p:nvSpPr>
        <p:spPr>
          <a:xfrm>
            <a:off x="914400" y="2644815"/>
            <a:ext cx="2812648" cy="267375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A070181-1138-3AEB-D58E-42D4CCFBBB47}"/>
              </a:ext>
            </a:extLst>
          </p:cNvPr>
          <p:cNvSpPr txBox="1"/>
          <p:nvPr/>
        </p:nvSpPr>
        <p:spPr>
          <a:xfrm>
            <a:off x="1469985" y="1608881"/>
            <a:ext cx="1574157" cy="369332"/>
          </a:xfrm>
          <a:prstGeom prst="rect">
            <a:avLst/>
          </a:prstGeom>
          <a:noFill/>
        </p:spPr>
        <p:txBody>
          <a:bodyPr wrap="square" rtlCol="0">
            <a:spAutoFit/>
          </a:bodyPr>
          <a:lstStyle/>
          <a:p>
            <a:pPr algn="ctr"/>
            <a:r>
              <a:rPr lang="en-US" dirty="0"/>
              <a:t>Source A</a:t>
            </a:r>
            <a:endParaRPr lang="en-GB" dirty="0"/>
          </a:p>
        </p:txBody>
      </p:sp>
      <p:sp>
        <p:nvSpPr>
          <p:cNvPr id="8" name="TextBox 7">
            <a:extLst>
              <a:ext uri="{FF2B5EF4-FFF2-40B4-BE49-F238E27FC236}">
                <a16:creationId xmlns:a16="http://schemas.microsoft.com/office/drawing/2014/main" id="{AA44435C-775D-7362-D8C6-11CF83540B21}"/>
              </a:ext>
            </a:extLst>
          </p:cNvPr>
          <p:cNvSpPr txBox="1"/>
          <p:nvPr/>
        </p:nvSpPr>
        <p:spPr>
          <a:xfrm>
            <a:off x="1533645" y="4637590"/>
            <a:ext cx="1574157" cy="369332"/>
          </a:xfrm>
          <a:prstGeom prst="rect">
            <a:avLst/>
          </a:prstGeom>
          <a:noFill/>
        </p:spPr>
        <p:txBody>
          <a:bodyPr wrap="square" rtlCol="0">
            <a:spAutoFit/>
          </a:bodyPr>
          <a:lstStyle/>
          <a:p>
            <a:pPr algn="ctr"/>
            <a:r>
              <a:rPr lang="en-US" dirty="0"/>
              <a:t>Source B</a:t>
            </a:r>
            <a:endParaRPr lang="en-GB" dirty="0"/>
          </a:p>
        </p:txBody>
      </p:sp>
      <p:sp>
        <p:nvSpPr>
          <p:cNvPr id="9" name="TextBox 8">
            <a:extLst>
              <a:ext uri="{FF2B5EF4-FFF2-40B4-BE49-F238E27FC236}">
                <a16:creationId xmlns:a16="http://schemas.microsoft.com/office/drawing/2014/main" id="{74DB3144-C9B8-64AA-348C-95CB96FE3B52}"/>
              </a:ext>
            </a:extLst>
          </p:cNvPr>
          <p:cNvSpPr txBox="1"/>
          <p:nvPr/>
        </p:nvSpPr>
        <p:spPr>
          <a:xfrm>
            <a:off x="4572000" y="1122744"/>
            <a:ext cx="4224759" cy="409342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dirty="0"/>
              <a:t>In the previous lesson we focused on comparing the two texts and exploring </a:t>
            </a:r>
            <a:r>
              <a:rPr lang="en-US" sz="2000" b="1" dirty="0"/>
              <a:t>the different feelings and experiences</a:t>
            </a:r>
            <a:r>
              <a:rPr lang="en-US" sz="2000" dirty="0"/>
              <a:t> of </a:t>
            </a:r>
            <a:r>
              <a:rPr lang="en-US" sz="2000" i="1" dirty="0"/>
              <a:t>being in prison</a:t>
            </a:r>
            <a:r>
              <a:rPr lang="en-US" sz="2000" dirty="0"/>
              <a:t>.</a:t>
            </a:r>
          </a:p>
          <a:p>
            <a:endParaRPr lang="en-US" sz="2000" dirty="0"/>
          </a:p>
          <a:p>
            <a:r>
              <a:rPr lang="en-US" sz="2000" dirty="0">
                <a:solidFill>
                  <a:srgbClr val="FF0000"/>
                </a:solidFill>
              </a:rPr>
              <a:t>What differences were there in the feelings and experiences between the two writers’ time in prison?</a:t>
            </a:r>
          </a:p>
          <a:p>
            <a:r>
              <a:rPr lang="en-US" sz="2000" dirty="0">
                <a:solidFill>
                  <a:schemeClr val="accent2">
                    <a:lumMod val="50000"/>
                  </a:schemeClr>
                </a:solidFill>
              </a:rPr>
              <a:t>How can we </a:t>
            </a:r>
            <a:r>
              <a:rPr lang="en-US" sz="2000" b="1" dirty="0">
                <a:solidFill>
                  <a:schemeClr val="accent2">
                    <a:lumMod val="50000"/>
                  </a:schemeClr>
                </a:solidFill>
              </a:rPr>
              <a:t>compare </a:t>
            </a:r>
            <a:r>
              <a:rPr lang="en-US" sz="2000" dirty="0">
                <a:solidFill>
                  <a:schemeClr val="accent2">
                    <a:lumMod val="50000"/>
                  </a:schemeClr>
                </a:solidFill>
              </a:rPr>
              <a:t>the differences between the two texts?</a:t>
            </a:r>
          </a:p>
          <a:p>
            <a:r>
              <a:rPr lang="en-US" sz="2000" dirty="0">
                <a:solidFill>
                  <a:srgbClr val="00B050"/>
                </a:solidFill>
              </a:rPr>
              <a:t>Why is it so crucial to </a:t>
            </a:r>
            <a:r>
              <a:rPr lang="en-US" sz="2000" b="1" dirty="0">
                <a:solidFill>
                  <a:srgbClr val="00B050"/>
                </a:solidFill>
              </a:rPr>
              <a:t>switch focus </a:t>
            </a:r>
            <a:r>
              <a:rPr lang="en-US" sz="2000" dirty="0">
                <a:solidFill>
                  <a:srgbClr val="00B050"/>
                </a:solidFill>
              </a:rPr>
              <a:t>between the two sources in our Q4 answers? Provide examples.</a:t>
            </a:r>
            <a:endParaRPr lang="en-GB" sz="2000" dirty="0">
              <a:solidFill>
                <a:srgbClr val="00B050"/>
              </a:solidFill>
            </a:endParaRPr>
          </a:p>
        </p:txBody>
      </p:sp>
      <p:pic>
        <p:nvPicPr>
          <p:cNvPr id="10" name="Picture 9">
            <a:extLst>
              <a:ext uri="{FF2B5EF4-FFF2-40B4-BE49-F238E27FC236}">
                <a16:creationId xmlns:a16="http://schemas.microsoft.com/office/drawing/2014/main" id="{3F67454E-99D7-EB6E-8C22-1A6F66BFE411}"/>
              </a:ext>
            </a:extLst>
          </p:cNvPr>
          <p:cNvPicPr>
            <a:picLocks noChangeAspect="1"/>
          </p:cNvPicPr>
          <p:nvPr/>
        </p:nvPicPr>
        <p:blipFill>
          <a:blip r:embed="rId2"/>
          <a:stretch>
            <a:fillRect/>
          </a:stretch>
        </p:blipFill>
        <p:spPr>
          <a:xfrm>
            <a:off x="557425" y="5517114"/>
            <a:ext cx="8131917" cy="1213957"/>
          </a:xfrm>
          <a:prstGeom prst="rect">
            <a:avLst/>
          </a:prstGeom>
        </p:spPr>
      </p:pic>
    </p:spTree>
    <p:extLst>
      <p:ext uri="{BB962C8B-B14F-4D97-AF65-F5344CB8AC3E}">
        <p14:creationId xmlns:p14="http://schemas.microsoft.com/office/powerpoint/2010/main" val="70976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D71D0-B08F-4177-90C1-84751D21103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Can you see the differences between these two answers?</a:t>
            </a:r>
          </a:p>
        </p:txBody>
      </p:sp>
      <p:sp>
        <p:nvSpPr>
          <p:cNvPr id="3" name="Content Placeholder 2">
            <a:extLst>
              <a:ext uri="{FF2B5EF4-FFF2-40B4-BE49-F238E27FC236}">
                <a16:creationId xmlns:a16="http://schemas.microsoft.com/office/drawing/2014/main" id="{00E141ED-B2BD-44C6-B6A1-7EE94D99C3E9}"/>
              </a:ext>
            </a:extLst>
          </p:cNvPr>
          <p:cNvSpPr>
            <a:spLocks noGrp="1"/>
          </p:cNvSpPr>
          <p:nvPr>
            <p:ph idx="1"/>
          </p:nvPr>
        </p:nvSpPr>
        <p:spPr>
          <a:xfrm>
            <a:off x="628650" y="1825625"/>
            <a:ext cx="7886700" cy="1603375"/>
          </a:xfr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a:normAutofit fontScale="77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Additionally, Farrell offers some praise for the training boards, concluding that “the system is working to a degree in terms of rehabilitation.” Wilde offers no such praise – he refers to </a:t>
            </a:r>
            <a:r>
              <a:rPr lang="en-US" sz="2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‘brutality’, ‘cruelty’ and ‘stupidity’,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using these emotive nouns to reinforce his message that the current treatment of children inmates is atrocious.</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E4910D45-EDB8-47E2-9E9B-832D3C86EBC5}"/>
              </a:ext>
            </a:extLst>
          </p:cNvPr>
          <p:cNvSpPr txBox="1">
            <a:spLocks/>
          </p:cNvSpPr>
          <p:nvPr/>
        </p:nvSpPr>
        <p:spPr>
          <a:xfrm>
            <a:off x="628650" y="3563936"/>
            <a:ext cx="7886700" cy="1603375"/>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Additionally, Farrell offers some praise for the training boards, concluding that “the system is working to a degree in terms of rehabilitation.” Wilde offers no such praise – he refers to </a:t>
            </a:r>
            <a:r>
              <a:rPr lang="en-US" sz="2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‘brutality’,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using emotive nouns to reinforce his message that the current treatment of children inmates is atrocious.</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2" descr="Cherry, Fruits, Red, Berries, Leaves">
            <a:extLst>
              <a:ext uri="{FF2B5EF4-FFF2-40B4-BE49-F238E27FC236}">
                <a16:creationId xmlns:a16="http://schemas.microsoft.com/office/drawing/2014/main" id="{B54E4373-A67F-4421-A1A7-199C985D67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5837" y="365126"/>
            <a:ext cx="1203520" cy="98694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2DDBDCF-4E1D-4194-AD0F-1C88783379A0}"/>
              </a:ext>
            </a:extLst>
          </p:cNvPr>
          <p:cNvSpPr txBox="1"/>
          <p:nvPr/>
        </p:nvSpPr>
        <p:spPr>
          <a:xfrm>
            <a:off x="628650" y="5317588"/>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7030A0"/>
                </a:solidFill>
                <a:effectLst/>
                <a:uLnTx/>
                <a:uFillTx/>
                <a:latin typeface="Calibri" panose="020F0502020204030204"/>
                <a:ea typeface="+mn-ea"/>
                <a:cs typeface="+mn-cs"/>
              </a:rPr>
              <a:t>Discuss: How has ‘cherry-picking’ helped to improve the student’s answer?</a:t>
            </a:r>
          </a:p>
        </p:txBody>
      </p:sp>
    </p:spTree>
    <p:extLst>
      <p:ext uri="{BB962C8B-B14F-4D97-AF65-F5344CB8AC3E}">
        <p14:creationId xmlns:p14="http://schemas.microsoft.com/office/powerpoint/2010/main" val="2741908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Q4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2688502"/>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85000" lnSpcReduction="20000"/>
          </a:bodyPr>
          <a:lstStyle/>
          <a:p>
            <a:pPr marL="0" indent="0">
              <a:buNone/>
            </a:pPr>
            <a:r>
              <a:rPr lang="en-US" dirty="0"/>
              <a:t>Drafting and redrafting is an important activity in English because it helps you to become a more effective English analyst.</a:t>
            </a:r>
          </a:p>
          <a:p>
            <a:pPr marL="0" indent="0">
              <a:buNone/>
            </a:pPr>
            <a:endParaRPr lang="en-US" dirty="0"/>
          </a:p>
          <a:p>
            <a:pPr marL="0" indent="0">
              <a:buNone/>
            </a:pPr>
            <a:r>
              <a:rPr lang="en-GB"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139790763"/>
              </p:ext>
            </p:extLst>
          </p:nvPr>
        </p:nvGraphicFramePr>
        <p:xfrm>
          <a:off x="5370652" y="1825625"/>
          <a:ext cx="3144698" cy="44246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Compared the thoughts and feelings of the writers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Compared the methods (language) used to convey their thoughts and feelings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r h="370840">
                <a:tc>
                  <a:txBody>
                    <a:bodyPr/>
                    <a:lstStyle/>
                    <a:p>
                      <a:r>
                        <a:rPr lang="en-US" sz="14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45328632"/>
                  </a:ext>
                </a:extLst>
              </a:tr>
            </a:tbl>
          </a:graphicData>
        </a:graphic>
      </p:graphicFrame>
      <p:pic>
        <p:nvPicPr>
          <p:cNvPr id="5" name="Picture 4">
            <a:extLst>
              <a:ext uri="{FF2B5EF4-FFF2-40B4-BE49-F238E27FC236}">
                <a16:creationId xmlns:a16="http://schemas.microsoft.com/office/drawing/2014/main" id="{BC55000D-7C2F-D317-E352-7945E95279F9}"/>
              </a:ext>
            </a:extLst>
          </p:cNvPr>
          <p:cNvPicPr>
            <a:picLocks noChangeAspect="1"/>
          </p:cNvPicPr>
          <p:nvPr/>
        </p:nvPicPr>
        <p:blipFill>
          <a:blip r:embed="rId2"/>
          <a:stretch>
            <a:fillRect/>
          </a:stretch>
        </p:blipFill>
        <p:spPr>
          <a:xfrm>
            <a:off x="388672" y="4898615"/>
            <a:ext cx="4831510" cy="721262"/>
          </a:xfrm>
          <a:prstGeom prst="rect">
            <a:avLst/>
          </a:prstGeom>
        </p:spPr>
      </p:pic>
    </p:spTree>
    <p:extLst>
      <p:ext uri="{BB962C8B-B14F-4D97-AF65-F5344CB8AC3E}">
        <p14:creationId xmlns:p14="http://schemas.microsoft.com/office/powerpoint/2010/main" val="3861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xfrm>
            <a:off x="628650" y="365127"/>
            <a:ext cx="7886700" cy="676596"/>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algn="ctr"/>
            <a:r>
              <a:rPr lang="en-US" sz="2400" dirty="0"/>
              <a:t>We will now peer assess our new answers</a:t>
            </a:r>
            <a:endParaRPr lang="en-GB" sz="24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a:xfrm>
            <a:off x="628650" y="1253331"/>
            <a:ext cx="7886700" cy="482872"/>
          </a:xfrm>
        </p:spPr>
        <p:txBody>
          <a:bodyPr/>
          <a:lstStyle/>
          <a:p>
            <a:pPr marL="0" indent="0" algn="ctr">
              <a:buNone/>
            </a:pPr>
            <a:r>
              <a:rPr lang="en-US" dirty="0"/>
              <a:t>Swap your answers with another student.</a:t>
            </a:r>
          </a:p>
          <a:p>
            <a:pPr marL="0" indent="0" algn="ctr">
              <a:buNone/>
            </a:pPr>
            <a:endParaRPr lang="en-US" dirty="0"/>
          </a:p>
          <a:p>
            <a:pPr marL="0" indent="0" algn="ctr">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174444483"/>
              </p:ext>
            </p:extLst>
          </p:nvPr>
        </p:nvGraphicFramePr>
        <p:xfrm>
          <a:off x="1478629" y="1866389"/>
          <a:ext cx="6186741" cy="365540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492101">
                <a:tc>
                  <a:txBody>
                    <a:bodyPr/>
                    <a:lstStyle/>
                    <a:p>
                      <a:r>
                        <a:rPr lang="en-US" sz="1200" dirty="0"/>
                        <a:t>Your answer for Q4</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200" dirty="0"/>
                        <a:t>What could they add or change to improve their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492101">
                <a:tc>
                  <a:txBody>
                    <a:bodyPr/>
                    <a:lstStyle/>
                    <a:p>
                      <a:r>
                        <a:rPr lang="en-US" sz="1100" dirty="0"/>
                        <a:t>Compared the thoughts and feelings of the writers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492101">
                <a:tc>
                  <a:txBody>
                    <a:bodyPr/>
                    <a:lstStyle/>
                    <a:p>
                      <a:r>
                        <a:rPr lang="en-US" sz="1100" dirty="0"/>
                        <a:t>Included examples to support ideas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694730">
                <a:tc>
                  <a:txBody>
                    <a:bodyPr/>
                    <a:lstStyle/>
                    <a:p>
                      <a:r>
                        <a:rPr lang="en-US" sz="1100" dirty="0"/>
                        <a:t>Compared the methods (language) used to convey their thoughts and feelings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52190">
                <a:tc>
                  <a:txBody>
                    <a:bodyPr/>
                    <a:lstStyle/>
                    <a:p>
                      <a:r>
                        <a:rPr lang="en-US" sz="12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69963">
                <a:tc>
                  <a:txBody>
                    <a:bodyPr/>
                    <a:lstStyle/>
                    <a:p>
                      <a:r>
                        <a:rPr lang="en-US" sz="12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49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0571455"/>
                  </a:ext>
                </a:extLst>
              </a:tr>
            </a:tbl>
          </a:graphicData>
        </a:graphic>
      </p:graphicFrame>
      <p:pic>
        <p:nvPicPr>
          <p:cNvPr id="4" name="Picture 3">
            <a:extLst>
              <a:ext uri="{FF2B5EF4-FFF2-40B4-BE49-F238E27FC236}">
                <a16:creationId xmlns:a16="http://schemas.microsoft.com/office/drawing/2014/main" id="{4CDF4500-9873-AA3A-88E0-72D4D0FFC51B}"/>
              </a:ext>
            </a:extLst>
          </p:cNvPr>
          <p:cNvPicPr>
            <a:picLocks noChangeAspect="1"/>
          </p:cNvPicPr>
          <p:nvPr/>
        </p:nvPicPr>
        <p:blipFill>
          <a:blip r:embed="rId2"/>
          <a:stretch>
            <a:fillRect/>
          </a:stretch>
        </p:blipFill>
        <p:spPr>
          <a:xfrm>
            <a:off x="944257" y="5604669"/>
            <a:ext cx="7255486" cy="1083121"/>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42A0EE-CAC3-2272-5C53-9D90099CD8B9}"/>
              </a:ext>
            </a:extLst>
          </p:cNvPr>
          <p:cNvGraphicFramePr>
            <a:graphicFrameLocks noGrp="1"/>
          </p:cNvGraphicFramePr>
          <p:nvPr>
            <p:extLst>
              <p:ext uri="{D42A27DB-BD31-4B8C-83A1-F6EECF244321}">
                <p14:modId xmlns:p14="http://schemas.microsoft.com/office/powerpoint/2010/main" val="1063327477"/>
              </p:ext>
            </p:extLst>
          </p:nvPr>
        </p:nvGraphicFramePr>
        <p:xfrm>
          <a:off x="326948" y="231493"/>
          <a:ext cx="8490103" cy="614896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63524">
                  <a:extLst>
                    <a:ext uri="{9D8B030D-6E8A-4147-A177-3AD203B41FA5}">
                      <a16:colId xmlns:a16="http://schemas.microsoft.com/office/drawing/2014/main" val="1687930855"/>
                    </a:ext>
                  </a:extLst>
                </a:gridCol>
                <a:gridCol w="564303">
                  <a:extLst>
                    <a:ext uri="{9D8B030D-6E8A-4147-A177-3AD203B41FA5}">
                      <a16:colId xmlns:a16="http://schemas.microsoft.com/office/drawing/2014/main" val="247876497"/>
                    </a:ext>
                  </a:extLst>
                </a:gridCol>
                <a:gridCol w="6062276">
                  <a:extLst>
                    <a:ext uri="{9D8B030D-6E8A-4147-A177-3AD203B41FA5}">
                      <a16:colId xmlns:a16="http://schemas.microsoft.com/office/drawing/2014/main" val="3646840743"/>
                    </a:ext>
                  </a:extLst>
                </a:gridCol>
              </a:tblGrid>
              <a:tr h="945432">
                <a:tc>
                  <a:txBody>
                    <a:bodyPr/>
                    <a:lstStyle/>
                    <a:p>
                      <a:r>
                        <a:rPr lang="en-US" sz="1200" dirty="0"/>
                        <a:t>Your answer for Q4</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945432">
                <a:tc>
                  <a:txBody>
                    <a:bodyPr/>
                    <a:lstStyle/>
                    <a:p>
                      <a:r>
                        <a:rPr lang="en-US" sz="1100" dirty="0"/>
                        <a:t>Compared the thoughts and feelings of the writers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75486">
                <a:tc>
                  <a:txBody>
                    <a:bodyPr/>
                    <a:lstStyle/>
                    <a:p>
                      <a:r>
                        <a:rPr lang="en-US" sz="1100" dirty="0"/>
                        <a:t>Included examples to support ideas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815122">
                <a:tc>
                  <a:txBody>
                    <a:bodyPr/>
                    <a:lstStyle/>
                    <a:p>
                      <a:r>
                        <a:rPr lang="en-US" sz="1100" dirty="0"/>
                        <a:t>Compared the methods (language) used to convey their thoughts and feelings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676631">
                <a:tc>
                  <a:txBody>
                    <a:bodyPr/>
                    <a:lstStyle/>
                    <a:p>
                      <a:r>
                        <a:rPr lang="en-US" sz="12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945432">
                <a:tc>
                  <a:txBody>
                    <a:bodyPr/>
                    <a:lstStyle/>
                    <a:p>
                      <a:r>
                        <a:rPr lang="en-US" sz="12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9454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36744383"/>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CC73-CC7F-4A17-ACC9-04DE97EB0BEC}"/>
              </a:ext>
            </a:extLst>
          </p:cNvPr>
          <p:cNvSpPr>
            <a:spLocks noGrp="1"/>
          </p:cNvSpPr>
          <p:nvPr>
            <p:ph type="title"/>
          </p:nvPr>
        </p:nvSpPr>
        <p:spPr>
          <a:xfrm>
            <a:off x="510117" y="1646593"/>
            <a:ext cx="4718099" cy="3564814"/>
          </a:xfrm>
          <a:solidFill>
            <a:schemeClr val="tx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chor="t">
            <a:normAutofit/>
          </a:bodyPr>
          <a:lstStyle/>
          <a:p>
            <a:r>
              <a:rPr lang="en-US" sz="4700" dirty="0">
                <a:solidFill>
                  <a:schemeClr val="bg1"/>
                </a:solidFill>
                <a:latin typeface="+mn-lt"/>
              </a:rPr>
              <a:t>On a scale of 1-10, how well do you think you’ve met the learning outcomes today? </a:t>
            </a:r>
          </a:p>
        </p:txBody>
      </p:sp>
      <p:sp>
        <p:nvSpPr>
          <p:cNvPr id="6" name="Rectangle 5">
            <a:extLst>
              <a:ext uri="{FF2B5EF4-FFF2-40B4-BE49-F238E27FC236}">
                <a16:creationId xmlns:a16="http://schemas.microsoft.com/office/drawing/2014/main" id="{D7DA0818-8F40-441F-8D64-17992BC82714}"/>
              </a:ext>
            </a:extLst>
          </p:cNvPr>
          <p:cNvSpPr/>
          <p:nvPr/>
        </p:nvSpPr>
        <p:spPr>
          <a:xfrm>
            <a:off x="5409219" y="1646593"/>
            <a:ext cx="3403392" cy="4524315"/>
          </a:xfrm>
          <a:prstGeom prst="rect">
            <a:avLst/>
          </a:prstGeom>
          <a:solidFill>
            <a:schemeClr val="tx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To describe </a:t>
            </a:r>
            <a:r>
              <a:rPr lang="en-GB" sz="2400" dirty="0">
                <a:solidFill>
                  <a:srgbClr val="FF0000"/>
                </a:solidFill>
                <a:latin typeface="Calibri"/>
              </a:rPr>
              <a:t>how contrast connectives, linking sentences and cherry-picking evidence can improve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p:txBody>
      </p:sp>
      <p:sp>
        <p:nvSpPr>
          <p:cNvPr id="7" name="Rectangle 6">
            <a:extLst>
              <a:ext uri="{FF2B5EF4-FFF2-40B4-BE49-F238E27FC236}">
                <a16:creationId xmlns:a16="http://schemas.microsoft.com/office/drawing/2014/main" id="{032454D0-1C99-447E-9237-4EE16E89D5BC}"/>
              </a:ext>
            </a:extLst>
          </p:cNvPr>
          <p:cNvSpPr/>
          <p:nvPr/>
        </p:nvSpPr>
        <p:spPr>
          <a:xfrm>
            <a:off x="510117" y="565680"/>
            <a:ext cx="8302494" cy="830997"/>
          </a:xfrm>
          <a:prstGeom prst="rect">
            <a:avLst/>
          </a:prstGeom>
          <a:solidFill>
            <a:schemeClr val="tx1"/>
          </a:solidFill>
          <a:ln w="38100">
            <a:solidFill>
              <a:srgbClr val="7030A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black"/>
                </a:solidFill>
                <a:effectLst/>
                <a:uLnTx/>
                <a:uFillTx/>
                <a:latin typeface="Calibri" panose="020F0502020204030204"/>
                <a:ea typeface="+mn-ea"/>
                <a:cs typeface="+mn-cs"/>
              </a:rPr>
              <a:t>Plenary: 1-10</a:t>
            </a:r>
            <a:endParaRPr kumimoji="0" lang="en-GB" sz="4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a:extLst>
              <a:ext uri="{FF2B5EF4-FFF2-40B4-BE49-F238E27FC236}">
                <a16:creationId xmlns:a16="http://schemas.microsoft.com/office/drawing/2014/main" id="{417BDB38-9FB8-4CD3-8EAB-CD2ACFB8D3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5196" y="304578"/>
            <a:ext cx="1721223" cy="1217057"/>
          </a:xfrm>
          <a:prstGeom prst="rect">
            <a:avLst/>
          </a:prstGeom>
        </p:spPr>
      </p:pic>
    </p:spTree>
    <p:extLst>
      <p:ext uri="{BB962C8B-B14F-4D97-AF65-F5344CB8AC3E}">
        <p14:creationId xmlns:p14="http://schemas.microsoft.com/office/powerpoint/2010/main" val="116179427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E171-A646-AEF7-0FBA-510D61A65B6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038F8F-1C36-9EBE-7A4F-958BA4922880}"/>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FF0000"/>
                </a:solidFill>
                <a:effectLst/>
                <a:uLnTx/>
                <a:uFillTx/>
                <a:latin typeface="Calibri"/>
                <a:ea typeface="+mn-ea"/>
                <a:cs typeface="+mn-cs"/>
              </a:rPr>
              <a:t>To describe </a:t>
            </a:r>
            <a:r>
              <a:rPr lang="en-GB" sz="3600" dirty="0">
                <a:solidFill>
                  <a:srgbClr val="FF0000"/>
                </a:solidFill>
                <a:latin typeface="Calibri"/>
              </a:rPr>
              <a:t>how contrast connectives, linking sentences and cherry-picking evidence can improve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a:p>
            <a:pPr marL="0" indent="0">
              <a:buNone/>
            </a:pPr>
            <a:endParaRPr lang="en-GB" sz="3600" dirty="0"/>
          </a:p>
        </p:txBody>
      </p:sp>
    </p:spTree>
    <p:extLst>
      <p:ext uri="{BB962C8B-B14F-4D97-AF65-F5344CB8AC3E}">
        <p14:creationId xmlns:p14="http://schemas.microsoft.com/office/powerpoint/2010/main" val="4187737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43430-5471-4684-93EB-308C08B57369}"/>
              </a:ext>
            </a:extLst>
          </p:cNvPr>
          <p:cNvSpPr>
            <a:spLocks noGrp="1"/>
          </p:cNvSpPr>
          <p:nvPr>
            <p:ph type="title"/>
          </p:nvPr>
        </p:nvSpPr>
        <p:spPr>
          <a:xfrm>
            <a:off x="628650" y="365127"/>
            <a:ext cx="7886700" cy="71132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Let’s recap our ideas for this Q4 task</a:t>
            </a:r>
            <a:endParaRPr lang="en-GB" sz="2800" dirty="0"/>
          </a:p>
        </p:txBody>
      </p:sp>
      <p:pic>
        <p:nvPicPr>
          <p:cNvPr id="10" name="Picture 9">
            <a:extLst>
              <a:ext uri="{FF2B5EF4-FFF2-40B4-BE49-F238E27FC236}">
                <a16:creationId xmlns:a16="http://schemas.microsoft.com/office/drawing/2014/main" id="{C0F4D8BF-5022-B7CB-71B0-16C45449D43F}"/>
              </a:ext>
            </a:extLst>
          </p:cNvPr>
          <p:cNvPicPr>
            <a:picLocks noChangeAspect="1"/>
          </p:cNvPicPr>
          <p:nvPr/>
        </p:nvPicPr>
        <p:blipFill>
          <a:blip r:embed="rId2"/>
          <a:stretch>
            <a:fillRect/>
          </a:stretch>
        </p:blipFill>
        <p:spPr>
          <a:xfrm>
            <a:off x="628650" y="1412897"/>
            <a:ext cx="1395573" cy="2354320"/>
          </a:xfrm>
          <a:prstGeom prst="rect">
            <a:avLst/>
          </a:prstGeom>
        </p:spPr>
      </p:pic>
      <p:sp>
        <p:nvSpPr>
          <p:cNvPr id="11" name="TextBox 10">
            <a:extLst>
              <a:ext uri="{FF2B5EF4-FFF2-40B4-BE49-F238E27FC236}">
                <a16:creationId xmlns:a16="http://schemas.microsoft.com/office/drawing/2014/main" id="{15E0CE32-FD64-67E5-6DC7-26F540A68B3A}"/>
              </a:ext>
            </a:extLst>
          </p:cNvPr>
          <p:cNvSpPr txBox="1"/>
          <p:nvPr/>
        </p:nvSpPr>
        <p:spPr>
          <a:xfrm>
            <a:off x="2442260" y="1412897"/>
            <a:ext cx="2959500" cy="1600438"/>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inform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Readers with an interest in prison and prison reform in the 1980s.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 extract from a diary.</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991A0E0C-376D-9432-B9E2-B1F57E0DCC74}"/>
              </a:ext>
            </a:extLst>
          </p:cNvPr>
          <p:cNvSpPr txBox="1"/>
          <p:nvPr/>
        </p:nvSpPr>
        <p:spPr>
          <a:xfrm>
            <a:off x="5555849" y="1412897"/>
            <a:ext cx="2959501" cy="138499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Source B:</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persuade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Audience: A newspaper editor and the newspaper readers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 letter written to a newspaper editor.</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F20521AB-8FAF-C774-C35A-0A364827C352}"/>
              </a:ext>
            </a:extLst>
          </p:cNvPr>
          <p:cNvSpPr txBox="1"/>
          <p:nvPr/>
        </p:nvSpPr>
        <p:spPr>
          <a:xfrm>
            <a:off x="2442260" y="3174178"/>
            <a:ext cx="2959500" cy="738664"/>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Tone: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Mostly neutral and detached, but the writer provides some positive and negative language.</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2A47B60F-BAC5-C5BE-B3BD-3870D04B677B}"/>
              </a:ext>
            </a:extLst>
          </p:cNvPr>
          <p:cNvSpPr txBox="1"/>
          <p:nvPr/>
        </p:nvSpPr>
        <p:spPr>
          <a:xfrm>
            <a:off x="5555849" y="3174178"/>
            <a:ext cx="2959501" cy="52322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Tone: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Sad, angry, shocked, disgusted.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EB6849B8-806F-E9C9-5315-21A7866A5285}"/>
              </a:ext>
            </a:extLst>
          </p:cNvPr>
          <p:cNvSpPr txBox="1"/>
          <p:nvPr/>
        </p:nvSpPr>
        <p:spPr>
          <a:xfrm>
            <a:off x="2442260" y="4075550"/>
            <a:ext cx="2959500" cy="738664"/>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Anecdotes, statistics, metaphors, similes,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14EEF91B-A9C5-2D3B-FD67-A5FED5C3A032}"/>
              </a:ext>
            </a:extLst>
          </p:cNvPr>
          <p:cNvSpPr txBox="1"/>
          <p:nvPr/>
        </p:nvSpPr>
        <p:spPr>
          <a:xfrm>
            <a:off x="5555847" y="4022039"/>
            <a:ext cx="2959501" cy="738664"/>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Imagery, metaphors, emotive language,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54B41113-AE97-1402-DA17-ADF7D7C9F1C1}"/>
              </a:ext>
            </a:extLst>
          </p:cNvPr>
          <p:cNvSpPr txBox="1"/>
          <p:nvPr/>
        </p:nvSpPr>
        <p:spPr>
          <a:xfrm>
            <a:off x="2442260" y="4976922"/>
            <a:ext cx="2959500" cy="1600438"/>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statistics provide weight to the writer’s opinions on prisons and the need for reform. The anecdotes again add authority to what the writer is explaining, and the metaphors provide emphasis to his own views.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33668B96-1F9D-FFB9-5420-493C27D4BFE4}"/>
              </a:ext>
            </a:extLst>
          </p:cNvPr>
          <p:cNvSpPr txBox="1"/>
          <p:nvPr/>
        </p:nvSpPr>
        <p:spPr>
          <a:xfrm>
            <a:off x="5555846" y="4976921"/>
            <a:ext cx="2959501" cy="138499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imagery is particularly powerful in conveying how terrified the child inmates are and how harshly they are treated, particularly a simile such as “like a white wedge of terror.”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270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57890-EC86-50A6-C77E-30B00CAFF5F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We can use contrast connectives to help us show clear comparisons in our Q4 answers</a:t>
            </a:r>
            <a:endParaRPr lang="en-GB" sz="3200" dirty="0"/>
          </a:p>
        </p:txBody>
      </p:sp>
      <p:sp>
        <p:nvSpPr>
          <p:cNvPr id="3" name="Content Placeholder 2">
            <a:extLst>
              <a:ext uri="{FF2B5EF4-FFF2-40B4-BE49-F238E27FC236}">
                <a16:creationId xmlns:a16="http://schemas.microsoft.com/office/drawing/2014/main" id="{51E8B3D9-305D-8E65-BC93-6FCE88A25F9A}"/>
              </a:ext>
            </a:extLst>
          </p:cNvPr>
          <p:cNvSpPr>
            <a:spLocks noGrp="1"/>
          </p:cNvSpPr>
          <p:nvPr>
            <p:ph idx="1"/>
          </p:nvPr>
        </p:nvSpPr>
        <p:spPr>
          <a:xfrm>
            <a:off x="628650" y="1825625"/>
            <a:ext cx="2693284"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US" dirty="0"/>
              <a:t>In comparison,</a:t>
            </a:r>
          </a:p>
          <a:p>
            <a:pPr marL="0" indent="0">
              <a:buNone/>
            </a:pPr>
            <a:r>
              <a:rPr lang="en-US" dirty="0"/>
              <a:t>In contrast,</a:t>
            </a:r>
          </a:p>
          <a:p>
            <a:pPr marL="0" indent="0">
              <a:buNone/>
            </a:pPr>
            <a:r>
              <a:rPr lang="en-US" dirty="0"/>
              <a:t>However,</a:t>
            </a:r>
          </a:p>
          <a:p>
            <a:pPr marL="0" indent="0">
              <a:buNone/>
            </a:pPr>
            <a:r>
              <a:rPr lang="en-US" dirty="0"/>
              <a:t>Despite this,</a:t>
            </a:r>
          </a:p>
          <a:p>
            <a:pPr marL="0" indent="0">
              <a:buNone/>
            </a:pPr>
            <a:r>
              <a:rPr lang="en-US" dirty="0"/>
              <a:t>Conversely,</a:t>
            </a:r>
          </a:p>
          <a:p>
            <a:pPr marL="0" indent="0">
              <a:buNone/>
            </a:pPr>
            <a:r>
              <a:rPr lang="en-US" dirty="0"/>
              <a:t>On the other hand,</a:t>
            </a:r>
          </a:p>
          <a:p>
            <a:pPr marL="0" indent="0">
              <a:buNone/>
            </a:pPr>
            <a:r>
              <a:rPr lang="en-US" dirty="0"/>
              <a:t>Nevertheless,</a:t>
            </a:r>
          </a:p>
          <a:p>
            <a:pPr marL="0" indent="0">
              <a:buNone/>
            </a:pPr>
            <a:r>
              <a:rPr lang="en-GB" dirty="0"/>
              <a:t>Whereas</a:t>
            </a:r>
          </a:p>
        </p:txBody>
      </p:sp>
      <p:sp>
        <p:nvSpPr>
          <p:cNvPr id="15" name="TextBox 14">
            <a:extLst>
              <a:ext uri="{FF2B5EF4-FFF2-40B4-BE49-F238E27FC236}">
                <a16:creationId xmlns:a16="http://schemas.microsoft.com/office/drawing/2014/main" id="{36DEF6D3-EC36-668E-208C-13A9D105BA6F}"/>
              </a:ext>
            </a:extLst>
          </p:cNvPr>
          <p:cNvSpPr txBox="1"/>
          <p:nvPr/>
        </p:nvSpPr>
        <p:spPr>
          <a:xfrm>
            <a:off x="3507129" y="4001294"/>
            <a:ext cx="5008221" cy="2585323"/>
          </a:xfrm>
          <a:prstGeom prst="rect">
            <a:avLst/>
          </a:prstGeom>
          <a:solidFill>
            <a:srgbClr val="FFFFCC"/>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The perspectives are very different in both sources given their different audiences. Source A is written for readers interested in prisons and prison reform. </a:t>
            </a:r>
            <a:r>
              <a:rPr lang="en-US" b="1" dirty="0">
                <a:solidFill>
                  <a:srgbClr val="00B050"/>
                </a:solidFill>
              </a:rPr>
              <a:t>In contrast</a:t>
            </a:r>
            <a:r>
              <a:rPr lang="en-US" dirty="0">
                <a:solidFill>
                  <a:srgbClr val="00B050"/>
                </a:solidFill>
              </a:rPr>
              <a:t>, </a:t>
            </a:r>
            <a:r>
              <a:rPr lang="en-US" b="1" dirty="0"/>
              <a:t>the audience for Source B is for newspaper readers with the intention of bringing attention to the treatment of children in prison. </a:t>
            </a:r>
            <a:r>
              <a:rPr lang="en-US" b="1" i="1" dirty="0"/>
              <a:t>This means that the writer’s tone in Source A often neutral, </a:t>
            </a:r>
            <a:r>
              <a:rPr lang="en-US" b="1" i="1" dirty="0">
                <a:solidFill>
                  <a:srgbClr val="00B050"/>
                </a:solidFill>
              </a:rPr>
              <a:t>whereas</a:t>
            </a:r>
            <a:r>
              <a:rPr lang="en-US" b="1" i="1" dirty="0"/>
              <a:t> the tone in Source B is angry and sad.</a:t>
            </a:r>
            <a:endParaRPr lang="en-GB" b="1" dirty="0"/>
          </a:p>
        </p:txBody>
      </p:sp>
      <p:sp>
        <p:nvSpPr>
          <p:cNvPr id="4" name="TextBox 3">
            <a:extLst>
              <a:ext uri="{FF2B5EF4-FFF2-40B4-BE49-F238E27FC236}">
                <a16:creationId xmlns:a16="http://schemas.microsoft.com/office/drawing/2014/main" id="{8B7A00FF-5611-4212-7886-06C1488ECB60}"/>
              </a:ext>
            </a:extLst>
          </p:cNvPr>
          <p:cNvSpPr txBox="1"/>
          <p:nvPr/>
        </p:nvSpPr>
        <p:spPr>
          <a:xfrm>
            <a:off x="3507129" y="1849471"/>
            <a:ext cx="2581155" cy="1815882"/>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inform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Readers with an interest in prison and prison reform in the 1980s.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 extract from a diary.</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2769A36-3A29-95B2-FC84-253641E62918}"/>
              </a:ext>
            </a:extLst>
          </p:cNvPr>
          <p:cNvSpPr txBox="1"/>
          <p:nvPr/>
        </p:nvSpPr>
        <p:spPr>
          <a:xfrm>
            <a:off x="6273479" y="1857871"/>
            <a:ext cx="2241871" cy="203132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B:</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persuade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 newspaper editor and the newspaper readers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 letter written to a newspaper editor.</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374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39AAF-9C94-5792-4EB6-46403767BAB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It’s really important that we use </a:t>
            </a:r>
            <a:r>
              <a:rPr lang="en-US" b="1" dirty="0"/>
              <a:t>linking sentences</a:t>
            </a:r>
            <a:r>
              <a:rPr lang="en-US" dirty="0"/>
              <a:t> in Q4</a:t>
            </a:r>
            <a:endParaRPr lang="en-GB" dirty="0"/>
          </a:p>
        </p:txBody>
      </p:sp>
      <p:sp>
        <p:nvSpPr>
          <p:cNvPr id="3" name="Content Placeholder 2">
            <a:extLst>
              <a:ext uri="{FF2B5EF4-FFF2-40B4-BE49-F238E27FC236}">
                <a16:creationId xmlns:a16="http://schemas.microsoft.com/office/drawing/2014/main" id="{1ACF9270-50A8-00CE-7F7B-B21653F15920}"/>
              </a:ext>
            </a:extLst>
          </p:cNvPr>
          <p:cNvSpPr>
            <a:spLocks noGrp="1"/>
          </p:cNvSpPr>
          <p:nvPr>
            <p:ph idx="1"/>
          </p:nvPr>
        </p:nvSpPr>
        <p:spPr>
          <a:xfrm>
            <a:off x="628650" y="1825625"/>
            <a:ext cx="7886700" cy="213291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GB" sz="2400" dirty="0">
                <a:solidFill>
                  <a:schemeClr val="tx2">
                    <a:lumMod val="75000"/>
                    <a:lumOff val="25000"/>
                  </a:schemeClr>
                </a:solidFill>
              </a:rPr>
              <a:t>In Source A, the writer offers praise for the rehabilitation programmes in place: “</a:t>
            </a:r>
            <a:r>
              <a:rPr lang="en-US" sz="2400" dirty="0">
                <a:solidFill>
                  <a:schemeClr val="tx2">
                    <a:lumMod val="75000"/>
                    <a:lumOff val="25000"/>
                  </a:schemeClr>
                </a:solidFill>
              </a:rPr>
              <a:t>Hundreds of braille books are produced by inmates across the country every year” with inmates contributing positively to the wider world. </a:t>
            </a:r>
            <a:r>
              <a:rPr lang="en-GB" sz="2400" b="1" dirty="0">
                <a:solidFill>
                  <a:srgbClr val="00B050"/>
                </a:solidFill>
              </a:rPr>
              <a:t>In contrast, the writer of Source B is disgusted at the treatment of children in prison:</a:t>
            </a:r>
            <a:r>
              <a:rPr lang="en-GB" sz="2400" dirty="0"/>
              <a:t> it is “terrible”, “brutal”, creates “terror” in children in a system they do not understand.</a:t>
            </a:r>
          </a:p>
        </p:txBody>
      </p:sp>
      <p:sp>
        <p:nvSpPr>
          <p:cNvPr id="4" name="TextBox 3">
            <a:extLst>
              <a:ext uri="{FF2B5EF4-FFF2-40B4-BE49-F238E27FC236}">
                <a16:creationId xmlns:a16="http://schemas.microsoft.com/office/drawing/2014/main" id="{7B1F43F3-3FFE-4776-FA03-9DB084488C37}"/>
              </a:ext>
            </a:extLst>
          </p:cNvPr>
          <p:cNvSpPr txBox="1"/>
          <p:nvPr/>
        </p:nvSpPr>
        <p:spPr>
          <a:xfrm>
            <a:off x="4595149" y="4093478"/>
            <a:ext cx="3943351" cy="2308324"/>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To get 16/16: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Compares ideas and perspectives in a perceptive way: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analyses how writers’ methods are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selects a range of judicious supporting detail from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shows a detailed and perceptive understanding of the different ideas and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perspectives in both texts.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F9ADEE9-D6BB-D5A8-D51E-A08601783BC7}"/>
              </a:ext>
            </a:extLst>
          </p:cNvPr>
          <p:cNvSpPr txBox="1"/>
          <p:nvPr/>
        </p:nvSpPr>
        <p:spPr>
          <a:xfrm>
            <a:off x="628650" y="4093478"/>
            <a:ext cx="3804454"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3200" dirty="0">
                <a:solidFill>
                  <a:srgbClr val="7030A0"/>
                </a:solidFill>
              </a:rPr>
              <a:t>Discuss: Why is this an effective comparison?</a:t>
            </a:r>
            <a:endParaRPr lang="en-GB" sz="3200" dirty="0">
              <a:solidFill>
                <a:srgbClr val="7030A0"/>
              </a:solidFill>
            </a:endParaRPr>
          </a:p>
        </p:txBody>
      </p:sp>
    </p:spTree>
    <p:extLst>
      <p:ext uri="{BB962C8B-B14F-4D97-AF65-F5344CB8AC3E}">
        <p14:creationId xmlns:p14="http://schemas.microsoft.com/office/powerpoint/2010/main" val="154834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1E3985B-0C3E-34E1-6D53-AAA78F1000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F8EDB-30BE-EB59-911E-72FC6949EF79}"/>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Look back at your answer to Q4 from the previous lesson</a:t>
            </a:r>
            <a:endParaRPr lang="en-GB" sz="3200" dirty="0"/>
          </a:p>
        </p:txBody>
      </p:sp>
      <p:sp>
        <p:nvSpPr>
          <p:cNvPr id="3" name="Content Placeholder 2">
            <a:extLst>
              <a:ext uri="{FF2B5EF4-FFF2-40B4-BE49-F238E27FC236}">
                <a16:creationId xmlns:a16="http://schemas.microsoft.com/office/drawing/2014/main" id="{18EC661E-EC18-0679-A5CA-AAC4E28CCBC8}"/>
              </a:ext>
            </a:extLst>
          </p:cNvPr>
          <p:cNvSpPr>
            <a:spLocks noGrp="1"/>
          </p:cNvSpPr>
          <p:nvPr>
            <p:ph idx="1"/>
          </p:nvPr>
        </p:nvSpPr>
        <p:spPr>
          <a:xfrm>
            <a:off x="628650" y="1825625"/>
            <a:ext cx="2693284"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US" dirty="0"/>
              <a:t>In comparison,</a:t>
            </a:r>
          </a:p>
          <a:p>
            <a:pPr marL="0" indent="0">
              <a:buNone/>
            </a:pPr>
            <a:r>
              <a:rPr lang="en-US" dirty="0"/>
              <a:t>In contrast,</a:t>
            </a:r>
          </a:p>
          <a:p>
            <a:pPr marL="0" indent="0">
              <a:buNone/>
            </a:pPr>
            <a:r>
              <a:rPr lang="en-US" dirty="0"/>
              <a:t>However,</a:t>
            </a:r>
          </a:p>
          <a:p>
            <a:pPr marL="0" indent="0">
              <a:buNone/>
            </a:pPr>
            <a:r>
              <a:rPr lang="en-US" dirty="0"/>
              <a:t>Despite this,</a:t>
            </a:r>
          </a:p>
          <a:p>
            <a:pPr marL="0" indent="0">
              <a:buNone/>
            </a:pPr>
            <a:r>
              <a:rPr lang="en-US" dirty="0"/>
              <a:t>Conversely,</a:t>
            </a:r>
          </a:p>
          <a:p>
            <a:pPr marL="0" indent="0">
              <a:buNone/>
            </a:pPr>
            <a:r>
              <a:rPr lang="en-US" dirty="0"/>
              <a:t>On the other hand,</a:t>
            </a:r>
          </a:p>
          <a:p>
            <a:pPr marL="0" indent="0">
              <a:buNone/>
            </a:pPr>
            <a:r>
              <a:rPr lang="en-US" dirty="0"/>
              <a:t>Nevertheless,</a:t>
            </a:r>
          </a:p>
          <a:p>
            <a:pPr marL="0" indent="0">
              <a:buNone/>
            </a:pPr>
            <a:r>
              <a:rPr lang="en-GB" dirty="0"/>
              <a:t>Whereas</a:t>
            </a:r>
          </a:p>
        </p:txBody>
      </p:sp>
      <p:sp>
        <p:nvSpPr>
          <p:cNvPr id="4" name="TextBox 3">
            <a:extLst>
              <a:ext uri="{FF2B5EF4-FFF2-40B4-BE49-F238E27FC236}">
                <a16:creationId xmlns:a16="http://schemas.microsoft.com/office/drawing/2014/main" id="{B621640D-E8CA-1367-F30D-8511281EA107}"/>
              </a:ext>
            </a:extLst>
          </p:cNvPr>
          <p:cNvSpPr txBox="1"/>
          <p:nvPr/>
        </p:nvSpPr>
        <p:spPr>
          <a:xfrm>
            <a:off x="3646025" y="1825625"/>
            <a:ext cx="4869325" cy="378565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solidFill>
                  <a:srgbClr val="7030A0"/>
                </a:solidFill>
              </a:rPr>
              <a:t>Find at least one example where you could add in a contrast connective to help improve your comparisons between the two texts.</a:t>
            </a:r>
          </a:p>
          <a:p>
            <a:endParaRPr lang="en-US" sz="2400" dirty="0">
              <a:solidFill>
                <a:srgbClr val="7030A0"/>
              </a:solidFill>
            </a:endParaRPr>
          </a:p>
          <a:p>
            <a:r>
              <a:rPr lang="en-US" sz="2400" dirty="0">
                <a:solidFill>
                  <a:srgbClr val="7030A0"/>
                </a:solidFill>
              </a:rPr>
              <a:t>Go back over your answer and add in </a:t>
            </a:r>
            <a:r>
              <a:rPr lang="en-US" sz="2400" b="1" dirty="0">
                <a:solidFill>
                  <a:srgbClr val="7030A0"/>
                </a:solidFill>
              </a:rPr>
              <a:t>contrast connectives</a:t>
            </a:r>
            <a:r>
              <a:rPr lang="en-US" sz="2400" dirty="0">
                <a:solidFill>
                  <a:srgbClr val="7030A0"/>
                </a:solidFill>
              </a:rPr>
              <a:t> and </a:t>
            </a:r>
            <a:r>
              <a:rPr lang="en-US" sz="2400" b="1" dirty="0">
                <a:solidFill>
                  <a:srgbClr val="7030A0"/>
                </a:solidFill>
              </a:rPr>
              <a:t>linking sentences</a:t>
            </a:r>
            <a:r>
              <a:rPr lang="en-US" sz="2400" dirty="0">
                <a:solidFill>
                  <a:srgbClr val="7030A0"/>
                </a:solidFill>
              </a:rPr>
              <a:t> to make your comparisons clear.</a:t>
            </a:r>
            <a:endParaRPr lang="en-GB" sz="2400" dirty="0">
              <a:solidFill>
                <a:srgbClr val="7030A0"/>
              </a:solidFill>
            </a:endParaRPr>
          </a:p>
        </p:txBody>
      </p:sp>
    </p:spTree>
    <p:extLst>
      <p:ext uri="{BB962C8B-B14F-4D97-AF65-F5344CB8AC3E}">
        <p14:creationId xmlns:p14="http://schemas.microsoft.com/office/powerpoint/2010/main" val="343947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A41E807-3B9B-186E-1983-8104D9ED82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2DD592-8FAA-F510-1FF8-D9315387D388}"/>
              </a:ext>
            </a:extLst>
          </p:cNvPr>
          <p:cNvSpPr>
            <a:spLocks noGrp="1"/>
          </p:cNvSpPr>
          <p:nvPr>
            <p:ph type="title"/>
          </p:nvPr>
        </p:nvSpPr>
        <p:spPr>
          <a:xfrm>
            <a:off x="628650" y="365126"/>
            <a:ext cx="7886700" cy="734469"/>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We must also explore the writers’ </a:t>
            </a:r>
            <a:r>
              <a:rPr lang="en-US" sz="2800" b="1" dirty="0"/>
              <a:t>methods</a:t>
            </a:r>
            <a:r>
              <a:rPr lang="en-US" sz="2800" dirty="0"/>
              <a:t> in Q4</a:t>
            </a:r>
            <a:endParaRPr lang="en-GB" sz="2800" dirty="0"/>
          </a:p>
        </p:txBody>
      </p:sp>
      <p:sp>
        <p:nvSpPr>
          <p:cNvPr id="3" name="Content Placeholder 2">
            <a:extLst>
              <a:ext uri="{FF2B5EF4-FFF2-40B4-BE49-F238E27FC236}">
                <a16:creationId xmlns:a16="http://schemas.microsoft.com/office/drawing/2014/main" id="{8F6FD9B4-531F-A176-167C-A06763403075}"/>
              </a:ext>
            </a:extLst>
          </p:cNvPr>
          <p:cNvSpPr>
            <a:spLocks noGrp="1"/>
          </p:cNvSpPr>
          <p:nvPr>
            <p:ph idx="1"/>
          </p:nvPr>
        </p:nvSpPr>
        <p:spPr>
          <a:xfrm>
            <a:off x="651799" y="1262368"/>
            <a:ext cx="7886700" cy="256885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lnSpc>
                <a:spcPct val="100000"/>
              </a:lnSpc>
              <a:spcBef>
                <a:spcPts val="0"/>
              </a:spcBef>
              <a:buNone/>
              <a:tabLst>
                <a:tab pos="625475" algn="l"/>
              </a:tabLs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	However, Farrell is also keen to highlight the issues with the prison: “Sadly, riots are still commonplace.” Here the writer shows some dissatisfaction, </a:t>
            </a:r>
            <a:r>
              <a:rPr lang="en-US"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highlighted by his use of the adverb ‘sadly’,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and also informs us of the prisoners’ own views: “the temperature in the summer rockets, with prisoners describing it as ‘worse than a boiler room’.” </a:t>
            </a:r>
            <a:r>
              <a:rPr lang="en-US"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metaphor ‘rockets’ and the comparison to boiler rooms amplifies the prisoners’ – and the writer’s – unhappiness at the conditions of the cell. </a:t>
            </a:r>
          </a:p>
          <a:p>
            <a:pPr marL="0" indent="0">
              <a:lnSpc>
                <a:spcPct val="100000"/>
              </a:lnSpc>
              <a:spcBef>
                <a:spcPts val="0"/>
              </a:spcBef>
              <a:buNone/>
              <a:tabLst>
                <a:tab pos="625475" algn="l"/>
              </a:tabLs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	Although Wilde does touch on the conditions of the “dimly-let” cell, his central focus is the treatment of children inside. Wilde describes how the children respond to their treatment in detail, highlighting his sense of sadness and anger: “There was in his eyes the mute appeal of a hunted animal.” </a:t>
            </a:r>
            <a:r>
              <a:rPr lang="en-US"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simile works to compare the child to a “hunted animal”, highlighting how prison turns the children into “prey”, implying they are unaware of what they have done wrong and why they are in prison, therefore defeating the purpose of their imprisonment. </a:t>
            </a:r>
          </a:p>
        </p:txBody>
      </p:sp>
      <p:sp>
        <p:nvSpPr>
          <p:cNvPr id="4" name="TextBox 3">
            <a:extLst>
              <a:ext uri="{FF2B5EF4-FFF2-40B4-BE49-F238E27FC236}">
                <a16:creationId xmlns:a16="http://schemas.microsoft.com/office/drawing/2014/main" id="{918ABD8E-0C0C-5A98-AFAD-FAA47C4F628D}"/>
              </a:ext>
            </a:extLst>
          </p:cNvPr>
          <p:cNvSpPr txBox="1"/>
          <p:nvPr/>
        </p:nvSpPr>
        <p:spPr>
          <a:xfrm>
            <a:off x="4595149" y="4093478"/>
            <a:ext cx="3943351" cy="2308324"/>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To get 16/16: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Compares ideas and perspectives in a perceptive way: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 analyses how writers’ methods are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selects a range of judicious supporting detail from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shows a detailed and perceptive understanding of the different ideas and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perspectives in both texts.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0D041AE-0F77-7357-F2B0-BEA0C9476054}"/>
              </a:ext>
            </a:extLst>
          </p:cNvPr>
          <p:cNvSpPr txBox="1"/>
          <p:nvPr/>
        </p:nvSpPr>
        <p:spPr>
          <a:xfrm>
            <a:off x="628650" y="4093478"/>
            <a:ext cx="3804454"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7030A0"/>
                </a:solidFill>
                <a:effectLst/>
                <a:uLnTx/>
                <a:uFillTx/>
                <a:latin typeface="Aptos" panose="02110004020202020204"/>
                <a:ea typeface="+mn-ea"/>
                <a:cs typeface="+mn-cs"/>
              </a:rPr>
              <a:t>Discuss: Why is this an effective comparison?</a:t>
            </a:r>
            <a:endParaRPr kumimoji="0" lang="en-GB" sz="32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32086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AFB6488-71CD-D5D3-7864-C8F8F13F4B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F2D777-6E82-5077-7B80-878D9C5F845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Look back at your answer to Q4 from the previous lesson</a:t>
            </a:r>
            <a:endParaRPr lang="en-GB" sz="3200" dirty="0"/>
          </a:p>
        </p:txBody>
      </p:sp>
      <p:sp>
        <p:nvSpPr>
          <p:cNvPr id="4" name="TextBox 3">
            <a:extLst>
              <a:ext uri="{FF2B5EF4-FFF2-40B4-BE49-F238E27FC236}">
                <a16:creationId xmlns:a16="http://schemas.microsoft.com/office/drawing/2014/main" id="{DCA3BE98-90CE-DA40-F646-93874FFA7D03}"/>
              </a:ext>
            </a:extLst>
          </p:cNvPr>
          <p:cNvSpPr txBox="1"/>
          <p:nvPr/>
        </p:nvSpPr>
        <p:spPr>
          <a:xfrm>
            <a:off x="628651" y="1825625"/>
            <a:ext cx="4082245"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ptos" panose="02110004020202020204"/>
                <a:ea typeface="+mn-ea"/>
                <a:cs typeface="+mn-cs"/>
              </a:rPr>
              <a:t>This time, focus on where you have </a:t>
            </a:r>
            <a:r>
              <a:rPr kumimoji="0" lang="en-US" sz="2400" b="1" i="0" u="none" strike="noStrike" kern="1200" cap="none" spc="0" normalizeH="0" baseline="0" noProof="0" dirty="0" err="1">
                <a:ln>
                  <a:noFill/>
                </a:ln>
                <a:solidFill>
                  <a:srgbClr val="7030A0"/>
                </a:solidFill>
                <a:effectLst/>
                <a:uLnTx/>
                <a:uFillTx/>
                <a:latin typeface="Aptos" panose="02110004020202020204"/>
                <a:ea typeface="+mn-ea"/>
                <a:cs typeface="+mn-cs"/>
              </a:rPr>
              <a:t>analysed</a:t>
            </a:r>
            <a:r>
              <a:rPr kumimoji="0" lang="en-US" sz="2400" b="1" i="0" u="none" strike="noStrike" kern="1200" cap="none" spc="0" normalizeH="0" baseline="0" noProof="0" dirty="0">
                <a:ln>
                  <a:noFill/>
                </a:ln>
                <a:solidFill>
                  <a:srgbClr val="7030A0"/>
                </a:solidFill>
                <a:effectLst/>
                <a:uLnTx/>
                <a:uFillTx/>
                <a:latin typeface="Aptos" panose="02110004020202020204"/>
                <a:ea typeface="+mn-ea"/>
                <a:cs typeface="+mn-cs"/>
              </a:rPr>
              <a:t> the writers’ methods</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400" b="0" dirty="0">
              <a:solidFill>
                <a:srgbClr val="7030A0"/>
              </a:solidFill>
              <a:latin typeface="Aptos" panose="02110004020202020204"/>
            </a:endParaRPr>
          </a:p>
          <a:p>
            <a:pPr marL="457200" marR="0" lvl="0" indent="-457200" algn="l" defTabSz="457200" rtl="0" eaLnBrk="1" fontAlgn="auto" latinLnBrk="0" hangingPunct="1">
              <a:lnSpc>
                <a:spcPct val="100000"/>
              </a:lnSpc>
              <a:spcBef>
                <a:spcPts val="0"/>
              </a:spcBef>
              <a:spcAft>
                <a:spcPts val="0"/>
              </a:spcAft>
              <a:buClrTx/>
              <a:buSzTx/>
              <a:buFontTx/>
              <a:buAutoNum type="arabicParenR"/>
              <a:tabLst/>
              <a:defRPr/>
            </a:pP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Highlight or circle any sections where you have </a:t>
            </a:r>
            <a:r>
              <a:rPr kumimoji="0" lang="en-US" sz="2400" i="0" u="none" strike="noStrike" kern="1200" cap="none" spc="0" normalizeH="0" baseline="0" noProof="0" dirty="0" err="1">
                <a:ln>
                  <a:noFill/>
                </a:ln>
                <a:solidFill>
                  <a:srgbClr val="7030A0"/>
                </a:solidFill>
                <a:effectLst/>
                <a:uLnTx/>
                <a:uFillTx/>
                <a:latin typeface="Aptos" panose="02110004020202020204"/>
                <a:ea typeface="+mn-ea"/>
                <a:cs typeface="+mn-cs"/>
              </a:rPr>
              <a:t>analysed</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 the writers’ </a:t>
            </a:r>
            <a:r>
              <a:rPr kumimoji="0" lang="en-US" sz="2400" b="1" i="0" u="none" strike="noStrike" kern="1200" cap="none" spc="0" normalizeH="0" baseline="0" noProof="0" dirty="0">
                <a:ln>
                  <a:noFill/>
                </a:ln>
                <a:solidFill>
                  <a:srgbClr val="7030A0"/>
                </a:solidFill>
                <a:effectLst/>
                <a:uLnTx/>
                <a:uFillTx/>
                <a:latin typeface="Aptos" panose="02110004020202020204"/>
                <a:ea typeface="+mn-ea"/>
                <a:cs typeface="+mn-cs"/>
              </a:rPr>
              <a:t>methods</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a:t>
            </a:r>
          </a:p>
          <a:p>
            <a:pPr marL="457200" marR="0" lvl="0" indent="-457200" algn="l" defTabSz="457200" rtl="0" eaLnBrk="1" fontAlgn="auto" latinLnBrk="0" hangingPunct="1">
              <a:lnSpc>
                <a:spcPct val="100000"/>
              </a:lnSpc>
              <a:spcBef>
                <a:spcPts val="0"/>
              </a:spcBef>
              <a:spcAft>
                <a:spcPts val="0"/>
              </a:spcAft>
              <a:buClrTx/>
              <a:buSzTx/>
              <a:buFontTx/>
              <a:buAutoNum type="arabicParenR"/>
              <a:tabLst/>
              <a:defRPr/>
            </a:pPr>
            <a:r>
              <a:rPr lang="en-US" sz="2400" b="0" dirty="0">
                <a:solidFill>
                  <a:srgbClr val="7030A0"/>
                </a:solidFill>
                <a:latin typeface="Aptos" panose="02110004020202020204"/>
              </a:rPr>
              <a:t>Find any examples where you could </a:t>
            </a:r>
            <a:r>
              <a:rPr lang="en-US" sz="2400" b="1" dirty="0">
                <a:solidFill>
                  <a:srgbClr val="7030A0"/>
                </a:solidFill>
                <a:latin typeface="Aptos" panose="02110004020202020204"/>
              </a:rPr>
              <a:t>add analysis of the writers’ methods. </a:t>
            </a:r>
            <a:r>
              <a:rPr lang="en-US" sz="2400" b="1" i="1" dirty="0">
                <a:solidFill>
                  <a:srgbClr val="7030A0"/>
                </a:solidFill>
                <a:latin typeface="Aptos" panose="02110004020202020204"/>
              </a:rPr>
              <a:t>Add these in now</a:t>
            </a:r>
            <a:r>
              <a:rPr lang="en-US" sz="2400" b="1" dirty="0">
                <a:solidFill>
                  <a:srgbClr val="7030A0"/>
                </a:solidFill>
                <a:latin typeface="Aptos" panose="02110004020202020204"/>
              </a:rPr>
              <a:t>.</a:t>
            </a:r>
            <a:endParaRPr kumimoji="0" lang="en-GB" sz="24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
        <p:nvSpPr>
          <p:cNvPr id="3" name="TextBox 2">
            <a:extLst>
              <a:ext uri="{FF2B5EF4-FFF2-40B4-BE49-F238E27FC236}">
                <a16:creationId xmlns:a16="http://schemas.microsoft.com/office/drawing/2014/main" id="{04152F54-2C1A-E4E5-D080-78DD35713F73}"/>
              </a:ext>
            </a:extLst>
          </p:cNvPr>
          <p:cNvSpPr txBox="1"/>
          <p:nvPr/>
        </p:nvSpPr>
        <p:spPr>
          <a:xfrm>
            <a:off x="4884517" y="1838883"/>
            <a:ext cx="1863524" cy="954107"/>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Anecdotes, statistics, metaphors, similes,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FF33759-DB4B-EB05-B49C-EF11B674D677}"/>
              </a:ext>
            </a:extLst>
          </p:cNvPr>
          <p:cNvSpPr txBox="1"/>
          <p:nvPr/>
        </p:nvSpPr>
        <p:spPr>
          <a:xfrm>
            <a:off x="6921662" y="1825625"/>
            <a:ext cx="1863525" cy="95410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Imagery, metaphors, emotive language,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22D38D3-8B36-70EB-F549-EC874FB7D7D7}"/>
              </a:ext>
            </a:extLst>
          </p:cNvPr>
          <p:cNvSpPr txBox="1"/>
          <p:nvPr/>
        </p:nvSpPr>
        <p:spPr>
          <a:xfrm>
            <a:off x="4884517" y="2964397"/>
            <a:ext cx="1863524" cy="2893100"/>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statistics provide weight to the writer’s opinions on prisons and the need for reform. The anecdotes again add authority to what the writer is explaining, and the metaphors provide emphasis to his own views.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E93B57D8-6A1C-6C20-F2A6-083F8999B293}"/>
              </a:ext>
            </a:extLst>
          </p:cNvPr>
          <p:cNvSpPr txBox="1"/>
          <p:nvPr/>
        </p:nvSpPr>
        <p:spPr>
          <a:xfrm>
            <a:off x="6921662" y="2990440"/>
            <a:ext cx="1863525" cy="2246769"/>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imagery is particularly powerful in conveying how terrified the child inmates are and how harshly they are treated, particularly a simile such as “like a white wedge of terror.”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2338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31D7A-80CC-4523-874C-E88F325EAB4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Cherry-picking evidence is a great skill to have!</a:t>
            </a:r>
          </a:p>
        </p:txBody>
      </p:sp>
      <p:sp>
        <p:nvSpPr>
          <p:cNvPr id="3" name="Content Placeholder 2">
            <a:extLst>
              <a:ext uri="{FF2B5EF4-FFF2-40B4-BE49-F238E27FC236}">
                <a16:creationId xmlns:a16="http://schemas.microsoft.com/office/drawing/2014/main" id="{2CA6B668-D185-4ED3-8579-93F44D026F5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3200" dirty="0"/>
              <a:t>Rather than just using one longer quotation from the text you are analysing, you can look out for </a:t>
            </a:r>
            <a:r>
              <a:rPr lang="en-GB" sz="3200" b="1" dirty="0"/>
              <a:t>patterns</a:t>
            </a:r>
            <a:r>
              <a:rPr lang="en-GB" sz="3200" dirty="0"/>
              <a:t> that emerge with the use of language, for instance: how the writer uses </a:t>
            </a:r>
            <a:r>
              <a:rPr lang="en-GB" sz="3200" i="1" dirty="0"/>
              <a:t>adjectives</a:t>
            </a:r>
            <a:r>
              <a:rPr lang="en-GB" sz="3200" dirty="0"/>
              <a:t> throughout a text, or how </a:t>
            </a:r>
            <a:r>
              <a:rPr lang="en-GB" sz="3200" i="1" dirty="0"/>
              <a:t>one person or object is described </a:t>
            </a:r>
            <a:r>
              <a:rPr lang="en-GB" sz="3200" dirty="0"/>
              <a:t>and the techniques that are used for this description.</a:t>
            </a:r>
          </a:p>
          <a:p>
            <a:pPr marL="0" indent="0">
              <a:buNone/>
            </a:pPr>
            <a:endParaRPr lang="en-GB" sz="3200" dirty="0"/>
          </a:p>
          <a:p>
            <a:pPr marL="0" indent="0">
              <a:buNone/>
            </a:pPr>
            <a:endParaRPr lang="en-GB" sz="3200" dirty="0"/>
          </a:p>
        </p:txBody>
      </p:sp>
      <p:pic>
        <p:nvPicPr>
          <p:cNvPr id="1026" name="Picture 2" descr="Cherry, Fruits, Red, Berries, Leaves">
            <a:extLst>
              <a:ext uri="{FF2B5EF4-FFF2-40B4-BE49-F238E27FC236}">
                <a16:creationId xmlns:a16="http://schemas.microsoft.com/office/drawing/2014/main" id="{D056AFCF-1F46-4D5C-AD1C-0EA803B828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1830" y="5257062"/>
            <a:ext cx="1832170" cy="1502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8762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1658</Words>
  <Application>Microsoft Office PowerPoint</Application>
  <PresentationFormat>On-screen Show (4:3)</PresentationFormat>
  <Paragraphs>131</Paragraphs>
  <Slides>14</Slides>
  <Notes>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14</vt:i4>
      </vt:variant>
    </vt:vector>
  </HeadingPairs>
  <TitlesOfParts>
    <vt:vector size="25" baseType="lpstr">
      <vt:lpstr>Aptos</vt:lpstr>
      <vt:lpstr>Aptos Display</vt:lpstr>
      <vt:lpstr>Arial</vt:lpstr>
      <vt:lpstr>Calibri</vt:lpstr>
      <vt:lpstr>Calibri Light</vt:lpstr>
      <vt:lpstr>gg sans</vt:lpstr>
      <vt:lpstr>Times New Roman</vt:lpstr>
      <vt:lpstr>Office Theme</vt:lpstr>
      <vt:lpstr>1_Office Theme</vt:lpstr>
      <vt:lpstr>2_Office Theme</vt:lpstr>
      <vt:lpstr>3_Office Theme</vt:lpstr>
      <vt:lpstr>PowerPoint Presentation</vt:lpstr>
      <vt:lpstr>Learning outcomes</vt:lpstr>
      <vt:lpstr>Let’s recap our ideas for this Q4 task</vt:lpstr>
      <vt:lpstr>We can use contrast connectives to help us show clear comparisons in our Q4 answers</vt:lpstr>
      <vt:lpstr>It’s really important that we use linking sentences in Q4</vt:lpstr>
      <vt:lpstr>Look back at your answer to Q4 from the previous lesson</vt:lpstr>
      <vt:lpstr>We must also explore the writers’ methods in Q4</vt:lpstr>
      <vt:lpstr>Look back at your answer to Q4 from the previous lesson</vt:lpstr>
      <vt:lpstr>Cherry-picking evidence is a great skill to have!</vt:lpstr>
      <vt:lpstr>Can you see the differences between these two answers?</vt:lpstr>
      <vt:lpstr>Last lesson we wrote our own Q4 answers</vt:lpstr>
      <vt:lpstr>We will now peer assess our new answers</vt:lpstr>
      <vt:lpstr>PowerPoint Presentation</vt:lpstr>
      <vt:lpstr>On a scale of 1-10, how well do you think you’ve met the learning outcomes today?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2025-02-24T11:10:14Z</dcterms:created>
  <dcterms:modified xsi:type="dcterms:W3CDTF">2025-08-12T11:22:54Z</dcterms:modified>
</cp:coreProperties>
</file>