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7"/>
  </p:notesMasterIdLst>
  <p:handoutMasterIdLst>
    <p:handoutMasterId r:id="rId18"/>
  </p:handoutMasterIdLst>
  <p:sldIdLst>
    <p:sldId id="256" r:id="rId4"/>
    <p:sldId id="271" r:id="rId5"/>
    <p:sldId id="272" r:id="rId6"/>
    <p:sldId id="270" r:id="rId7"/>
    <p:sldId id="325" r:id="rId8"/>
    <p:sldId id="324" r:id="rId9"/>
    <p:sldId id="312" r:id="rId10"/>
    <p:sldId id="313" r:id="rId11"/>
    <p:sldId id="269" r:id="rId12"/>
    <p:sldId id="273" r:id="rId13"/>
    <p:sldId id="321" r:id="rId14"/>
    <p:sldId id="261"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6D909-BF7B-409B-A9F3-BA3145EBFA7B}" v="7" dt="2025-03-06T13:08:5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notesViewPr>
    <p:cSldViewPr snapToGrid="0">
      <p:cViewPr varScale="1">
        <p:scale>
          <a:sx n="69" d="100"/>
          <a:sy n="69" d="100"/>
        </p:scale>
        <p:origin x="22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AE76D909-BF7B-409B-A9F3-BA3145EBFA7B}"/>
    <pc:docChg chg="undo custSel modSld">
      <pc:chgData name="Paul Wassell" userId="609912a88ec840f0" providerId="LiveId" clId="{AE76D909-BF7B-409B-A9F3-BA3145EBFA7B}" dt="2025-03-06T13:47:22.205" v="1984" actId="20577"/>
      <pc:docMkLst>
        <pc:docMk/>
      </pc:docMkLst>
      <pc:sldChg chg="addSp delSp modSp mod">
        <pc:chgData name="Paul Wassell" userId="609912a88ec840f0" providerId="LiveId" clId="{AE76D909-BF7B-409B-A9F3-BA3145EBFA7B}" dt="2025-03-06T13:08:50.392" v="30" actId="20577"/>
        <pc:sldMkLst>
          <pc:docMk/>
          <pc:sldMk cId="2127831702" sldId="256"/>
        </pc:sldMkLst>
        <pc:spChg chg="mod">
          <ac:chgData name="Paul Wassell" userId="609912a88ec840f0" providerId="LiveId" clId="{AE76D909-BF7B-409B-A9F3-BA3145EBFA7B}" dt="2025-03-06T13:07:44" v="11" actId="1076"/>
          <ac:spMkLst>
            <pc:docMk/>
            <pc:sldMk cId="2127831702" sldId="256"/>
            <ac:spMk id="13" creationId="{778E7118-763D-623B-1C90-06EC7FD1B8B2}"/>
          </ac:spMkLst>
        </pc:spChg>
        <pc:spChg chg="add mod">
          <ac:chgData name="Paul Wassell" userId="609912a88ec840f0" providerId="LiveId" clId="{AE76D909-BF7B-409B-A9F3-BA3145EBFA7B}" dt="2025-03-06T13:08:50.392" v="30" actId="20577"/>
          <ac:spMkLst>
            <pc:docMk/>
            <pc:sldMk cId="2127831702" sldId="256"/>
            <ac:spMk id="14" creationId="{8B663BFF-A0CD-2587-5731-E67758A63664}"/>
          </ac:spMkLst>
        </pc:spChg>
        <pc:picChg chg="add mod">
          <ac:chgData name="Paul Wassell" userId="609912a88ec840f0" providerId="LiveId" clId="{AE76D909-BF7B-409B-A9F3-BA3145EBFA7B}" dt="2025-03-06T13:07:39.204" v="10" actId="1076"/>
          <ac:picMkLst>
            <pc:docMk/>
            <pc:sldMk cId="2127831702" sldId="256"/>
            <ac:picMk id="3" creationId="{BA2D8646-F32C-9C2D-578D-580D3036E704}"/>
          </ac:picMkLst>
        </pc:picChg>
        <pc:picChg chg="del">
          <ac:chgData name="Paul Wassell" userId="609912a88ec840f0" providerId="LiveId" clId="{AE76D909-BF7B-409B-A9F3-BA3145EBFA7B}" dt="2025-03-06T13:07:18.069" v="0" actId="478"/>
          <ac:picMkLst>
            <pc:docMk/>
            <pc:sldMk cId="2127831702" sldId="256"/>
            <ac:picMk id="5" creationId="{20C96F2F-3EBD-6C70-D81F-0359C9F67E49}"/>
          </ac:picMkLst>
        </pc:picChg>
        <pc:picChg chg="mod">
          <ac:chgData name="Paul Wassell" userId="609912a88ec840f0" providerId="LiveId" clId="{AE76D909-BF7B-409B-A9F3-BA3145EBFA7B}" dt="2025-03-06T13:07:35.664" v="8" actId="14100"/>
          <ac:picMkLst>
            <pc:docMk/>
            <pc:sldMk cId="2127831702" sldId="256"/>
            <ac:picMk id="6" creationId="{CCCB3290-955F-193C-CF4F-292E541D52AB}"/>
          </ac:picMkLst>
        </pc:picChg>
        <pc:picChg chg="add mod">
          <ac:chgData name="Paul Wassell" userId="609912a88ec840f0" providerId="LiveId" clId="{AE76D909-BF7B-409B-A9F3-BA3145EBFA7B}" dt="2025-03-06T13:08:44.027" v="27" actId="1076"/>
          <ac:picMkLst>
            <pc:docMk/>
            <pc:sldMk cId="2127831702" sldId="256"/>
            <ac:picMk id="7" creationId="{86BDFF02-EEBB-4C3B-292D-A3C26E6BCECF}"/>
          </ac:picMkLst>
        </pc:picChg>
        <pc:picChg chg="mod">
          <ac:chgData name="Paul Wassell" userId="609912a88ec840f0" providerId="LiveId" clId="{AE76D909-BF7B-409B-A9F3-BA3145EBFA7B}" dt="2025-03-06T13:08:42.338" v="26" actId="1076"/>
          <ac:picMkLst>
            <pc:docMk/>
            <pc:sldMk cId="2127831702" sldId="256"/>
            <ac:picMk id="8" creationId="{6F188863-9EEE-0F84-A4BD-7CF64A514055}"/>
          </ac:picMkLst>
        </pc:picChg>
      </pc:sldChg>
      <pc:sldChg chg="delSp modSp mod">
        <pc:chgData name="Paul Wassell" userId="609912a88ec840f0" providerId="LiveId" clId="{AE76D909-BF7B-409B-A9F3-BA3145EBFA7B}" dt="2025-03-06T13:46:47.743" v="1967" actId="478"/>
        <pc:sldMkLst>
          <pc:docMk/>
          <pc:sldMk cId="1766114787" sldId="261"/>
        </pc:sldMkLst>
        <pc:spChg chg="mod">
          <ac:chgData name="Paul Wassell" userId="609912a88ec840f0" providerId="LiveId" clId="{AE76D909-BF7B-409B-A9F3-BA3145EBFA7B}" dt="2025-03-06T13:46:33.137" v="1966" actId="6549"/>
          <ac:spMkLst>
            <pc:docMk/>
            <pc:sldMk cId="1766114787" sldId="261"/>
            <ac:spMk id="3" creationId="{1D6E5442-7DB0-43F9-A165-9B34226E75CD}"/>
          </ac:spMkLst>
        </pc:spChg>
        <pc:picChg chg="del">
          <ac:chgData name="Paul Wassell" userId="609912a88ec840f0" providerId="LiveId" clId="{AE76D909-BF7B-409B-A9F3-BA3145EBFA7B}" dt="2025-03-06T13:46:47.743" v="1967" actId="478"/>
          <ac:picMkLst>
            <pc:docMk/>
            <pc:sldMk cId="1766114787" sldId="261"/>
            <ac:picMk id="8" creationId="{67F65854-405B-0112-2F78-43618BADADF8}"/>
          </ac:picMkLst>
        </pc:picChg>
        <pc:picChg chg="del">
          <ac:chgData name="Paul Wassell" userId="609912a88ec840f0" providerId="LiveId" clId="{AE76D909-BF7B-409B-A9F3-BA3145EBFA7B}" dt="2025-03-06T13:46:47.743" v="1967" actId="478"/>
          <ac:picMkLst>
            <pc:docMk/>
            <pc:sldMk cId="1766114787" sldId="261"/>
            <ac:picMk id="10" creationId="{884E4373-621D-7C64-EC8B-1BC00F568BF0}"/>
          </ac:picMkLst>
        </pc:picChg>
      </pc:sldChg>
      <pc:sldChg chg="addSp delSp modSp mod">
        <pc:chgData name="Paul Wassell" userId="609912a88ec840f0" providerId="LiveId" clId="{AE76D909-BF7B-409B-A9F3-BA3145EBFA7B}" dt="2025-03-06T13:47:22.205" v="1984" actId="20577"/>
        <pc:sldMkLst>
          <pc:docMk/>
          <pc:sldMk cId="2080047474" sldId="271"/>
        </pc:sldMkLst>
        <pc:spChg chg="mod">
          <ac:chgData name="Paul Wassell" userId="609912a88ec840f0" providerId="LiveId" clId="{AE76D909-BF7B-409B-A9F3-BA3145EBFA7B}" dt="2025-03-06T13:47:22.205" v="1984" actId="20577"/>
          <ac:spMkLst>
            <pc:docMk/>
            <pc:sldMk cId="2080047474" sldId="271"/>
            <ac:spMk id="10" creationId="{135E386B-BE25-F2AE-CBAF-BCDDB89307B9}"/>
          </ac:spMkLst>
        </pc:spChg>
        <pc:picChg chg="add mod">
          <ac:chgData name="Paul Wassell" userId="609912a88ec840f0" providerId="LiveId" clId="{AE76D909-BF7B-409B-A9F3-BA3145EBFA7B}" dt="2025-03-06T13:07:58.520" v="15" actId="1076"/>
          <ac:picMkLst>
            <pc:docMk/>
            <pc:sldMk cId="2080047474" sldId="271"/>
            <ac:picMk id="2" creationId="{ED07E311-4A8F-3997-D72C-580F16B2A179}"/>
          </ac:picMkLst>
        </pc:picChg>
        <pc:picChg chg="add del mod">
          <ac:chgData name="Paul Wassell" userId="609912a88ec840f0" providerId="LiveId" clId="{AE76D909-BF7B-409B-A9F3-BA3145EBFA7B}" dt="2025-03-06T13:07:59.576" v="16" actId="478"/>
          <ac:picMkLst>
            <pc:docMk/>
            <pc:sldMk cId="2080047474" sldId="271"/>
            <ac:picMk id="3" creationId="{E711A1C6-02B3-6A4C-59FA-D336F4E7C716}"/>
          </ac:picMkLst>
        </pc:picChg>
        <pc:picChg chg="del">
          <ac:chgData name="Paul Wassell" userId="609912a88ec840f0" providerId="LiveId" clId="{AE76D909-BF7B-409B-A9F3-BA3145EBFA7B}" dt="2025-03-06T13:07:50.318" v="12" actId="478"/>
          <ac:picMkLst>
            <pc:docMk/>
            <pc:sldMk cId="2080047474" sldId="271"/>
            <ac:picMk id="4" creationId="{48AF41AE-5D6E-55CA-4186-4D8BB97F04F2}"/>
          </ac:picMkLst>
        </pc:picChg>
        <pc:picChg chg="add mod">
          <ac:chgData name="Paul Wassell" userId="609912a88ec840f0" providerId="LiveId" clId="{AE76D909-BF7B-409B-A9F3-BA3145EBFA7B}" dt="2025-03-06T13:08:04.699" v="18" actId="1076"/>
          <ac:picMkLst>
            <pc:docMk/>
            <pc:sldMk cId="2080047474" sldId="271"/>
            <ac:picMk id="5" creationId="{7258E178-C7F0-8CA1-D316-ED892477D868}"/>
          </ac:picMkLst>
        </pc:picChg>
        <pc:picChg chg="del">
          <ac:chgData name="Paul Wassell" userId="609912a88ec840f0" providerId="LiveId" clId="{AE76D909-BF7B-409B-A9F3-BA3145EBFA7B}" dt="2025-03-06T13:07:50.318" v="12" actId="478"/>
          <ac:picMkLst>
            <pc:docMk/>
            <pc:sldMk cId="2080047474" sldId="271"/>
            <ac:picMk id="6" creationId="{4F1A0FDD-B48D-40DA-7353-ED5AC122865A}"/>
          </ac:picMkLst>
        </pc:picChg>
      </pc:sldChg>
      <pc:sldChg chg="addSp delSp modSp mod">
        <pc:chgData name="Paul Wassell" userId="609912a88ec840f0" providerId="LiveId" clId="{AE76D909-BF7B-409B-A9F3-BA3145EBFA7B}" dt="2025-03-06T13:23:47.772" v="1738" actId="13926"/>
        <pc:sldMkLst>
          <pc:docMk/>
          <pc:sldMk cId="2016347721" sldId="272"/>
        </pc:sldMkLst>
        <pc:spChg chg="mod">
          <ac:chgData name="Paul Wassell" userId="609912a88ec840f0" providerId="LiveId" clId="{AE76D909-BF7B-409B-A9F3-BA3145EBFA7B}" dt="2025-03-06T13:23:47.772" v="1738" actId="13926"/>
          <ac:spMkLst>
            <pc:docMk/>
            <pc:sldMk cId="2016347721" sldId="272"/>
            <ac:spMk id="3" creationId="{9319ABCD-5FD9-AFAD-C429-507500D0CFDA}"/>
          </ac:spMkLst>
        </pc:spChg>
        <pc:picChg chg="add mod">
          <ac:chgData name="Paul Wassell" userId="609912a88ec840f0" providerId="LiveId" clId="{AE76D909-BF7B-409B-A9F3-BA3145EBFA7B}" dt="2025-03-06T13:08:54.743" v="32" actId="1076"/>
          <ac:picMkLst>
            <pc:docMk/>
            <pc:sldMk cId="2016347721" sldId="272"/>
            <ac:picMk id="2" creationId="{6218F395-FF25-E276-6315-9E812DC4D49F}"/>
          </ac:picMkLst>
        </pc:picChg>
        <pc:picChg chg="add mod">
          <ac:chgData name="Paul Wassell" userId="609912a88ec840f0" providerId="LiveId" clId="{AE76D909-BF7B-409B-A9F3-BA3145EBFA7B}" dt="2025-03-06T13:08:59.838" v="34" actId="1076"/>
          <ac:picMkLst>
            <pc:docMk/>
            <pc:sldMk cId="2016347721" sldId="272"/>
            <ac:picMk id="4" creationId="{AAF528C1-DBD3-CC09-B5C6-2CBB71096B26}"/>
          </ac:picMkLst>
        </pc:picChg>
        <pc:picChg chg="del">
          <ac:chgData name="Paul Wassell" userId="609912a88ec840f0" providerId="LiveId" clId="{AE76D909-BF7B-409B-A9F3-BA3145EBFA7B}" dt="2025-03-06T13:08:13.218" v="20" actId="478"/>
          <ac:picMkLst>
            <pc:docMk/>
            <pc:sldMk cId="2016347721" sldId="272"/>
            <ac:picMk id="5" creationId="{316E4697-A0A7-DB42-ADA2-B6B82A5552CF}"/>
          </ac:picMkLst>
        </pc:picChg>
      </pc:sldChg>
      <pc:sldChg chg="modSp mod">
        <pc:chgData name="Paul Wassell" userId="609912a88ec840f0" providerId="LiveId" clId="{AE76D909-BF7B-409B-A9F3-BA3145EBFA7B}" dt="2025-03-06T13:46:07.594" v="1925" actId="404"/>
        <pc:sldMkLst>
          <pc:docMk/>
          <pc:sldMk cId="2805928192" sldId="273"/>
        </pc:sldMkLst>
        <pc:spChg chg="mod">
          <ac:chgData name="Paul Wassell" userId="609912a88ec840f0" providerId="LiveId" clId="{AE76D909-BF7B-409B-A9F3-BA3145EBFA7B}" dt="2025-03-06T13:45:07.572" v="1821" actId="27636"/>
          <ac:spMkLst>
            <pc:docMk/>
            <pc:sldMk cId="2805928192" sldId="273"/>
            <ac:spMk id="3" creationId="{E5D22F03-70D1-B4C0-19D7-B1D7B3BD6EA2}"/>
          </ac:spMkLst>
        </pc:spChg>
        <pc:spChg chg="mod">
          <ac:chgData name="Paul Wassell" userId="609912a88ec840f0" providerId="LiveId" clId="{AE76D909-BF7B-409B-A9F3-BA3145EBFA7B}" dt="2025-03-06T13:45:40.697" v="1826" actId="403"/>
          <ac:spMkLst>
            <pc:docMk/>
            <pc:sldMk cId="2805928192" sldId="273"/>
            <ac:spMk id="6" creationId="{960751C8-2BDD-783B-BD9F-E47C1760FF18}"/>
          </ac:spMkLst>
        </pc:spChg>
        <pc:spChg chg="mod">
          <ac:chgData name="Paul Wassell" userId="609912a88ec840f0" providerId="LiveId" clId="{AE76D909-BF7B-409B-A9F3-BA3145EBFA7B}" dt="2025-03-06T13:46:07.594" v="1925" actId="404"/>
          <ac:spMkLst>
            <pc:docMk/>
            <pc:sldMk cId="2805928192" sldId="273"/>
            <ac:spMk id="8" creationId="{2C85DAC7-A3E8-C4B6-1F07-36DACE8AC265}"/>
          </ac:spMkLst>
        </pc:spChg>
      </pc:sldChg>
      <pc:sldChg chg="modSp mod">
        <pc:chgData name="Paul Wassell" userId="609912a88ec840f0" providerId="LiveId" clId="{AE76D909-BF7B-409B-A9F3-BA3145EBFA7B}" dt="2025-03-06T13:47:02.366" v="1975" actId="20577"/>
        <pc:sldMkLst>
          <pc:docMk/>
          <pc:sldMk cId="485748622" sldId="285"/>
        </pc:sldMkLst>
        <pc:spChg chg="mod">
          <ac:chgData name="Paul Wassell" userId="609912a88ec840f0" providerId="LiveId" clId="{AE76D909-BF7B-409B-A9F3-BA3145EBFA7B}" dt="2025-03-06T13:47:02.366" v="1975" actId="20577"/>
          <ac:spMkLst>
            <pc:docMk/>
            <pc:sldMk cId="485748622" sldId="285"/>
            <ac:spMk id="9" creationId="{26F1A4CC-97EC-0E6C-C2C8-2231D2E52E9F}"/>
          </ac:spMkLst>
        </pc:spChg>
      </pc:sldChg>
      <pc:sldChg chg="modSp mod">
        <pc:chgData name="Paul Wassell" userId="609912a88ec840f0" providerId="LiveId" clId="{AE76D909-BF7B-409B-A9F3-BA3145EBFA7B}" dt="2025-03-06T13:40:13.843" v="1782" actId="1076"/>
        <pc:sldMkLst>
          <pc:docMk/>
          <pc:sldMk cId="3750840871" sldId="312"/>
        </pc:sldMkLst>
        <pc:spChg chg="mod">
          <ac:chgData name="Paul Wassell" userId="609912a88ec840f0" providerId="LiveId" clId="{AE76D909-BF7B-409B-A9F3-BA3145EBFA7B}" dt="2025-03-06T13:40:06.845" v="1779" actId="14100"/>
          <ac:spMkLst>
            <pc:docMk/>
            <pc:sldMk cId="3750840871" sldId="312"/>
            <ac:spMk id="3" creationId="{997C6160-DC90-40C9-94C6-D3DE0BEEF2F8}"/>
          </ac:spMkLst>
        </pc:spChg>
        <pc:spChg chg="mod">
          <ac:chgData name="Paul Wassell" userId="609912a88ec840f0" providerId="LiveId" clId="{AE76D909-BF7B-409B-A9F3-BA3145EBFA7B}" dt="2025-03-06T13:40:13.843" v="1782" actId="1076"/>
          <ac:spMkLst>
            <pc:docMk/>
            <pc:sldMk cId="3750840871" sldId="312"/>
            <ac:spMk id="4" creationId="{DFBD5E59-CABD-4217-9FA5-CC1DEC1B9B63}"/>
          </ac:spMkLst>
        </pc:spChg>
      </pc:sldChg>
      <pc:sldChg chg="modSp mod">
        <pc:chgData name="Paul Wassell" userId="609912a88ec840f0" providerId="LiveId" clId="{AE76D909-BF7B-409B-A9F3-BA3145EBFA7B}" dt="2025-03-06T13:44:21.514" v="1815" actId="13926"/>
        <pc:sldMkLst>
          <pc:docMk/>
          <pc:sldMk cId="508959082" sldId="313"/>
        </pc:sldMkLst>
        <pc:spChg chg="mod">
          <ac:chgData name="Paul Wassell" userId="609912a88ec840f0" providerId="LiveId" clId="{AE76D909-BF7B-409B-A9F3-BA3145EBFA7B}" dt="2025-03-06T13:44:21.514" v="1815" actId="13926"/>
          <ac:spMkLst>
            <pc:docMk/>
            <pc:sldMk cId="508959082" sldId="313"/>
            <ac:spMk id="3" creationId="{997C6160-DC90-40C9-94C6-D3DE0BEEF2F8}"/>
          </ac:spMkLst>
        </pc:spChg>
      </pc:sldChg>
      <pc:sldChg chg="modSp mod">
        <pc:chgData name="Paul Wassell" userId="609912a88ec840f0" providerId="LiveId" clId="{AE76D909-BF7B-409B-A9F3-BA3145EBFA7B}" dt="2025-03-06T13:38:39.218" v="1753" actId="14100"/>
        <pc:sldMkLst>
          <pc:docMk/>
          <pc:sldMk cId="3253867115" sldId="324"/>
        </pc:sldMkLst>
        <pc:spChg chg="mod">
          <ac:chgData name="Paul Wassell" userId="609912a88ec840f0" providerId="LiveId" clId="{AE76D909-BF7B-409B-A9F3-BA3145EBFA7B}" dt="2025-03-06T13:38:39.218" v="1753" actId="14100"/>
          <ac:spMkLst>
            <pc:docMk/>
            <pc:sldMk cId="3253867115" sldId="324"/>
            <ac:spMk id="5" creationId="{D7F0D91C-FD9D-152A-5F89-8390B86EAE5D}"/>
          </ac:spMkLst>
        </pc:spChg>
        <pc:picChg chg="mod">
          <ac:chgData name="Paul Wassell" userId="609912a88ec840f0" providerId="LiveId" clId="{AE76D909-BF7B-409B-A9F3-BA3145EBFA7B}" dt="2025-03-06T13:38:36.019" v="1752" actId="14100"/>
          <ac:picMkLst>
            <pc:docMk/>
            <pc:sldMk cId="3253867115" sldId="324"/>
            <ac:picMk id="2" creationId="{9FD8CB1B-4B94-2A29-A518-901056E52FF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DD267F-8639-F674-F19F-335D6884C3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75E2D8D9-301C-7456-B06C-39B10062FB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01AF5C-3BA6-42C0-85A2-461C53DC8DCE}" type="datetimeFigureOut">
              <a:rPr lang="en-PH" smtClean="0"/>
              <a:t>12/08/2025</a:t>
            </a:fld>
            <a:endParaRPr lang="en-PH"/>
          </a:p>
        </p:txBody>
      </p:sp>
      <p:sp>
        <p:nvSpPr>
          <p:cNvPr id="4" name="Footer Placeholder 3">
            <a:extLst>
              <a:ext uri="{FF2B5EF4-FFF2-40B4-BE49-F238E27FC236}">
                <a16:creationId xmlns:a16="http://schemas.microsoft.com/office/drawing/2014/main" id="{DDC3DD6C-B7FE-EF82-E6E2-3C39B2B002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93844320-2BB3-7055-9092-EF22C8EF4D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DE5F1-D6A3-4D40-B057-5B8ADB8C3142}" type="slidenum">
              <a:rPr lang="en-PH" smtClean="0"/>
              <a:t>‹#›</a:t>
            </a:fld>
            <a:endParaRPr lang="en-PH"/>
          </a:p>
        </p:txBody>
      </p:sp>
    </p:spTree>
    <p:extLst>
      <p:ext uri="{BB962C8B-B14F-4D97-AF65-F5344CB8AC3E}">
        <p14:creationId xmlns:p14="http://schemas.microsoft.com/office/powerpoint/2010/main" val="315384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93E99-8507-437B-B166-463C17069224}"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48C90-9CBF-41B3-BA1D-BCDDC3F9F8F8}" type="slidenum">
              <a:rPr lang="en-GB" smtClean="0"/>
              <a:t>‹#›</a:t>
            </a:fld>
            <a:endParaRPr lang="en-GB"/>
          </a:p>
        </p:txBody>
      </p:sp>
    </p:spTree>
    <p:extLst>
      <p:ext uri="{BB962C8B-B14F-4D97-AF65-F5344CB8AC3E}">
        <p14:creationId xmlns:p14="http://schemas.microsoft.com/office/powerpoint/2010/main" val="275949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8D5F-E40A-4F6E-83DB-FB391DC803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5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76890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409000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43806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6833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0281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96552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98813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3184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0231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78449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9083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750595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551591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3974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9796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F5658-BAFC-4B5A-9542-6708E02927C8}"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84429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9A7EE-1C44-40CA-8A4F-ECBBC58939B5}"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474852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3F80A-ABAE-4D1F-9FDB-F4755CA2A7D2}"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75587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ADB83-9F6E-43F8-B6AF-9F25C4D83AD1}"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00656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2676-BFFA-4BCC-ACC8-64D2158F3A38}" type="datetime2">
              <a:rPr lang="en-GB" smtClean="0"/>
              <a:t>Tuesday, 12 August 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313377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C6761-9F8C-45B8-9850-33D0420FBCA8}" type="datetime2">
              <a:rPr lang="en-GB" smtClean="0"/>
              <a:t>Tuesday, 12 August 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924297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E2514-DE15-43FC-838C-E5F41F17D15A}" type="datetime2">
              <a:rPr lang="en-GB" smtClean="0"/>
              <a:t>Tuesday, 12 August 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49517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4EFC1-AA40-4460-BAC2-CE2F7B764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580985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D4FDC-9CF7-422A-B116-5B70FF13F9C8}"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745996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F51D32-ADD4-46A1-A356-58846CB087FF}"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3638465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B6097-EA28-40FD-8F04-7D40E6FDA48D}"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17073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00E10-CA87-49E8-A530-2B6767FF44B3}"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79768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18055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4EFC1-AA40-4460-BAC2-CE2F7B76476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240979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4EFC1-AA40-4460-BAC2-CE2F7B76476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97924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4EFC1-AA40-4460-BAC2-CE2F7B76476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281365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65436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4EFC1-AA40-4460-BAC2-CE2F7B764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8370-4446-4D60-83DA-AFCFAF32C31B}" type="slidenum">
              <a:rPr lang="en-GB" smtClean="0"/>
              <a:t>‹#›</a:t>
            </a:fld>
            <a:endParaRPr lang="en-GB"/>
          </a:p>
        </p:txBody>
      </p:sp>
    </p:spTree>
    <p:extLst>
      <p:ext uri="{BB962C8B-B14F-4D97-AF65-F5344CB8AC3E}">
        <p14:creationId xmlns:p14="http://schemas.microsoft.com/office/powerpoint/2010/main" val="38376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A4EFC1-AA40-4460-BAC2-CE2F7B76476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A98370-4446-4D60-83DA-AFCFAF32C31B}" type="slidenum">
              <a:rPr lang="en-GB" smtClean="0"/>
              <a:t>‹#›</a:t>
            </a:fld>
            <a:endParaRPr lang="en-GB"/>
          </a:p>
        </p:txBody>
      </p:sp>
      <p:sp>
        <p:nvSpPr>
          <p:cNvPr id="7" name="Footer Placeholder 2">
            <a:extLst>
              <a:ext uri="{FF2B5EF4-FFF2-40B4-BE49-F238E27FC236}">
                <a16:creationId xmlns:a16="http://schemas.microsoft.com/office/drawing/2014/main" id="{8A783939-BB5F-ED71-339E-EB7B098DDCB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96B8DC-C3DA-6AAF-B755-2DD9E74A938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D4AD935-64A0-494A-D485-206BA0BC316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863FCB1-0A5E-667B-BD57-BBCA5C34122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318852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A75E2068-7344-F9B4-EE38-1E7CEA687DF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6506E44-40DB-B2BC-D1EC-3B4DB8A1FEE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4596A3E8-E3B3-200F-CA40-66E296DBC6B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50B97FB-F003-11A0-C8F4-5BC156FF0AB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232829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EBFA-A071-4A2D-9129-62E53E70DBBE}" type="datetime2">
              <a:rPr lang="en-GB" smtClean="0"/>
              <a:t>Tuesday, 12 August 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BD4A-6F52-4EF0-BB64-65F19D353D42}" type="slidenum">
              <a:rPr lang="en-GB" smtClean="0"/>
              <a:t>‹#›</a:t>
            </a:fld>
            <a:endParaRPr lang="en-GB" dirty="0"/>
          </a:p>
        </p:txBody>
      </p:sp>
      <p:sp>
        <p:nvSpPr>
          <p:cNvPr id="7" name="Footer Placeholder 2">
            <a:extLst>
              <a:ext uri="{FF2B5EF4-FFF2-40B4-BE49-F238E27FC236}">
                <a16:creationId xmlns:a16="http://schemas.microsoft.com/office/drawing/2014/main" id="{F83CE7B5-E138-1C7F-399D-9EB9032126F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132AF60-3FCB-78F3-D573-9934FF6A568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2057706-7FCB-BF7D-7BF8-F9C66F499DCE}"/>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004B6E8-B95A-1C0E-29DA-CB6F6683E3A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99494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yellow smiley face with green eyes and a black background&#10;&#10;AI-generated content may be incorrect.">
            <a:extLst>
              <a:ext uri="{FF2B5EF4-FFF2-40B4-BE49-F238E27FC236}">
                <a16:creationId xmlns:a16="http://schemas.microsoft.com/office/drawing/2014/main" id="{CCCB3290-955F-193C-CF4F-292E541D52A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209" b="97064" l="5625" r="91875">
                        <a14:foregroundMark x1="38828" y1="8117" x2="38828" y2="8117"/>
                        <a14:foregroundMark x1="9531" y1="44387" x2="9531" y2="44387"/>
                        <a14:foregroundMark x1="91875" y1="49136" x2="91875" y2="49136"/>
                        <a14:foregroundMark x1="46016" y1="1209" x2="46016" y2="1209"/>
                        <a14:foregroundMark x1="5703" y1="47927" x2="5703" y2="47927"/>
                        <a14:foregroundMark x1="49219" y1="93005" x2="49219" y2="93005"/>
                        <a14:foregroundMark x1="49219" y1="97064" x2="49219" y2="97064"/>
                      </a14:backgroundRemoval>
                    </a14:imgEffect>
                  </a14:imgLayer>
                </a14:imgProps>
              </a:ext>
              <a:ext uri="{28A0092B-C50C-407E-A947-70E740481C1C}">
                <a14:useLocalDpi xmlns:a14="http://schemas.microsoft.com/office/drawing/2010/main" val="0"/>
              </a:ext>
            </a:extLst>
          </a:blip>
          <a:stretch>
            <a:fillRect/>
          </a:stretch>
        </p:blipFill>
        <p:spPr>
          <a:xfrm>
            <a:off x="1706350" y="2445470"/>
            <a:ext cx="1766055" cy="1597727"/>
          </a:xfrm>
          <a:prstGeom prst="rect">
            <a:avLst/>
          </a:prstGeom>
        </p:spPr>
      </p:pic>
      <p:pic>
        <p:nvPicPr>
          <p:cNvPr id="8" name="Picture 7" descr="A yellow face with black background&#10;&#10;AI-generated content may be incorrect.">
            <a:extLst>
              <a:ext uri="{FF2B5EF4-FFF2-40B4-BE49-F238E27FC236}">
                <a16:creationId xmlns:a16="http://schemas.microsoft.com/office/drawing/2014/main" id="{6F188863-9EEE-0F84-A4BD-7CF64A514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29" y="3721829"/>
            <a:ext cx="1894716" cy="1894716"/>
          </a:xfrm>
          <a:prstGeom prst="rect">
            <a:avLst/>
          </a:prstGeom>
        </p:spPr>
      </p:pic>
      <p:sp>
        <p:nvSpPr>
          <p:cNvPr id="9" name="TextBox 8">
            <a:extLst>
              <a:ext uri="{FF2B5EF4-FFF2-40B4-BE49-F238E27FC236}">
                <a16:creationId xmlns:a16="http://schemas.microsoft.com/office/drawing/2014/main" id="{382F0136-825C-A9B6-180C-BCF07B3496C8}"/>
              </a:ext>
            </a:extLst>
          </p:cNvPr>
          <p:cNvSpPr txBox="1"/>
          <p:nvPr/>
        </p:nvSpPr>
        <p:spPr>
          <a:xfrm>
            <a:off x="300942" y="185195"/>
            <a:ext cx="8588415"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 Q4: Comparing Texts</a:t>
            </a:r>
            <a:endParaRPr lang="en-GB" sz="2400" b="1" u="sng" dirty="0"/>
          </a:p>
        </p:txBody>
      </p:sp>
      <p:sp>
        <p:nvSpPr>
          <p:cNvPr id="10" name="TextBox 9">
            <a:extLst>
              <a:ext uri="{FF2B5EF4-FFF2-40B4-BE49-F238E27FC236}">
                <a16:creationId xmlns:a16="http://schemas.microsoft.com/office/drawing/2014/main" id="{40E2823C-6283-2066-1EAE-8120C9513DC5}"/>
              </a:ext>
            </a:extLst>
          </p:cNvPr>
          <p:cNvSpPr txBox="1"/>
          <p:nvPr/>
        </p:nvSpPr>
        <p:spPr>
          <a:xfrm>
            <a:off x="4247909" y="1018572"/>
            <a:ext cx="4641448" cy="440120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dirty="0"/>
              <a:t>Last lesson we began to compare the two sources and explore their different purposes, audience, types, tones and language.</a:t>
            </a:r>
          </a:p>
          <a:p>
            <a:endParaRPr lang="en-US" sz="2000" dirty="0"/>
          </a:p>
          <a:p>
            <a:r>
              <a:rPr lang="en-US" sz="2000" dirty="0"/>
              <a:t>Let’s refocus on the use of tone again.</a:t>
            </a:r>
          </a:p>
          <a:p>
            <a:endParaRPr lang="en-US" sz="2000" dirty="0"/>
          </a:p>
          <a:p>
            <a:r>
              <a:rPr lang="en-US" sz="2000" dirty="0">
                <a:solidFill>
                  <a:srgbClr val="FF0000"/>
                </a:solidFill>
              </a:rPr>
              <a:t>Which of these emojis best represents Source A and Source B? </a:t>
            </a:r>
          </a:p>
          <a:p>
            <a:r>
              <a:rPr lang="en-US" sz="2000" dirty="0">
                <a:solidFill>
                  <a:schemeClr val="accent2">
                    <a:lumMod val="50000"/>
                  </a:schemeClr>
                </a:solidFill>
              </a:rPr>
              <a:t>How is the tone of Source A different to Source B?</a:t>
            </a:r>
          </a:p>
          <a:p>
            <a:r>
              <a:rPr lang="en-US" sz="2000" dirty="0">
                <a:solidFill>
                  <a:srgbClr val="00B050"/>
                </a:solidFill>
              </a:rPr>
              <a:t>Why is it important to consider the tones of the sources when comparing texts? Provide examples.</a:t>
            </a:r>
          </a:p>
        </p:txBody>
      </p:sp>
      <p:sp>
        <p:nvSpPr>
          <p:cNvPr id="11" name="TextBox 10">
            <a:extLst>
              <a:ext uri="{FF2B5EF4-FFF2-40B4-BE49-F238E27FC236}">
                <a16:creationId xmlns:a16="http://schemas.microsoft.com/office/drawing/2014/main" id="{C5463DB0-84D0-13D8-4A3D-A50A2999099E}"/>
              </a:ext>
            </a:extLst>
          </p:cNvPr>
          <p:cNvSpPr txBox="1"/>
          <p:nvPr/>
        </p:nvSpPr>
        <p:spPr>
          <a:xfrm>
            <a:off x="1145894" y="1191135"/>
            <a:ext cx="604778" cy="369332"/>
          </a:xfrm>
          <a:prstGeom prst="rect">
            <a:avLst/>
          </a:prstGeom>
          <a:noFill/>
        </p:spPr>
        <p:txBody>
          <a:bodyPr wrap="square" rtlCol="0">
            <a:spAutoFit/>
          </a:bodyPr>
          <a:lstStyle/>
          <a:p>
            <a:r>
              <a:rPr lang="en-US" dirty="0"/>
              <a:t>A</a:t>
            </a:r>
            <a:endParaRPr lang="en-GB" dirty="0"/>
          </a:p>
        </p:txBody>
      </p:sp>
      <p:sp>
        <p:nvSpPr>
          <p:cNvPr id="12" name="TextBox 11">
            <a:extLst>
              <a:ext uri="{FF2B5EF4-FFF2-40B4-BE49-F238E27FC236}">
                <a16:creationId xmlns:a16="http://schemas.microsoft.com/office/drawing/2014/main" id="{48C87970-8C02-E0DE-9B32-ABE6A10F644F}"/>
              </a:ext>
            </a:extLst>
          </p:cNvPr>
          <p:cNvSpPr txBox="1"/>
          <p:nvPr/>
        </p:nvSpPr>
        <p:spPr>
          <a:xfrm>
            <a:off x="3353763" y="2445471"/>
            <a:ext cx="604778" cy="369332"/>
          </a:xfrm>
          <a:prstGeom prst="rect">
            <a:avLst/>
          </a:prstGeom>
          <a:noFill/>
        </p:spPr>
        <p:txBody>
          <a:bodyPr wrap="square" rtlCol="0">
            <a:spAutoFit/>
          </a:bodyPr>
          <a:lstStyle/>
          <a:p>
            <a:r>
              <a:rPr lang="en-US" dirty="0"/>
              <a:t>B</a:t>
            </a:r>
            <a:endParaRPr lang="en-GB" dirty="0"/>
          </a:p>
        </p:txBody>
      </p:sp>
      <p:sp>
        <p:nvSpPr>
          <p:cNvPr id="13" name="TextBox 12">
            <a:extLst>
              <a:ext uri="{FF2B5EF4-FFF2-40B4-BE49-F238E27FC236}">
                <a16:creationId xmlns:a16="http://schemas.microsoft.com/office/drawing/2014/main" id="{778E7118-763D-623B-1C90-06EC7FD1B8B2}"/>
              </a:ext>
            </a:extLst>
          </p:cNvPr>
          <p:cNvSpPr txBox="1"/>
          <p:nvPr/>
        </p:nvSpPr>
        <p:spPr>
          <a:xfrm>
            <a:off x="407494" y="3858531"/>
            <a:ext cx="604778" cy="369332"/>
          </a:xfrm>
          <a:prstGeom prst="rect">
            <a:avLst/>
          </a:prstGeom>
          <a:noFill/>
        </p:spPr>
        <p:txBody>
          <a:bodyPr wrap="square" rtlCol="0">
            <a:spAutoFit/>
          </a:bodyPr>
          <a:lstStyle/>
          <a:p>
            <a:r>
              <a:rPr lang="en-US" dirty="0"/>
              <a:t>C</a:t>
            </a:r>
            <a:endParaRPr lang="en-GB" dirty="0"/>
          </a:p>
        </p:txBody>
      </p:sp>
      <p:pic>
        <p:nvPicPr>
          <p:cNvPr id="3" name="Picture 2" descr="A face with a black background&#10;&#10;AI-generated content may be incorrect.">
            <a:extLst>
              <a:ext uri="{FF2B5EF4-FFF2-40B4-BE49-F238E27FC236}">
                <a16:creationId xmlns:a16="http://schemas.microsoft.com/office/drawing/2014/main" id="{BA2D8646-F32C-9C2D-578D-580D3036E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217" y="849672"/>
            <a:ext cx="1446114" cy="1446114"/>
          </a:xfrm>
          <a:prstGeom prst="rect">
            <a:avLst/>
          </a:prstGeom>
        </p:spPr>
      </p:pic>
      <p:pic>
        <p:nvPicPr>
          <p:cNvPr id="7" name="Picture 6" descr="A yellow face with tears on it&#10;&#10;AI-generated content may be incorrect.">
            <a:extLst>
              <a:ext uri="{FF2B5EF4-FFF2-40B4-BE49-F238E27FC236}">
                <a16:creationId xmlns:a16="http://schemas.microsoft.com/office/drawing/2014/main" id="{86BDFF02-EEBB-4C3B-292D-A3C26E6BC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8509" y="4669187"/>
            <a:ext cx="1894716" cy="1914156"/>
          </a:xfrm>
          <a:prstGeom prst="rect">
            <a:avLst/>
          </a:prstGeom>
        </p:spPr>
      </p:pic>
      <p:sp>
        <p:nvSpPr>
          <p:cNvPr id="14" name="TextBox 13">
            <a:extLst>
              <a:ext uri="{FF2B5EF4-FFF2-40B4-BE49-F238E27FC236}">
                <a16:creationId xmlns:a16="http://schemas.microsoft.com/office/drawing/2014/main" id="{8B663BFF-A0CD-2587-5731-E67758A63664}"/>
              </a:ext>
            </a:extLst>
          </p:cNvPr>
          <p:cNvSpPr txBox="1"/>
          <p:nvPr/>
        </p:nvSpPr>
        <p:spPr>
          <a:xfrm>
            <a:off x="3353763" y="4416391"/>
            <a:ext cx="604778" cy="369332"/>
          </a:xfrm>
          <a:prstGeom prst="rect">
            <a:avLst/>
          </a:prstGeom>
          <a:noFill/>
        </p:spPr>
        <p:txBody>
          <a:bodyPr wrap="square" rtlCol="0">
            <a:spAutoFit/>
          </a:bodyPr>
          <a:lstStyle/>
          <a:p>
            <a:r>
              <a:rPr lang="en-US" dirty="0"/>
              <a:t>D</a:t>
            </a:r>
            <a:endParaRPr lang="en-GB" dirty="0"/>
          </a:p>
        </p:txBody>
      </p:sp>
    </p:spTree>
    <p:extLst>
      <p:ext uri="{BB962C8B-B14F-4D97-AF65-F5344CB8AC3E}">
        <p14:creationId xmlns:p14="http://schemas.microsoft.com/office/powerpoint/2010/main" val="21278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C5F2-B3BA-D1F4-2BBA-675DC3EE1082}"/>
              </a:ext>
            </a:extLst>
          </p:cNvPr>
          <p:cNvSpPr>
            <a:spLocks noGrp="1"/>
          </p:cNvSpPr>
          <p:nvPr>
            <p:ph type="title"/>
          </p:nvPr>
        </p:nvSpPr>
        <p:spPr>
          <a:xfrm>
            <a:off x="628650" y="365126"/>
            <a:ext cx="7886700" cy="63029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2800" dirty="0"/>
              <a:t>Let’s focus on one part of the student’s answer</a:t>
            </a:r>
            <a:endParaRPr lang="en-GB" sz="2800" dirty="0"/>
          </a:p>
        </p:txBody>
      </p:sp>
      <p:sp>
        <p:nvSpPr>
          <p:cNvPr id="3" name="Content Placeholder 2">
            <a:extLst>
              <a:ext uri="{FF2B5EF4-FFF2-40B4-BE49-F238E27FC236}">
                <a16:creationId xmlns:a16="http://schemas.microsoft.com/office/drawing/2014/main" id="{E5D22F03-70D1-B4C0-19D7-B1D7B3BD6EA2}"/>
              </a:ext>
            </a:extLst>
          </p:cNvPr>
          <p:cNvSpPr>
            <a:spLocks noGrp="1"/>
          </p:cNvSpPr>
          <p:nvPr>
            <p:ph idx="1"/>
          </p:nvPr>
        </p:nvSpPr>
        <p:spPr>
          <a:xfrm>
            <a:off x="628650" y="1253331"/>
            <a:ext cx="449893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lnSpc>
                <a:spcPct val="100000"/>
              </a:lnSpc>
              <a:spcBef>
                <a:spcPts val="0"/>
              </a:spcBef>
              <a:buNone/>
              <a:tabLst>
                <a:tab pos="625475" algn="l"/>
              </a:tabLst>
            </a:pPr>
            <a:r>
              <a:rPr lang="en-US" sz="16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but the writer is also keen to highlight the positives of prison: </a:t>
            </a:r>
            <a:r>
              <a:rPr lang="en-US"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prisoner “is positive about his own progress” </a:t>
            </a:r>
            <a:r>
              <a:rPr lang="en-US" sz="16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when meeting with the training boards. </a:t>
            </a:r>
            <a:r>
              <a:rPr lang="en-US" sz="1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He is keen to convey to us that prisons do offer positive changes to prisoners and therefore to society as a whole.</a:t>
            </a:r>
            <a:endParaRPr lang="en-GB" sz="16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buNone/>
              <a:tabLst>
                <a:tab pos="625475"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 contrast, in Source B the writer is highly critical of the incarceration of children in the Victorian era and therefore offers a very different perspective to that of Source A. </a:t>
            </a:r>
            <a:r>
              <a:rPr lang="en-US" sz="16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Wilde offers a mixture of sadness and anger at how children are treated. He begins with the anecdote of a warden being dismissed for offering biscuits to a child inmate, referring to them as </a:t>
            </a:r>
            <a:r>
              <a:rPr lang="en-US"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 “little hungry child”. The adjectives ‘hungry’ and ‘little’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are designed to evoke sympathy from the reader, and potentially anger at how both the child and the warder are treated for an act of kindness. </a:t>
            </a:r>
          </a:p>
          <a:p>
            <a:pPr marL="0" indent="0">
              <a:buNone/>
            </a:pPr>
            <a:endParaRPr lang="en-GB" sz="1600" dirty="0"/>
          </a:p>
        </p:txBody>
      </p:sp>
      <p:sp>
        <p:nvSpPr>
          <p:cNvPr id="4" name="Oval 3">
            <a:extLst>
              <a:ext uri="{FF2B5EF4-FFF2-40B4-BE49-F238E27FC236}">
                <a16:creationId xmlns:a16="http://schemas.microsoft.com/office/drawing/2014/main" id="{640E5178-DA86-5C17-CC29-236019C239FD}"/>
              </a:ext>
            </a:extLst>
          </p:cNvPr>
          <p:cNvSpPr/>
          <p:nvPr/>
        </p:nvSpPr>
        <p:spPr>
          <a:xfrm>
            <a:off x="5660020" y="1226245"/>
            <a:ext cx="3345084" cy="333350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60751C8-2BDD-783B-BD9F-E47C1760FF18}"/>
              </a:ext>
            </a:extLst>
          </p:cNvPr>
          <p:cNvSpPr txBox="1"/>
          <p:nvPr/>
        </p:nvSpPr>
        <p:spPr>
          <a:xfrm>
            <a:off x="5978324" y="1966848"/>
            <a:ext cx="2708476" cy="1628651"/>
          </a:xfrm>
          <a:prstGeom prst="rect">
            <a:avLst/>
          </a:prstGeom>
          <a:noFill/>
        </p:spPr>
        <p:txBody>
          <a:bodyPr wrap="square">
            <a:spAutoFit/>
          </a:bodyPr>
          <a:lstStyle/>
          <a:p>
            <a:pPr marL="0" indent="0">
              <a:lnSpc>
                <a:spcPct val="120000"/>
              </a:lnSpc>
              <a:spcBef>
                <a:spcPts val="0"/>
              </a:spcBef>
              <a:buNone/>
            </a:pPr>
            <a:r>
              <a:rPr lang="en-US" sz="14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In contrast,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in Source B the writer is highly critical of the incarceration of children in the Victorian era </a:t>
            </a:r>
            <a:r>
              <a:rPr lang="en-US" sz="14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and therefore offers a very different perspective to that of Source A.</a:t>
            </a:r>
            <a:endParaRPr lang="en-GB" sz="1400" dirty="0">
              <a:highlight>
                <a:srgbClr val="C0C0C0"/>
              </a:highlight>
            </a:endParaRPr>
          </a:p>
        </p:txBody>
      </p:sp>
      <p:sp>
        <p:nvSpPr>
          <p:cNvPr id="7" name="Arrow: Right 6">
            <a:extLst>
              <a:ext uri="{FF2B5EF4-FFF2-40B4-BE49-F238E27FC236}">
                <a16:creationId xmlns:a16="http://schemas.microsoft.com/office/drawing/2014/main" id="{EB310F70-6EB5-5853-1EE0-2AA3DFDA9566}"/>
              </a:ext>
            </a:extLst>
          </p:cNvPr>
          <p:cNvSpPr/>
          <p:nvPr/>
        </p:nvSpPr>
        <p:spPr>
          <a:xfrm rot="19976361">
            <a:off x="5033331" y="3736250"/>
            <a:ext cx="1051944" cy="6302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C85DAC7-A3E8-C4B6-1F07-36DACE8AC265}"/>
              </a:ext>
            </a:extLst>
          </p:cNvPr>
          <p:cNvSpPr txBox="1"/>
          <p:nvPr/>
        </p:nvSpPr>
        <p:spPr>
          <a:xfrm>
            <a:off x="5660020" y="4791919"/>
            <a:ext cx="3026780" cy="1384995"/>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r>
              <a:rPr lang="en-US" sz="1400" dirty="0"/>
              <a:t>The student makes sure they make </a:t>
            </a:r>
            <a:r>
              <a:rPr lang="en-US" sz="1400" dirty="0">
                <a:highlight>
                  <a:srgbClr val="C0C0C0"/>
                </a:highlight>
              </a:rPr>
              <a:t>direct comparisons </a:t>
            </a:r>
            <a:r>
              <a:rPr lang="en-US" sz="1400" dirty="0"/>
              <a:t>between the two sources. Source A shows the writer’s positivity towards rehabilitation, but Source B highlights the writer’s anger at how children are treated.</a:t>
            </a:r>
            <a:endParaRPr lang="en-GB" sz="1400" dirty="0"/>
          </a:p>
        </p:txBody>
      </p:sp>
    </p:spTree>
    <p:extLst>
      <p:ext uri="{BB962C8B-B14F-4D97-AF65-F5344CB8AC3E}">
        <p14:creationId xmlns:p14="http://schemas.microsoft.com/office/powerpoint/2010/main" val="280592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6855-2499-950D-D4DA-5D46CC40955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Let’s look at the mark scheme for Q4</a:t>
            </a:r>
            <a:endParaRPr lang="en-GB" sz="4000" dirty="0"/>
          </a:p>
        </p:txBody>
      </p:sp>
      <p:sp>
        <p:nvSpPr>
          <p:cNvPr id="5" name="TextBox 4">
            <a:extLst>
              <a:ext uri="{FF2B5EF4-FFF2-40B4-BE49-F238E27FC236}">
                <a16:creationId xmlns:a16="http://schemas.microsoft.com/office/drawing/2014/main" id="{BA5EB04A-DA5A-B630-3D8D-C1B6C7747C14}"/>
              </a:ext>
            </a:extLst>
          </p:cNvPr>
          <p:cNvSpPr txBox="1"/>
          <p:nvPr/>
        </p:nvSpPr>
        <p:spPr>
          <a:xfrm>
            <a:off x="628649" y="1885253"/>
            <a:ext cx="7886699" cy="58477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AO3: Compare writers’ ideas and perspectives, as well as how these are conveyed,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across two or more texts.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A2EA61-9E72-725A-D92B-FB69234B1311}"/>
              </a:ext>
            </a:extLst>
          </p:cNvPr>
          <p:cNvSpPr txBox="1"/>
          <p:nvPr/>
        </p:nvSpPr>
        <p:spPr>
          <a:xfrm>
            <a:off x="628649" y="2828049"/>
            <a:ext cx="3943351"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get 16/16: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Compares ideas and perspectives in a perceptive way: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analyses how writers’ methods are used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selects a range of judicious supporting detail from both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shows a detailed and perceptive understanding of the different ideas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perspectives in both texts.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09F12E1-E55D-B49D-AD64-635ED3F9005C}"/>
              </a:ext>
            </a:extLst>
          </p:cNvPr>
          <p:cNvGraphicFramePr>
            <a:graphicFrameLocks noGrp="1"/>
          </p:cNvGraphicFramePr>
          <p:nvPr>
            <p:extLst>
              <p:ext uri="{D42A27DB-BD31-4B8C-83A1-F6EECF244321}">
                <p14:modId xmlns:p14="http://schemas.microsoft.com/office/powerpoint/2010/main" val="1055752331"/>
              </p:ext>
            </p:extLst>
          </p:nvPr>
        </p:nvGraphicFramePr>
        <p:xfrm>
          <a:off x="4903804" y="2828049"/>
          <a:ext cx="3611544" cy="3571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5772">
                  <a:extLst>
                    <a:ext uri="{9D8B030D-6E8A-4147-A177-3AD203B41FA5}">
                      <a16:colId xmlns:a16="http://schemas.microsoft.com/office/drawing/2014/main" val="1687930855"/>
                    </a:ext>
                  </a:extLst>
                </a:gridCol>
                <a:gridCol w="1805772">
                  <a:extLst>
                    <a:ext uri="{9D8B030D-6E8A-4147-A177-3AD203B41FA5}">
                      <a16:colId xmlns:a16="http://schemas.microsoft.com/office/drawing/2014/main" val="247876497"/>
                    </a:ext>
                  </a:extLst>
                </a:gridCol>
              </a:tblGrid>
              <a:tr h="370840">
                <a:tc>
                  <a:txBody>
                    <a:bodyPr/>
                    <a:lstStyle/>
                    <a:p>
                      <a:r>
                        <a:rPr lang="en-US" sz="1600" dirty="0"/>
                        <a:t>Student’s answer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370840">
                <a:tc>
                  <a:txBody>
                    <a:bodyPr/>
                    <a:lstStyle/>
                    <a:p>
                      <a:r>
                        <a:rPr lang="en-US" sz="1600" dirty="0"/>
                        <a:t>Compared the thoughts and feelings of the writers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600" dirty="0"/>
                        <a:t>Included examples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600" dirty="0"/>
                        <a:t>Compared the methods (language) used to convey their thoughts and feelings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sp>
        <p:nvSpPr>
          <p:cNvPr id="10" name="Arrow: Right 9">
            <a:extLst>
              <a:ext uri="{FF2B5EF4-FFF2-40B4-BE49-F238E27FC236}">
                <a16:creationId xmlns:a16="http://schemas.microsoft.com/office/drawing/2014/main" id="{05EE212F-F438-A8CC-3FD3-5E6EEC3DE2B9}"/>
              </a:ext>
            </a:extLst>
          </p:cNvPr>
          <p:cNvSpPr/>
          <p:nvPr/>
        </p:nvSpPr>
        <p:spPr>
          <a:xfrm rot="14890582">
            <a:off x="7448780" y="5308024"/>
            <a:ext cx="592573" cy="787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83284F-F396-3A10-257B-E2DF3855E8C9}"/>
              </a:ext>
            </a:extLst>
          </p:cNvPr>
          <p:cNvSpPr txBox="1"/>
          <p:nvPr/>
        </p:nvSpPr>
        <p:spPr>
          <a:xfrm>
            <a:off x="6342927" y="5921203"/>
            <a:ext cx="2338086" cy="646331"/>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what we need to focus on next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77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696D-4304-4080-A57E-9C52033229B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Q4) Comparison</a:t>
            </a:r>
          </a:p>
        </p:txBody>
      </p:sp>
      <p:sp>
        <p:nvSpPr>
          <p:cNvPr id="3" name="Content Placeholder 2">
            <a:extLst>
              <a:ext uri="{FF2B5EF4-FFF2-40B4-BE49-F238E27FC236}">
                <a16:creationId xmlns:a16="http://schemas.microsoft.com/office/drawing/2014/main" id="{1D6E5442-7DB0-43F9-A165-9B34226E75CD}"/>
              </a:ext>
            </a:extLst>
          </p:cNvPr>
          <p:cNvSpPr>
            <a:spLocks noGrp="1"/>
          </p:cNvSpPr>
          <p:nvPr>
            <p:ph idx="1"/>
          </p:nvPr>
        </p:nvSpPr>
        <p:spPr>
          <a:xfrm>
            <a:off x="628650" y="1825625"/>
            <a:ext cx="471860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lnSpc>
                <a:spcPct val="120000"/>
              </a:lnSpc>
              <a:spcBef>
                <a:spcPts val="0"/>
              </a:spcBef>
              <a:buNone/>
            </a:pPr>
            <a:r>
              <a:rPr lang="en-GB" dirty="0"/>
              <a:t>Q4) For this question, you need to refer to the whole of Source A, together with Source B. </a:t>
            </a:r>
          </a:p>
          <a:p>
            <a:pPr marL="0" indent="0">
              <a:lnSpc>
                <a:spcPct val="120000"/>
              </a:lnSpc>
              <a:spcBef>
                <a:spcPts val="0"/>
              </a:spcBef>
              <a:buNone/>
            </a:pPr>
            <a:r>
              <a:rPr lang="en-US" dirty="0"/>
              <a:t>The task asks you to compare </a:t>
            </a:r>
            <a:r>
              <a:rPr lang="en-US" dirty="0">
                <a:effectLst/>
              </a:rPr>
              <a:t>how the writers convey their different </a:t>
            </a:r>
            <a:r>
              <a:rPr lang="en-US" dirty="0"/>
              <a:t>experiences</a:t>
            </a:r>
            <a:r>
              <a:rPr lang="en-US" dirty="0">
                <a:effectLst/>
              </a:rPr>
              <a:t> and feelings about their </a:t>
            </a:r>
            <a:r>
              <a:rPr lang="en-US" dirty="0"/>
              <a:t>prison experiences</a:t>
            </a:r>
            <a:r>
              <a:rPr lang="en-US" dirty="0">
                <a:effectLst/>
              </a:rPr>
              <a:t>.</a:t>
            </a:r>
          </a:p>
          <a:p>
            <a:pPr marL="0" indent="0">
              <a:lnSpc>
                <a:spcPct val="120000"/>
              </a:lnSpc>
              <a:spcBef>
                <a:spcPts val="0"/>
              </a:spcBef>
              <a:buNone/>
            </a:pPr>
            <a:br>
              <a:rPr lang="en-US" dirty="0"/>
            </a:br>
            <a:r>
              <a:rPr lang="en-US" dirty="0">
                <a:effectLst/>
              </a:rPr>
              <a:t>In your answer, you could:</a:t>
            </a:r>
            <a:br>
              <a:rPr lang="en-US" dirty="0"/>
            </a:br>
            <a:r>
              <a:rPr lang="en-US" sz="3400" dirty="0">
                <a:effectLst/>
              </a:rPr>
              <a:t>• </a:t>
            </a:r>
            <a:r>
              <a:rPr lang="en-US" sz="3400" dirty="0">
                <a:effectLst/>
                <a:highlight>
                  <a:srgbClr val="FFFF00"/>
                </a:highlight>
              </a:rPr>
              <a:t>compare their different thoughts and feelings and perspectives</a:t>
            </a:r>
            <a:br>
              <a:rPr lang="en-US" sz="3400" dirty="0">
                <a:highlight>
                  <a:srgbClr val="00FF00"/>
                </a:highlight>
              </a:rPr>
            </a:br>
            <a:r>
              <a:rPr lang="en-US" sz="3400" dirty="0">
                <a:effectLst/>
                <a:highlight>
                  <a:srgbClr val="00FF00"/>
                </a:highlight>
              </a:rPr>
              <a:t>• compare the methods they use to convey their thoughts and feelings and perspectives</a:t>
            </a:r>
            <a:br>
              <a:rPr lang="en-US" sz="3400" dirty="0"/>
            </a:br>
            <a:r>
              <a:rPr lang="en-US" sz="3400" dirty="0">
                <a:effectLst/>
              </a:rPr>
              <a:t>• </a:t>
            </a:r>
            <a:r>
              <a:rPr lang="en-US" sz="3400" dirty="0">
                <a:effectLst/>
                <a:highlight>
                  <a:srgbClr val="00FFFF"/>
                </a:highlight>
              </a:rPr>
              <a:t>support your response with </a:t>
            </a:r>
            <a:r>
              <a:rPr lang="en-US" sz="3400" dirty="0">
                <a:effectLst/>
                <a:highlight>
                  <a:srgbClr val="00FFFF"/>
                </a:highlight>
                <a:latin typeface="Arial" panose="020B0604020202020204" pitchFamily="34" charset="0"/>
              </a:rPr>
              <a:t>references to both texts.</a:t>
            </a:r>
            <a:r>
              <a:rPr lang="en-GB" sz="3400" dirty="0"/>
              <a:t>[16 marks]</a:t>
            </a:r>
          </a:p>
          <a:p>
            <a:endParaRPr lang="en-GB" dirty="0"/>
          </a:p>
        </p:txBody>
      </p:sp>
      <p:sp>
        <p:nvSpPr>
          <p:cNvPr id="4" name="TextBox 3">
            <a:extLst>
              <a:ext uri="{FF2B5EF4-FFF2-40B4-BE49-F238E27FC236}">
                <a16:creationId xmlns:a16="http://schemas.microsoft.com/office/drawing/2014/main" id="{326A4ED6-5805-4008-B5B2-CD7B0149D2B3}"/>
              </a:ext>
            </a:extLst>
          </p:cNvPr>
          <p:cNvSpPr txBox="1"/>
          <p:nvPr/>
        </p:nvSpPr>
        <p:spPr>
          <a:xfrm>
            <a:off x="5467540" y="2194957"/>
            <a:ext cx="3047810" cy="3847207"/>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is the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comparison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question, so you </a:t>
            </a:r>
            <a:r>
              <a:rPr kumimoji="0" lang="en-GB" sz="1600" b="1" i="0" u="sng"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GB" sz="1600" i="0" strike="noStrike" kern="1200" cap="none" spc="0" normalizeH="0" baseline="0" noProof="0" dirty="0">
                <a:ln>
                  <a:noFill/>
                </a:ln>
                <a:solidFill>
                  <a:prstClr val="black"/>
                </a:solidFill>
                <a:effectLst/>
                <a:uLnTx/>
                <a:uFillTx/>
                <a:latin typeface="Calibri" panose="020F0502020204030204"/>
                <a:ea typeface="+mn-ea"/>
                <a:cs typeface="+mn-cs"/>
              </a:rPr>
              <a:t> compare the two texts and how they convey their </a:t>
            </a:r>
            <a:r>
              <a:rPr kumimoji="0" lang="en-GB" sz="1600" b="1" i="0" strike="noStrike" kern="1200" cap="none" spc="0" normalizeH="0" baseline="0" noProof="0" dirty="0">
                <a:ln>
                  <a:noFill/>
                </a:ln>
                <a:solidFill>
                  <a:prstClr val="black"/>
                </a:solidFill>
                <a:effectLst/>
                <a:uLnTx/>
                <a:uFillTx/>
                <a:latin typeface="Calibri" panose="020F0502020204030204"/>
                <a:ea typeface="+mn-ea"/>
                <a:cs typeface="+mn-cs"/>
              </a:rPr>
              <a:t>thoughts and feelings.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Compare the writers’ thoughts and feelings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lang="en-GB" sz="1600" dirty="0">
                <a:solidFill>
                  <a:prstClr val="black"/>
                </a:solidFill>
                <a:latin typeface="Calibri" panose="020F0502020204030204"/>
              </a:rPr>
              <a:t>Compare the use of language techniques to convey their thoughts and feelings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Include quotes or examples to support your comparison</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lang="en-GB" sz="1600" dirty="0">
                <a:solidFill>
                  <a:prstClr val="black"/>
                </a:solidFill>
                <a:latin typeface="Calibri" panose="020F0502020204030204"/>
              </a:rPr>
              <a:t>Explain the effects of their methods on their readers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5493075-C92D-4045-8478-9B117EF8D103}"/>
              </a:ext>
            </a:extLst>
          </p:cNvPr>
          <p:cNvSpPr txBox="1"/>
          <p:nvPr/>
        </p:nvSpPr>
        <p:spPr>
          <a:xfrm>
            <a:off x="5467540" y="1825625"/>
            <a:ext cx="3047810"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6" name="Picture 2" descr="Image result for tip transparent">
            <a:extLst>
              <a:ext uri="{FF2B5EF4-FFF2-40B4-BE49-F238E27FC236}">
                <a16:creationId xmlns:a16="http://schemas.microsoft.com/office/drawing/2014/main" id="{7C3252EA-2DB7-49D6-8310-980BC723A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7875" y="1432927"/>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A596F4-EBF6-4AF6-A415-F7EFF7697CDE}"/>
              </a:ext>
            </a:extLst>
          </p:cNvPr>
          <p:cNvSpPr txBox="1"/>
          <p:nvPr/>
        </p:nvSpPr>
        <p:spPr>
          <a:xfrm>
            <a:off x="6747490" y="492535"/>
            <a:ext cx="1975821" cy="646331"/>
          </a:xfrm>
          <a:prstGeom prst="rect">
            <a:avLst/>
          </a:prstGeom>
          <a:solidFill>
            <a:srgbClr val="92D050"/>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 minutes to answer!</a:t>
            </a:r>
          </a:p>
        </p:txBody>
      </p:sp>
      <p:pic>
        <p:nvPicPr>
          <p:cNvPr id="9" name="Picture 8" descr="A large white clock mounted to the side&#10;&#10;Description automatically generated">
            <a:extLst>
              <a:ext uri="{FF2B5EF4-FFF2-40B4-BE49-F238E27FC236}">
                <a16:creationId xmlns:a16="http://schemas.microsoft.com/office/drawing/2014/main" id="{12C9BFBA-E03B-4338-B27E-D51B624C0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437" y="428479"/>
            <a:ext cx="774441" cy="774441"/>
          </a:xfrm>
          <a:prstGeom prst="rect">
            <a:avLst/>
          </a:prstGeom>
        </p:spPr>
      </p:pic>
    </p:spTree>
    <p:extLst>
      <p:ext uri="{BB962C8B-B14F-4D97-AF65-F5344CB8AC3E}">
        <p14:creationId xmlns:p14="http://schemas.microsoft.com/office/powerpoint/2010/main" val="17661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Plenary: 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1493892" y="2630683"/>
            <a:ext cx="6156213"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rPr>
              <a:t>They include examples from both sources to support their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16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1600" b="1" i="1" u="none" strike="noStrike" kern="1200" cap="none" spc="0" normalizeH="0" baseline="0" noProof="0" dirty="0">
                <a:ln>
                  <a:noFill/>
                </a:ln>
                <a:solidFill>
                  <a:srgbClr val="7030A0"/>
                </a:solidFill>
                <a:effectLst/>
                <a:uLnTx/>
                <a:uFillTx/>
                <a:latin typeface="Aptos" panose="02110004020202020204"/>
                <a:ea typeface="+mn-ea"/>
                <a:cs typeface="+mn-cs"/>
              </a:rPr>
              <a:t>compare</a:t>
            </a:r>
            <a:r>
              <a:rPr kumimoji="0" lang="en-US" sz="1600" i="1" u="none" strike="noStrike" kern="1200" cap="none" spc="0" normalizeH="0" baseline="0" noProof="0" dirty="0">
                <a:ln>
                  <a:noFill/>
                </a:ln>
                <a:solidFill>
                  <a:srgbClr val="7030A0"/>
                </a:solidFill>
                <a:effectLst/>
                <a:uLnTx/>
                <a:uFillTx/>
                <a:latin typeface="Aptos" panose="02110004020202020204"/>
                <a:ea typeface="+mn-ea"/>
                <a:cs typeface="+mn-cs"/>
              </a:rPr>
              <a:t> how the thoughts and feelings in one source are different to the other about the prisons.</a:t>
            </a:r>
            <a:endParaRPr kumimoji="0" lang="en-US" sz="16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D696954-1CB2-5B3C-745B-0A560B0A9929}"/>
              </a:ext>
            </a:extLst>
          </p:cNvPr>
          <p:cNvPicPr>
            <a:picLocks noChangeAspect="1"/>
          </p:cNvPicPr>
          <p:nvPr/>
        </p:nvPicPr>
        <p:blipFill>
          <a:blip r:embed="rId2"/>
          <a:stretch>
            <a:fillRect/>
          </a:stretch>
        </p:blipFill>
        <p:spPr>
          <a:xfrm>
            <a:off x="515073" y="5281614"/>
            <a:ext cx="8113853" cy="1211260"/>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35E386B-BE25-F2AE-CBAF-BCDDB89307B9}"/>
              </a:ext>
            </a:extLst>
          </p:cNvPr>
          <p:cNvSpPr txBox="1"/>
          <p:nvPr/>
        </p:nvSpPr>
        <p:spPr>
          <a:xfrm>
            <a:off x="2939595" y="312516"/>
            <a:ext cx="5764567" cy="618630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Source A has a few different tones. Often the writer tries to remain neutral and balanced in their views in order to best explain what the inside of a prison is like to his readers who are likely not to know.</a:t>
            </a:r>
          </a:p>
          <a:p>
            <a:endParaRPr lang="en-US" dirty="0"/>
          </a:p>
          <a:p>
            <a:r>
              <a:rPr lang="en-US" dirty="0"/>
              <a:t>For instance, the text begins with statistics about the rising prison population, but the writer is also keen to highlight the positives of prison: the prisoner “</a:t>
            </a:r>
            <a:r>
              <a:rPr lang="en-US" dirty="0">
                <a:highlight>
                  <a:srgbClr val="FFFF00"/>
                </a:highlight>
              </a:rPr>
              <a:t>is positive about his own progress</a:t>
            </a:r>
            <a:r>
              <a:rPr lang="en-US" dirty="0"/>
              <a:t>” when meeting with the training boards. The tone here is one of happiness that the system is helping some prisoners.</a:t>
            </a:r>
          </a:p>
          <a:p>
            <a:endParaRPr lang="en-US" dirty="0"/>
          </a:p>
          <a:p>
            <a:r>
              <a:rPr lang="en-US" dirty="0"/>
              <a:t>However, the writer is also keen to highlight the issues with the prison: “</a:t>
            </a:r>
            <a:r>
              <a:rPr lang="en-US" dirty="0">
                <a:highlight>
                  <a:srgbClr val="FFFF00"/>
                </a:highlight>
              </a:rPr>
              <a:t>Sadly, riots are still commonplace</a:t>
            </a:r>
            <a:r>
              <a:rPr lang="en-US" dirty="0"/>
              <a:t>.” Here the writer shows some dissatisfaction and also informs us of the prisoners’ own views: “</a:t>
            </a:r>
            <a:r>
              <a:rPr lang="en-US" dirty="0">
                <a:highlight>
                  <a:srgbClr val="FFFF00"/>
                </a:highlight>
              </a:rPr>
              <a:t>the temperature in the summer rockets, with prisoners describing it as ‘worse than a boiler room’.” </a:t>
            </a:r>
          </a:p>
          <a:p>
            <a:endParaRPr lang="en-US" dirty="0"/>
          </a:p>
          <a:p>
            <a:r>
              <a:rPr lang="en-US" dirty="0"/>
              <a:t>The writer concludes by offering a balanced view that prisons have done good work but have many more improvements to make. </a:t>
            </a:r>
            <a:endParaRPr lang="en-GB" dirty="0"/>
          </a:p>
        </p:txBody>
      </p:sp>
      <p:pic>
        <p:nvPicPr>
          <p:cNvPr id="2" name="Picture 1" descr="A yellow smiley face with green eyes and a black background&#10;&#10;AI-generated content may be incorrect.">
            <a:extLst>
              <a:ext uri="{FF2B5EF4-FFF2-40B4-BE49-F238E27FC236}">
                <a16:creationId xmlns:a16="http://schemas.microsoft.com/office/drawing/2014/main" id="{ED07E311-4A8F-3997-D72C-580F16B2A1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209" b="97064" l="5625" r="91875">
                        <a14:foregroundMark x1="38828" y1="8117" x2="38828" y2="8117"/>
                        <a14:foregroundMark x1="9531" y1="44387" x2="9531" y2="44387"/>
                        <a14:foregroundMark x1="91875" y1="49136" x2="91875" y2="49136"/>
                        <a14:foregroundMark x1="46016" y1="1209" x2="46016" y2="1209"/>
                        <a14:foregroundMark x1="5703" y1="47927" x2="5703" y2="47927"/>
                        <a14:foregroundMark x1="49219" y1="93005" x2="49219" y2="93005"/>
                        <a14:foregroundMark x1="49219" y1="97064" x2="49219" y2="97064"/>
                      </a14:backgroundRemoval>
                    </a14:imgEffect>
                  </a14:imgLayer>
                </a14:imgProps>
              </a:ext>
              <a:ext uri="{28A0092B-C50C-407E-A947-70E740481C1C}">
                <a14:useLocalDpi xmlns:a14="http://schemas.microsoft.com/office/drawing/2010/main" val="0"/>
              </a:ext>
            </a:extLst>
          </a:blip>
          <a:stretch>
            <a:fillRect/>
          </a:stretch>
        </p:blipFill>
        <p:spPr>
          <a:xfrm>
            <a:off x="1044879" y="1880465"/>
            <a:ext cx="1766055" cy="1597727"/>
          </a:xfrm>
          <a:prstGeom prst="rect">
            <a:avLst/>
          </a:prstGeom>
        </p:spPr>
      </p:pic>
      <p:pic>
        <p:nvPicPr>
          <p:cNvPr id="5" name="Picture 4" descr="A yellow face with black background&#10;&#10;AI-generated content may be incorrect.">
            <a:extLst>
              <a:ext uri="{FF2B5EF4-FFF2-40B4-BE49-F238E27FC236}">
                <a16:creationId xmlns:a16="http://schemas.microsoft.com/office/drawing/2014/main" id="{7258E178-C7F0-8CA1-D316-ED892477D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21" y="274818"/>
            <a:ext cx="1894716" cy="1894716"/>
          </a:xfrm>
          <a:prstGeom prst="rect">
            <a:avLst/>
          </a:prstGeom>
        </p:spPr>
      </p:pic>
    </p:spTree>
    <p:extLst>
      <p:ext uri="{BB962C8B-B14F-4D97-AF65-F5344CB8AC3E}">
        <p14:creationId xmlns:p14="http://schemas.microsoft.com/office/powerpoint/2010/main" val="208004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9ABCD-5FD9-AFAD-C429-507500D0CFDA}"/>
              </a:ext>
            </a:extLst>
          </p:cNvPr>
          <p:cNvSpPr>
            <a:spLocks noGrp="1"/>
          </p:cNvSpPr>
          <p:nvPr>
            <p:ph idx="1"/>
          </p:nvPr>
        </p:nvSpPr>
        <p:spPr>
          <a:xfrm>
            <a:off x="3032567" y="691305"/>
            <a:ext cx="5474825" cy="538540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sz="2000" dirty="0"/>
              <a:t>Source B is very different in tone because it is highly critical of the incarceration of children in the Victorian era. </a:t>
            </a:r>
          </a:p>
          <a:p>
            <a:pPr marL="0" indent="0">
              <a:buNone/>
            </a:pPr>
            <a:r>
              <a:rPr lang="en-US" sz="2000" dirty="0"/>
              <a:t>Wilde offers a mixture of sadness and anger at how children are treated. He begins with the anecdote of a warden being dismissed for offering biscuits to a child inmate, referring to them as a “</a:t>
            </a:r>
            <a:r>
              <a:rPr lang="en-US" sz="2000" dirty="0">
                <a:highlight>
                  <a:srgbClr val="FFFF00"/>
                </a:highlight>
              </a:rPr>
              <a:t>little hungry child</a:t>
            </a:r>
            <a:r>
              <a:rPr lang="en-US" sz="2000" dirty="0"/>
              <a:t>”. He is both sad and angry at the child’s treatment and the sacking of the warden.</a:t>
            </a:r>
          </a:p>
          <a:p>
            <a:pPr marL="0" indent="0">
              <a:buNone/>
            </a:pPr>
            <a:r>
              <a:rPr lang="en-US" sz="2000" dirty="0"/>
              <a:t>Additionally, Wilde is critical of the court system that keeps children in remand without being sentenced: “</a:t>
            </a:r>
            <a:r>
              <a:rPr lang="en-US" sz="2000" dirty="0">
                <a:highlight>
                  <a:srgbClr val="FFFF00"/>
                </a:highlight>
              </a:rPr>
              <a:t>from people not understanding the peculiar psychology of a child's nature.” </a:t>
            </a:r>
            <a:r>
              <a:rPr lang="en-US" sz="2000" dirty="0"/>
              <a:t>He argues that judges and magistrates don’t know (or care) about how imprisoning children affects their mental health.</a:t>
            </a:r>
          </a:p>
          <a:p>
            <a:pPr marL="0" indent="0">
              <a:buNone/>
            </a:pPr>
            <a:r>
              <a:rPr lang="en-US" sz="2000" dirty="0"/>
              <a:t>Moreover, Wilde describes how the children respond to these treatments in detail, highlighting his sense of sadness and anger: “</a:t>
            </a:r>
            <a:r>
              <a:rPr lang="en-US" sz="2000" dirty="0">
                <a:highlight>
                  <a:srgbClr val="FFFF00"/>
                </a:highlight>
              </a:rPr>
              <a:t>There was in his eyes the mute appeal of a hunted animal.”</a:t>
            </a:r>
          </a:p>
        </p:txBody>
      </p:sp>
      <p:pic>
        <p:nvPicPr>
          <p:cNvPr id="2" name="Picture 1" descr="A yellow face with tears on it&#10;&#10;AI-generated content may be incorrect.">
            <a:extLst>
              <a:ext uri="{FF2B5EF4-FFF2-40B4-BE49-F238E27FC236}">
                <a16:creationId xmlns:a16="http://schemas.microsoft.com/office/drawing/2014/main" id="{6218F395-FF25-E276-6315-9E812DC4D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2" y="85612"/>
            <a:ext cx="1894716" cy="1914156"/>
          </a:xfrm>
          <a:prstGeom prst="rect">
            <a:avLst/>
          </a:prstGeom>
        </p:spPr>
      </p:pic>
      <p:pic>
        <p:nvPicPr>
          <p:cNvPr id="4" name="Picture 3" descr="A face with a black background&#10;&#10;AI-generated content may be incorrect.">
            <a:extLst>
              <a:ext uri="{FF2B5EF4-FFF2-40B4-BE49-F238E27FC236}">
                <a16:creationId xmlns:a16="http://schemas.microsoft.com/office/drawing/2014/main" id="{AAF528C1-DBD3-CC09-B5C6-2CBB7109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08" y="2143918"/>
            <a:ext cx="1446114" cy="1446114"/>
          </a:xfrm>
          <a:prstGeom prst="rect">
            <a:avLst/>
          </a:prstGeom>
        </p:spPr>
      </p:pic>
    </p:spTree>
    <p:extLst>
      <p:ext uri="{BB962C8B-B14F-4D97-AF65-F5344CB8AC3E}">
        <p14:creationId xmlns:p14="http://schemas.microsoft.com/office/powerpoint/2010/main" val="201634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C230-470E-B56A-3922-A7256F15AAF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9666B881-687A-D768-779A-4CF190A52B1C}"/>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3600" dirty="0">
                <a:solidFill>
                  <a:srgbClr val="FF0000"/>
                </a:solidFill>
              </a:rPr>
              <a:t>To describe the thoughts and feelings of the writers in the two sources</a:t>
            </a:r>
          </a:p>
          <a:p>
            <a:pPr marL="0" indent="0">
              <a:buNone/>
            </a:pPr>
            <a:r>
              <a:rPr lang="en-US" sz="3600" dirty="0">
                <a:solidFill>
                  <a:schemeClr val="accent2">
                    <a:lumMod val="50000"/>
                  </a:schemeClr>
                </a:solidFill>
              </a:rPr>
              <a:t>To explain how the thoughts and feelings of the writers are different to each other and make comparisons</a:t>
            </a:r>
          </a:p>
          <a:p>
            <a:pPr marL="0" indent="0">
              <a:buNone/>
            </a:pPr>
            <a:r>
              <a:rPr lang="en-US" sz="3600" dirty="0">
                <a:solidFill>
                  <a:srgbClr val="00B050"/>
                </a:solidFill>
              </a:rPr>
              <a:t>To evaluate the effectiveness of our Q4 drafts based on success criteria</a:t>
            </a:r>
            <a:endParaRPr lang="en-GB" sz="3600" dirty="0">
              <a:solidFill>
                <a:srgbClr val="00B050"/>
              </a:solidFill>
            </a:endParaRPr>
          </a:p>
        </p:txBody>
      </p:sp>
    </p:spTree>
    <p:extLst>
      <p:ext uri="{BB962C8B-B14F-4D97-AF65-F5344CB8AC3E}">
        <p14:creationId xmlns:p14="http://schemas.microsoft.com/office/powerpoint/2010/main" val="33859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Q4</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105396" y="3843197"/>
            <a:ext cx="440995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 good examples of how the student has </a:t>
            </a: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rPr>
              <a:t>compared the two texts</a:t>
            </a:r>
            <a:r>
              <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rPr>
              <a:t>. You could do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ptos" panose="02110004020202020204"/>
                <a:ea typeface="+mn-ea"/>
                <a:cs typeface="+mn-cs"/>
              </a:rPr>
              <a:t>Bonus Challenge: Find examples of language analysis.</a:t>
            </a:r>
          </a:p>
        </p:txBody>
      </p:sp>
      <p:pic>
        <p:nvPicPr>
          <p:cNvPr id="3" name="Picture 2">
            <a:extLst>
              <a:ext uri="{FF2B5EF4-FFF2-40B4-BE49-F238E27FC236}">
                <a16:creationId xmlns:a16="http://schemas.microsoft.com/office/drawing/2014/main" id="{034BD6F4-8B37-A4F2-C154-A0CC571FAAFD}"/>
              </a:ext>
            </a:extLst>
          </p:cNvPr>
          <p:cNvPicPr>
            <a:picLocks noChangeAspect="1"/>
          </p:cNvPicPr>
          <p:nvPr/>
        </p:nvPicPr>
        <p:blipFill>
          <a:blip r:embed="rId3"/>
          <a:stretch>
            <a:fillRect/>
          </a:stretch>
        </p:blipFill>
        <p:spPr>
          <a:xfrm>
            <a:off x="3269848" y="2006458"/>
            <a:ext cx="5758405" cy="859632"/>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0D91C-FD9D-152A-5F89-8390B86EAE5D}"/>
              </a:ext>
            </a:extLst>
          </p:cNvPr>
          <p:cNvSpPr txBox="1"/>
          <p:nvPr/>
        </p:nvSpPr>
        <p:spPr>
          <a:xfrm>
            <a:off x="86809" y="0"/>
            <a:ext cx="6232967" cy="6938951"/>
          </a:xfrm>
          <a:prstGeom prst="rect">
            <a:avLst/>
          </a:prstGeom>
          <a:noFill/>
        </p:spPr>
        <p:txBody>
          <a:bodyPr wrap="square">
            <a:spAutoFit/>
          </a:bodyPr>
          <a:lstStyle/>
          <a:p>
            <a:pPr>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In Source A, the writer tries to remain neutral and balanced in their views in order to best explain what the inside of a prison is like to his readers who are likely not to know. He was previously an outsider looking in (“It really has been an eye opener for me”) which reflects that he wants to reveal to us what the inside of a prison is really like.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Initially, the writer offers with statistics about the rising prison population: “The number of men on life imprisonment was 850 in 1972; by 1982 it has rocketed to 1750” which gives us some context with regards to prisons in the 1980s, but the writer is also keen to highlight the positives of prison: the prisoner “is positive about his own progress” when meeting with the training boards. He is keen to convey to us that prisons do offer positive changes to prisoners and therefore to society as a whole.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contrast, in Source B the writer is highly critical of the incarceration of children in the Victorian era and therefore offers a very different perspective to that of Source A. Wilde offers a mixture of sadness and anger at how children are treated. He begins with the anecdote of a warden being dismissed for offering biscuits to a child inmate, referring to them as a “little hungry child”. The adjectives ‘hungry’ and ‘little’ are designed to evoke sympathy from the reader, and potentially anger at how both the child and the warder are treated for an act of kindness.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However, Farrell is also keen to highlight the issues with the prison: “Sadly, riots are still commonplace.” Here the writer shows some dissatisfaction, highlighted by his use of the adverb ‘sadly’, and also informs us of the prisoners’ own views: “the temperature in the summer rockets, with prisoners describing it as ‘worse than a boiler room’.” The metaphor ‘rockets’ and the comparison to boiler rooms amplifies the prisoners’ – and the writer’s – unhappiness at the conditions of the cell.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Although Wilde does touch on the conditions of the “dimly-let” cell, his central focus is the treatment of children inside. Wilde describes how the children respond to their treatment in detail, highlighting his sense of sadness and anger: “There was in his eyes the mute appeal of a hunted animal.” The simile works to compare the child to a “hunted animal”, highlighting how prison turns the children into “prey”, implying they are unaware of what they have done wrong and why they are in prison, therefore defeating the purpose of their imprisonment.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Additionally, Farrell offers some praise for the training boards, concluding that “the system is working to a degree in terms of rehabilitation.” Wilde offers no such praise – here refers to ‘brutality’, ‘cruelty’ and ‘stupidity’, using these emotive nouns to reinforce his message that the current treatment of children inmates is atrocious.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However, Farrell also offers criticisms himself, suggesting that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Question marks still remain over how we are punishing and reforming criminals in this country.” The personification of ‘question marks’ helps reiterate that the system has much work to do in order to fully offer both rehabilitation and deterrent.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FD8CB1B-4B94-2A29-A518-901056E52FF5}"/>
              </a:ext>
            </a:extLst>
          </p:cNvPr>
          <p:cNvPicPr>
            <a:picLocks noChangeAspect="1"/>
          </p:cNvPicPr>
          <p:nvPr/>
        </p:nvPicPr>
        <p:blipFill>
          <a:blip r:embed="rId2"/>
          <a:stretch>
            <a:fillRect/>
          </a:stretch>
        </p:blipFill>
        <p:spPr>
          <a:xfrm>
            <a:off x="6319776" y="166083"/>
            <a:ext cx="2833517" cy="422996"/>
          </a:xfrm>
          <a:prstGeom prst="rect">
            <a:avLst/>
          </a:prstGeom>
        </p:spPr>
      </p:pic>
    </p:spTree>
    <p:extLst>
      <p:ext uri="{BB962C8B-B14F-4D97-AF65-F5344CB8AC3E}">
        <p14:creationId xmlns:p14="http://schemas.microsoft.com/office/powerpoint/2010/main" val="325386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xfrm>
            <a:off x="628650" y="365127"/>
            <a:ext cx="7886700" cy="738460"/>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look at a good answer for Q4:</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313793"/>
            <a:ext cx="6304584" cy="5341007"/>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defTabSz="625475">
              <a:lnSpc>
                <a:spcPct val="100000"/>
              </a:lnSpc>
              <a:spcBef>
                <a:spcPts val="0"/>
              </a:spcBef>
              <a:buNone/>
            </a:pPr>
            <a:r>
              <a:rPr lang="en-US" sz="1050" kern="100" dirty="0">
                <a:latin typeface="Aptos" panose="020B0004020202020204" pitchFamily="34" charset="0"/>
                <a:ea typeface="Aptos" panose="020B0004020202020204" pitchFamily="34" charset="0"/>
                <a:cs typeface="Times New Roman" panose="02020603050405020304" pitchFamily="18" charset="0"/>
              </a:rPr>
              <a:t>	</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In Source A, the writer tries to remain neutral and balanced in their views in order to best explain what the inside of a prison is like to his readers who are likely not to know. He was previously an outsider looking in (“It really has been an eye opener for me”) which reflects that he wants to reveal to us what the inside of a prison is really like. </a:t>
            </a:r>
          </a:p>
          <a:p>
            <a:pPr marL="0" indent="0">
              <a:lnSpc>
                <a:spcPct val="100000"/>
              </a:lnSpc>
              <a:spcBef>
                <a:spcPts val="0"/>
              </a:spcBef>
              <a:buNone/>
              <a:tabLst>
                <a:tab pos="625475"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Initially, the writer offers with statistics about the rising prison population: “The number of men on life imprisonment was 850 in 1972; by 1982 it has rocketed to 1750” which gives us some context with regards to prisons in the 1980s, but the writer is also keen to highlight the positives of prison: the prisoner “is positive about his own progress” when meeting with the training boards. He is keen to convey to us that prisons do offer positive changes to prisoners and therefore to society as a whole.</a:t>
            </a:r>
            <a:endParaRPr lang="en-GB" sz="105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buNone/>
              <a:tabLst>
                <a:tab pos="625475"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In contrast, in Source B the writer is highly critical of the incarceration of children in the Victorian era and therefore offers a very different perspective to that of Source A. Wilde offers a mixture of sadness and anger at how children are treated. He begins with the anecdote of a warden being dismissed for offering biscuits to a child inmate, referring to them as a “little hungry child”. The adjectives ‘hungry’ and ‘little’ are designed to evoke sympathy from the reader, and potentially anger at how both the child and the warder are treated for an act of kindness. </a:t>
            </a:r>
          </a:p>
          <a:p>
            <a:pPr marL="0" indent="0">
              <a:lnSpc>
                <a:spcPct val="100000"/>
              </a:lnSpc>
              <a:spcBef>
                <a:spcPts val="0"/>
              </a:spcBef>
              <a:buNone/>
              <a:tabLst>
                <a:tab pos="625475"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However, Farrell is also keen to highlight the issues with the prison: “Sadly, riots are still commonplace.” Here the writer shows some dissatisfaction, highlighted by his use of the adverb ‘sadly’, and also informs us of the prisoners’ own views: “the temperature in the summer rockets, with prisoners describing it as ‘worse than a boiler room’.” The metaphor ‘rockets’ and the comparison to boiler rooms amplifies the prisoners’ – and the writer’s – unhappiness at the conditions of the cell. </a:t>
            </a:r>
          </a:p>
          <a:p>
            <a:pPr marL="0" indent="0">
              <a:lnSpc>
                <a:spcPct val="100000"/>
              </a:lnSpc>
              <a:spcBef>
                <a:spcPts val="0"/>
              </a:spcBef>
              <a:buNone/>
              <a:tabLst>
                <a:tab pos="625475"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Although Wilde does touch on the conditions of the “dimly-let” cell, his central focus is the treatment of children inside. Wilde describes how the children respond to their treatment in detail, highlighting his sense of sadness and anger: “There was in his eyes the mute appeal of a hunted animal.” The simile works to compare the child to a “hunted animal”, highlighting how prison turns the children into “prey”, implying they are unaware of what they have done wrong and why they are in prison, therefore defeating the purpose of their imprisonment. </a:t>
            </a:r>
          </a:p>
          <a:p>
            <a:pPr marL="0" indent="0">
              <a:lnSpc>
                <a:spcPct val="100000"/>
              </a:lnSpc>
              <a:spcBef>
                <a:spcPts val="0"/>
              </a:spcBef>
              <a:buNone/>
              <a:tabLst>
                <a:tab pos="625475"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Additionally, Farrell offers some praise for the training boards, concluding that “the system is working to a degree in terms of rehabilitation.” Wilde offers no such praise – here refers to ‘brutality’, ‘cruelty’ and ‘stupidity’, using these emotive nouns to reinforce his message that the current treatment of children inmates is atrocious. </a:t>
            </a:r>
            <a:r>
              <a:rPr lang="en-GB" sz="1050" kern="100" dirty="0">
                <a:effectLst/>
                <a:latin typeface="Aptos" panose="020B0004020202020204" pitchFamily="34" charset="0"/>
                <a:ea typeface="Aptos" panose="020B0004020202020204" pitchFamily="34" charset="0"/>
                <a:cs typeface="Times New Roman" panose="02020603050405020304" pitchFamily="18" charset="0"/>
              </a:rPr>
              <a:t>However, Farrell also offers criticisms himself, suggesting that “</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Question marks still remain over how we are punishing and reforming criminals in this country.” The personification of ‘question marks’ helps reiterate that the system has much work to do in order to fully offer both rehabilitation and deterrent. </a:t>
            </a:r>
            <a:endParaRPr lang="en-GB" sz="105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7025834" y="1313793"/>
            <a:ext cx="1489516" cy="433965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Comparisons about how the perspectives are </a:t>
            </a:r>
            <a:r>
              <a:rPr kumimoji="0" lang="en-GB"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different</a:t>
            </a:r>
            <a:r>
              <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in Source A and 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comparisons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Explanations about the methods both writers use to convey their different feelings and perspectives</a:t>
            </a:r>
          </a:p>
        </p:txBody>
      </p:sp>
    </p:spTree>
    <p:extLst>
      <p:ext uri="{BB962C8B-B14F-4D97-AF65-F5344CB8AC3E}">
        <p14:creationId xmlns:p14="http://schemas.microsoft.com/office/powerpoint/2010/main" val="375084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Can you see how the student has mixed together quotations, comparisons about the writers’ perspectives and explanations about their methods used?</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887764"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defTabSz="625475">
              <a:lnSpc>
                <a:spcPct val="100000"/>
              </a:lnSpc>
              <a:spcBef>
                <a:spcPts val="0"/>
              </a:spcBef>
              <a:buNone/>
            </a:pPr>
            <a:r>
              <a:rPr lang="en-US" sz="1200" kern="100" dirty="0">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In Source A, the writer tries to remain neutral and balanced in their views in order to best explain what the inside of a prison is like to his readers who are likely not to know. He was previously an outsider looking in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(“It really has been an eye opener for me”</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 which reflects that he wants to reveal to us what the inside of a prison is really like. </a:t>
            </a:r>
          </a:p>
          <a:p>
            <a:pPr marL="0" indent="0">
              <a:lnSpc>
                <a:spcPct val="100000"/>
              </a:lnSpc>
              <a:spcBef>
                <a:spcPts val="0"/>
              </a:spcBef>
              <a:buNone/>
              <a:tabLst>
                <a:tab pos="625475"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Initially, the writer offers with statistics about the rising prison population: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number of men on life imprisonment was 850 in 1972; by 1982 it has rocketed to 1750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which gives us some context with regards to prisons in the 1980s, but the writer is also keen to highlight the positives of prison: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prisoner “is positive about his own progress”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when meeting with the training boards.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He is keen to convey to us that prisons do offer positive changes to prisoners and therefore to society as a whole.</a:t>
            </a:r>
            <a:endParaRPr lang="en-GB" sz="12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buNone/>
              <a:tabLst>
                <a:tab pos="625475"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 contrast, in Source B the writer is highly critical of the incarceration of children in the Victorian era and therefore offers a very different perspective to that of Source A.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Wilde offers a mixture of sadness and anger at how children are treated. He begins with the anecdote of a warden being dismissed for offering biscuits to a child inmate, referring to them as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 “little hungry child”. The adjectives ‘hungry’ and ‘little’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are designed to evoke sympathy from the reader, and potentially anger at how both the child and the warder are treated for an act of kindness. </a:t>
            </a:r>
          </a:p>
          <a:p>
            <a:pPr marL="0" indent="0">
              <a:lnSpc>
                <a:spcPct val="100000"/>
              </a:lnSpc>
              <a:spcBef>
                <a:spcPts val="0"/>
              </a:spcBef>
              <a:buNone/>
              <a:tabLst>
                <a:tab pos="625475"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However, Farrell is also keen to highlight the issues with the prison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Sadly, riots are still commonplace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Here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the writer shows some dissatisfaction, highlighted by his use of the adverb ‘sadly’, and also informs us of the prisoners’ own views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temperature in the summer rockets, with prisoners describing it as ‘worse than a boiler room’.”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The metaphor ‘rockets’ and the comparison to boiler rooms amplifies the prisoners’ – and the writer’s –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unhappiness at the conditions of the cell. </a:t>
            </a:r>
          </a:p>
          <a:p>
            <a:pPr marL="0" indent="0">
              <a:lnSpc>
                <a:spcPct val="100000"/>
              </a:lnSpc>
              <a:spcBef>
                <a:spcPts val="0"/>
              </a:spcBef>
              <a:buNone/>
              <a:tabLst>
                <a:tab pos="625475"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Although Wilde does touch on the conditions of the “dimly-let” cell, his central focus is the treatment of children inside.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Wilde describes how the children respond to their treatment in detail, highlighting his sense of sadness and anger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There was in his eyes the mute appeal of a hunted animal.”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The simile works to compare the child to a “hunted animal”, highlighting how prison turns the children into “prey”, implying they are unaware of what they have done wrong and why they are in prison</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therefore defeating the purpose of their imprisonment. </a:t>
            </a:r>
          </a:p>
          <a:p>
            <a:pPr marL="0" indent="0">
              <a:lnSpc>
                <a:spcPct val="100000"/>
              </a:lnSpc>
              <a:spcBef>
                <a:spcPts val="0"/>
              </a:spcBef>
              <a:buNone/>
              <a:tabLst>
                <a:tab pos="625475"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Additionally, Farrell offers some praise for the training boards,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concluding that “</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the system is working to a degree in terms of rehabilitation.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Wilde offers no such praise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 here refers to ‘brutality’, ‘cruelty’ and ‘stupidity’, using these emotive nouns to reinforce his message that the current treatment of children inmates is atrocious. </a:t>
            </a:r>
            <a:r>
              <a:rPr lang="en-GB"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However, Farrell also offers criticisms himself, </a:t>
            </a:r>
            <a:r>
              <a:rPr lang="en-GB"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suggesting that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Question marks still remain over how we are punishing and reforming criminals in this country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The personification of ‘question marks’ helps reiterate that the system has much work to do in order to fully offer both rehabilitation and deterrent. </a:t>
            </a:r>
            <a:endParaRPr lang="en-GB" sz="12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buNone/>
            </a:pPr>
            <a:endParaRPr lang="en-GB" sz="1200" dirty="0"/>
          </a:p>
        </p:txBody>
      </p:sp>
      <p:sp>
        <p:nvSpPr>
          <p:cNvPr id="4" name="TextBox 3">
            <a:extLst>
              <a:ext uri="{FF2B5EF4-FFF2-40B4-BE49-F238E27FC236}">
                <a16:creationId xmlns:a16="http://schemas.microsoft.com/office/drawing/2014/main" id="{DFBD5E59-CABD-4217-9FA5-CC1DEC1B9B63}"/>
              </a:ext>
            </a:extLst>
          </p:cNvPr>
          <p:cNvSpPr txBox="1"/>
          <p:nvPr/>
        </p:nvSpPr>
        <p:spPr>
          <a:xfrm>
            <a:off x="6684579" y="1825624"/>
            <a:ext cx="1830771" cy="461664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Comparisons about how the perspectives are </a:t>
            </a:r>
            <a:r>
              <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different</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in Source A and B</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Quotations to support comparisons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Explanations about the methods both writers use to convey their different feelings and perspectives</a:t>
            </a:r>
          </a:p>
        </p:txBody>
      </p:sp>
    </p:spTree>
    <p:extLst>
      <p:ext uri="{BB962C8B-B14F-4D97-AF65-F5344CB8AC3E}">
        <p14:creationId xmlns:p14="http://schemas.microsoft.com/office/powerpoint/2010/main" val="50895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A914D4E-DECF-72C5-4873-9728DCB72C7F}"/>
              </a:ext>
            </a:extLst>
          </p:cNvPr>
          <p:cNvPicPr>
            <a:picLocks noChangeAspect="1"/>
          </p:cNvPicPr>
          <p:nvPr/>
        </p:nvPicPr>
        <p:blipFill>
          <a:blip r:embed="rId2"/>
          <a:stretch>
            <a:fillRect/>
          </a:stretch>
        </p:blipFill>
        <p:spPr>
          <a:xfrm>
            <a:off x="515073" y="500990"/>
            <a:ext cx="8113853" cy="1211260"/>
          </a:xfrm>
          <a:prstGeom prst="rect">
            <a:avLst/>
          </a:prstGeom>
        </p:spPr>
      </p:pic>
      <p:sp>
        <p:nvSpPr>
          <p:cNvPr id="28" name="TextBox 27">
            <a:extLst>
              <a:ext uri="{FF2B5EF4-FFF2-40B4-BE49-F238E27FC236}">
                <a16:creationId xmlns:a16="http://schemas.microsoft.com/office/drawing/2014/main" id="{732B9EE9-25B5-0240-D8C2-F30FFD01111F}"/>
              </a:ext>
            </a:extLst>
          </p:cNvPr>
          <p:cNvSpPr txBox="1"/>
          <p:nvPr/>
        </p:nvSpPr>
        <p:spPr>
          <a:xfrm>
            <a:off x="515073" y="2118167"/>
            <a:ext cx="8113853"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There are many skills needed to answer Q4, but you need to use them all to answer Q4 effectively and try to hit the top marks.</a:t>
            </a:r>
            <a:endParaRPr lang="en-GB" sz="2400" dirty="0"/>
          </a:p>
        </p:txBody>
      </p:sp>
      <p:pic>
        <p:nvPicPr>
          <p:cNvPr id="33" name="Picture 32">
            <a:extLst>
              <a:ext uri="{FF2B5EF4-FFF2-40B4-BE49-F238E27FC236}">
                <a16:creationId xmlns:a16="http://schemas.microsoft.com/office/drawing/2014/main" id="{436E1809-1C66-0D4A-CE04-DE1C0D5ECD20}"/>
              </a:ext>
            </a:extLst>
          </p:cNvPr>
          <p:cNvPicPr>
            <a:picLocks noChangeAspect="1"/>
          </p:cNvPicPr>
          <p:nvPr/>
        </p:nvPicPr>
        <p:blipFill>
          <a:blip r:embed="rId3"/>
          <a:stretch>
            <a:fillRect/>
          </a:stretch>
        </p:blipFill>
        <p:spPr>
          <a:xfrm>
            <a:off x="309562" y="3706911"/>
            <a:ext cx="2477786" cy="2444748"/>
          </a:xfrm>
          <a:prstGeom prst="rect">
            <a:avLst/>
          </a:prstGeom>
        </p:spPr>
      </p:pic>
      <p:sp>
        <p:nvSpPr>
          <p:cNvPr id="34" name="TextBox 33">
            <a:extLst>
              <a:ext uri="{FF2B5EF4-FFF2-40B4-BE49-F238E27FC236}">
                <a16:creationId xmlns:a16="http://schemas.microsoft.com/office/drawing/2014/main" id="{41DAD67A-6794-6118-6D81-6041F02DB238}"/>
              </a:ext>
            </a:extLst>
          </p:cNvPr>
          <p:cNvSpPr txBox="1"/>
          <p:nvPr/>
        </p:nvSpPr>
        <p:spPr>
          <a:xfrm>
            <a:off x="2787349" y="3856299"/>
            <a:ext cx="5841578" cy="19389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One of the most challenging skills is </a:t>
            </a:r>
            <a:r>
              <a:rPr lang="en-US" sz="2400" b="1" dirty="0"/>
              <a:t>comparing</a:t>
            </a:r>
            <a:r>
              <a:rPr lang="en-US" sz="2400" dirty="0"/>
              <a:t>. You have to </a:t>
            </a:r>
            <a:r>
              <a:rPr lang="en-US" sz="2400" b="1" dirty="0"/>
              <a:t>compare </a:t>
            </a:r>
            <a:r>
              <a:rPr lang="en-US" sz="2400" dirty="0"/>
              <a:t>the two texts in order to get a good mark, so we will spend some time today focusing on this skill. </a:t>
            </a:r>
            <a:endParaRPr lang="en-GB" sz="2400" dirty="0"/>
          </a:p>
        </p:txBody>
      </p:sp>
    </p:spTree>
    <p:extLst>
      <p:ext uri="{BB962C8B-B14F-4D97-AF65-F5344CB8AC3E}">
        <p14:creationId xmlns:p14="http://schemas.microsoft.com/office/powerpoint/2010/main" val="2586831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3153</Words>
  <Application>Microsoft Office PowerPoint</Application>
  <PresentationFormat>On-screen Show (4:3)</PresentationFormat>
  <Paragraphs>106</Paragraphs>
  <Slides>13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PowerPoint Presentation</vt:lpstr>
      <vt:lpstr>PowerPoint Presentation</vt:lpstr>
      <vt:lpstr>Learning outcomes</vt:lpstr>
      <vt:lpstr>You have been given a good answer for Q4</vt:lpstr>
      <vt:lpstr>PowerPoint Presentation</vt:lpstr>
      <vt:lpstr>Let’s look at a good answer for Q4:</vt:lpstr>
      <vt:lpstr>Can you see how the student has mixed together quotations, comparisons about the writers’ perspectives and explanations about their methods used?</vt:lpstr>
      <vt:lpstr>PowerPoint Presentation</vt:lpstr>
      <vt:lpstr>Let’s focus on one part of the student’s answer</vt:lpstr>
      <vt:lpstr>Let’s look at the mark scheme for Q4</vt:lpstr>
      <vt:lpstr>Q4) Comparison</vt:lpstr>
      <vt:lpstr>Plenary: We will now peer assess our own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3</cp:revision>
  <dcterms:created xsi:type="dcterms:W3CDTF">2025-02-20T14:54:48Z</dcterms:created>
  <dcterms:modified xsi:type="dcterms:W3CDTF">2025-08-12T11:22:33Z</dcterms:modified>
</cp:coreProperties>
</file>