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19"/>
  </p:notesMasterIdLst>
  <p:handoutMasterIdLst>
    <p:handoutMasterId r:id="rId20"/>
  </p:handoutMasterIdLst>
  <p:sldIdLst>
    <p:sldId id="256" r:id="rId6"/>
    <p:sldId id="327" r:id="rId7"/>
    <p:sldId id="260" r:id="rId8"/>
    <p:sldId id="259" r:id="rId9"/>
    <p:sldId id="269" r:id="rId10"/>
    <p:sldId id="324" r:id="rId11"/>
    <p:sldId id="298" r:id="rId12"/>
    <p:sldId id="297" r:id="rId13"/>
    <p:sldId id="299" r:id="rId14"/>
    <p:sldId id="325" r:id="rId15"/>
    <p:sldId id="321" r:id="rId16"/>
    <p:sldId id="326" r:id="rId17"/>
    <p:sldId id="31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D7CBE-F8F9-420D-B898-4195917387DB}" v="4" dt="2025-03-05T14:08:10.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notesViewPr>
    <p:cSldViewPr snapToGrid="0">
      <p:cViewPr varScale="1">
        <p:scale>
          <a:sx n="69" d="100"/>
          <a:sy n="69" d="100"/>
        </p:scale>
        <p:origin x="223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4D3D7CBE-F8F9-420D-B898-4195917387DB}"/>
    <pc:docChg chg="custSel delSld modSld delMainMaster">
      <pc:chgData name="Paul Wassell" userId="609912a88ec840f0" providerId="LiveId" clId="{4D3D7CBE-F8F9-420D-B898-4195917387DB}" dt="2025-03-05T14:08:21.066" v="3958" actId="27636"/>
      <pc:docMkLst>
        <pc:docMk/>
      </pc:docMkLst>
      <pc:sldChg chg="modSp mod">
        <pc:chgData name="Paul Wassell" userId="609912a88ec840f0" providerId="LiveId" clId="{4D3D7CBE-F8F9-420D-B898-4195917387DB}" dt="2025-03-05T13:40:01.267" v="253" actId="20577"/>
        <pc:sldMkLst>
          <pc:docMk/>
          <pc:sldMk cId="1635339276" sldId="259"/>
        </pc:sldMkLst>
        <pc:spChg chg="mod">
          <ac:chgData name="Paul Wassell" userId="609912a88ec840f0" providerId="LiveId" clId="{4D3D7CBE-F8F9-420D-B898-4195917387DB}" dt="2025-03-05T13:38:02.822" v="96" actId="20577"/>
          <ac:spMkLst>
            <pc:docMk/>
            <pc:sldMk cId="1635339276" sldId="259"/>
            <ac:spMk id="8" creationId="{EFA623A4-A9B2-4D9D-BE18-9F022AA9539D}"/>
          </ac:spMkLst>
        </pc:spChg>
        <pc:spChg chg="mod">
          <ac:chgData name="Paul Wassell" userId="609912a88ec840f0" providerId="LiveId" clId="{4D3D7CBE-F8F9-420D-B898-4195917387DB}" dt="2025-03-05T13:39:49.438" v="237" actId="404"/>
          <ac:spMkLst>
            <pc:docMk/>
            <pc:sldMk cId="1635339276" sldId="259"/>
            <ac:spMk id="9" creationId="{1BCE61CB-C88C-417A-8994-03576F9DC1CE}"/>
          </ac:spMkLst>
        </pc:spChg>
        <pc:spChg chg="mod">
          <ac:chgData name="Paul Wassell" userId="609912a88ec840f0" providerId="LiveId" clId="{4D3D7CBE-F8F9-420D-B898-4195917387DB}" dt="2025-03-05T13:39:24.034" v="163" actId="20577"/>
          <ac:spMkLst>
            <pc:docMk/>
            <pc:sldMk cId="1635339276" sldId="259"/>
            <ac:spMk id="10" creationId="{2CF211BC-D4DE-44C0-A7CC-B8E0CD2CBC7C}"/>
          </ac:spMkLst>
        </pc:spChg>
        <pc:spChg chg="mod">
          <ac:chgData name="Paul Wassell" userId="609912a88ec840f0" providerId="LiveId" clId="{4D3D7CBE-F8F9-420D-B898-4195917387DB}" dt="2025-03-05T13:39:36.445" v="173" actId="20577"/>
          <ac:spMkLst>
            <pc:docMk/>
            <pc:sldMk cId="1635339276" sldId="259"/>
            <ac:spMk id="16" creationId="{D8EDA57C-6B37-47BE-B1F5-F9985E1DFFBE}"/>
          </ac:spMkLst>
        </pc:spChg>
        <pc:spChg chg="mod">
          <ac:chgData name="Paul Wassell" userId="609912a88ec840f0" providerId="LiveId" clId="{4D3D7CBE-F8F9-420D-B898-4195917387DB}" dt="2025-03-05T13:39:56.835" v="248" actId="20577"/>
          <ac:spMkLst>
            <pc:docMk/>
            <pc:sldMk cId="1635339276" sldId="259"/>
            <ac:spMk id="19" creationId="{8B78C2A4-1B56-4827-B96E-833483DF7E52}"/>
          </ac:spMkLst>
        </pc:spChg>
        <pc:spChg chg="mod">
          <ac:chgData name="Paul Wassell" userId="609912a88ec840f0" providerId="LiveId" clId="{4D3D7CBE-F8F9-420D-B898-4195917387DB}" dt="2025-03-05T13:40:01.267" v="253" actId="20577"/>
          <ac:spMkLst>
            <pc:docMk/>
            <pc:sldMk cId="1635339276" sldId="259"/>
            <ac:spMk id="20" creationId="{D5F170C2-0A7E-4411-A47A-8EC07B296CA8}"/>
          </ac:spMkLst>
        </pc:spChg>
      </pc:sldChg>
      <pc:sldChg chg="addSp delSp modSp mod">
        <pc:chgData name="Paul Wassell" userId="609912a88ec840f0" providerId="LiveId" clId="{4D3D7CBE-F8F9-420D-B898-4195917387DB}" dt="2025-03-05T13:35:55.869" v="7" actId="1076"/>
        <pc:sldMkLst>
          <pc:docMk/>
          <pc:sldMk cId="3858467311" sldId="260"/>
        </pc:sldMkLst>
        <pc:picChg chg="del">
          <ac:chgData name="Paul Wassell" userId="609912a88ec840f0" providerId="LiveId" clId="{4D3D7CBE-F8F9-420D-B898-4195917387DB}" dt="2025-03-05T13:35:16.924" v="0" actId="478"/>
          <ac:picMkLst>
            <pc:docMk/>
            <pc:sldMk cId="3858467311" sldId="260"/>
            <ac:picMk id="3" creationId="{1C187DA0-5CC6-F176-19D0-75BBF14E649C}"/>
          </ac:picMkLst>
        </pc:picChg>
        <pc:picChg chg="add mod">
          <ac:chgData name="Paul Wassell" userId="609912a88ec840f0" providerId="LiveId" clId="{4D3D7CBE-F8F9-420D-B898-4195917387DB}" dt="2025-03-05T13:35:55.869" v="7" actId="1076"/>
          <ac:picMkLst>
            <pc:docMk/>
            <pc:sldMk cId="3858467311" sldId="260"/>
            <ac:picMk id="4" creationId="{366B239B-F9F4-2A71-9D28-704F16346705}"/>
          </ac:picMkLst>
        </pc:picChg>
        <pc:picChg chg="del">
          <ac:chgData name="Paul Wassell" userId="609912a88ec840f0" providerId="LiveId" clId="{4D3D7CBE-F8F9-420D-B898-4195917387DB}" dt="2025-03-05T13:35:19.338" v="1" actId="478"/>
          <ac:picMkLst>
            <pc:docMk/>
            <pc:sldMk cId="3858467311" sldId="260"/>
            <ac:picMk id="5" creationId="{3DA696C7-ACD0-12D4-74BF-4DF598FEDDEE}"/>
          </ac:picMkLst>
        </pc:picChg>
        <pc:picChg chg="add mod">
          <ac:chgData name="Paul Wassell" userId="609912a88ec840f0" providerId="LiveId" clId="{4D3D7CBE-F8F9-420D-B898-4195917387DB}" dt="2025-03-05T13:35:51.503" v="6" actId="14100"/>
          <ac:picMkLst>
            <pc:docMk/>
            <pc:sldMk cId="3858467311" sldId="260"/>
            <ac:picMk id="6" creationId="{3B95BEC5-0FB9-31B6-C9E2-6D07CEBE70F0}"/>
          </ac:picMkLst>
        </pc:picChg>
      </pc:sldChg>
      <pc:sldChg chg="addSp delSp modSp mod">
        <pc:chgData name="Paul Wassell" userId="609912a88ec840f0" providerId="LiveId" clId="{4D3D7CBE-F8F9-420D-B898-4195917387DB}" dt="2025-03-05T13:49:12.504" v="1460" actId="1076"/>
        <pc:sldMkLst>
          <pc:docMk/>
          <pc:sldMk cId="702611696" sldId="269"/>
        </pc:sldMkLst>
        <pc:spChg chg="mod">
          <ac:chgData name="Paul Wassell" userId="609912a88ec840f0" providerId="LiveId" clId="{4D3D7CBE-F8F9-420D-B898-4195917387DB}" dt="2025-03-05T13:45:57.953" v="438" actId="404"/>
          <ac:spMkLst>
            <pc:docMk/>
            <pc:sldMk cId="702611696" sldId="269"/>
            <ac:spMk id="6" creationId="{87195478-5852-4626-82E8-2FA0B1FA632C}"/>
          </ac:spMkLst>
        </pc:spChg>
        <pc:spChg chg="mod">
          <ac:chgData name="Paul Wassell" userId="609912a88ec840f0" providerId="LiveId" clId="{4D3D7CBE-F8F9-420D-B898-4195917387DB}" dt="2025-03-05T13:47:08.723" v="883" actId="20577"/>
          <ac:spMkLst>
            <pc:docMk/>
            <pc:sldMk cId="702611696" sldId="269"/>
            <ac:spMk id="7" creationId="{26F7D9C1-1F17-47B9-A449-339B01C3FFAB}"/>
          </ac:spMkLst>
        </pc:spChg>
        <pc:spChg chg="mod">
          <ac:chgData name="Paul Wassell" userId="609912a88ec840f0" providerId="LiveId" clId="{4D3D7CBE-F8F9-420D-B898-4195917387DB}" dt="2025-03-05T13:48:16.690" v="1208" actId="20577"/>
          <ac:spMkLst>
            <pc:docMk/>
            <pc:sldMk cId="702611696" sldId="269"/>
            <ac:spMk id="8" creationId="{573E4C3E-34FA-415F-9C44-6F8ABB1E90FE}"/>
          </ac:spMkLst>
        </pc:spChg>
        <pc:spChg chg="mod">
          <ac:chgData name="Paul Wassell" userId="609912a88ec840f0" providerId="LiveId" clId="{4D3D7CBE-F8F9-420D-B898-4195917387DB}" dt="2025-03-05T13:46:30.226" v="656" actId="20577"/>
          <ac:spMkLst>
            <pc:docMk/>
            <pc:sldMk cId="702611696" sldId="269"/>
            <ac:spMk id="13" creationId="{77A4BAA6-AD77-471D-8A0A-FFF44DE815D2}"/>
          </ac:spMkLst>
        </pc:spChg>
        <pc:spChg chg="mod">
          <ac:chgData name="Paul Wassell" userId="609912a88ec840f0" providerId="LiveId" clId="{4D3D7CBE-F8F9-420D-B898-4195917387DB}" dt="2025-03-05T13:47:50.510" v="1120" actId="20577"/>
          <ac:spMkLst>
            <pc:docMk/>
            <pc:sldMk cId="702611696" sldId="269"/>
            <ac:spMk id="14" creationId="{5812F155-ED5D-4E94-95CC-A7068308B0DB}"/>
          </ac:spMkLst>
        </pc:spChg>
        <pc:spChg chg="mod">
          <ac:chgData name="Paul Wassell" userId="609912a88ec840f0" providerId="LiveId" clId="{4D3D7CBE-F8F9-420D-B898-4195917387DB}" dt="2025-03-05T13:49:03.817" v="1458" actId="20577"/>
          <ac:spMkLst>
            <pc:docMk/>
            <pc:sldMk cId="702611696" sldId="269"/>
            <ac:spMk id="15" creationId="{7A639BAA-A3C8-4442-9356-A873ACC5C31E}"/>
          </ac:spMkLst>
        </pc:spChg>
        <pc:picChg chg="add mod">
          <ac:chgData name="Paul Wassell" userId="609912a88ec840f0" providerId="LiveId" clId="{4D3D7CBE-F8F9-420D-B898-4195917387DB}" dt="2025-03-05T13:49:12.504" v="1460" actId="1076"/>
          <ac:picMkLst>
            <pc:docMk/>
            <pc:sldMk cId="702611696" sldId="269"/>
            <ac:picMk id="2" creationId="{52651D02-A812-EFCF-20E8-F96DFD297504}"/>
          </ac:picMkLst>
        </pc:picChg>
        <pc:picChg chg="del">
          <ac:chgData name="Paul Wassell" userId="609912a88ec840f0" providerId="LiveId" clId="{4D3D7CBE-F8F9-420D-B898-4195917387DB}" dt="2025-03-05T13:40:31.962" v="281" actId="478"/>
          <ac:picMkLst>
            <pc:docMk/>
            <pc:sldMk cId="702611696" sldId="269"/>
            <ac:picMk id="3" creationId="{D7B3E259-78D6-3426-97F3-C0FEAA55ED63}"/>
          </ac:picMkLst>
        </pc:picChg>
      </pc:sldChg>
      <pc:sldChg chg="modSp mod">
        <pc:chgData name="Paul Wassell" userId="609912a88ec840f0" providerId="LiveId" clId="{4D3D7CBE-F8F9-420D-B898-4195917387DB}" dt="2025-03-05T13:56:32.824" v="2792" actId="6549"/>
        <pc:sldMkLst>
          <pc:docMk/>
          <pc:sldMk cId="303754086" sldId="298"/>
        </pc:sldMkLst>
        <pc:spChg chg="mod">
          <ac:chgData name="Paul Wassell" userId="609912a88ec840f0" providerId="LiveId" clId="{4D3D7CBE-F8F9-420D-B898-4195917387DB}" dt="2025-03-05T13:56:25.016" v="2760" actId="20577"/>
          <ac:spMkLst>
            <pc:docMk/>
            <pc:sldMk cId="303754086" sldId="298"/>
            <ac:spMk id="29" creationId="{05282534-85E4-46CF-8DC6-02488A5A81EE}"/>
          </ac:spMkLst>
        </pc:spChg>
        <pc:spChg chg="mod">
          <ac:chgData name="Paul Wassell" userId="609912a88ec840f0" providerId="LiveId" clId="{4D3D7CBE-F8F9-420D-B898-4195917387DB}" dt="2025-03-05T13:56:32.824" v="2792" actId="6549"/>
          <ac:spMkLst>
            <pc:docMk/>
            <pc:sldMk cId="303754086" sldId="298"/>
            <ac:spMk id="30" creationId="{8C113B23-0E3F-4BEE-A070-30630CED4191}"/>
          </ac:spMkLst>
        </pc:spChg>
      </pc:sldChg>
      <pc:sldChg chg="modSp mod">
        <pc:chgData name="Paul Wassell" userId="609912a88ec840f0" providerId="LiveId" clId="{4D3D7CBE-F8F9-420D-B898-4195917387DB}" dt="2025-03-05T13:56:49.925" v="2821" actId="20577"/>
        <pc:sldMkLst>
          <pc:docMk/>
          <pc:sldMk cId="3962818442" sldId="299"/>
        </pc:sldMkLst>
        <pc:spChg chg="mod">
          <ac:chgData name="Paul Wassell" userId="609912a88ec840f0" providerId="LiveId" clId="{4D3D7CBE-F8F9-420D-B898-4195917387DB}" dt="2025-03-05T13:56:49.925" v="2821" actId="20577"/>
          <ac:spMkLst>
            <pc:docMk/>
            <pc:sldMk cId="3962818442" sldId="299"/>
            <ac:spMk id="19" creationId="{764308C6-8026-43E4-B9F7-A5245998A9DA}"/>
          </ac:spMkLst>
        </pc:spChg>
      </pc:sldChg>
      <pc:sldChg chg="del">
        <pc:chgData name="Paul Wassell" userId="609912a88ec840f0" providerId="LiveId" clId="{4D3D7CBE-F8F9-420D-B898-4195917387DB}" dt="2025-03-05T13:43:49.265" v="317" actId="47"/>
        <pc:sldMkLst>
          <pc:docMk/>
          <pc:sldMk cId="1724781246" sldId="300"/>
        </pc:sldMkLst>
      </pc:sldChg>
      <pc:sldChg chg="modSp mod">
        <pc:chgData name="Paul Wassell" userId="609912a88ec840f0" providerId="LiveId" clId="{4D3D7CBE-F8F9-420D-B898-4195917387DB}" dt="2025-03-05T14:08:21.066" v="3958" actId="27636"/>
        <pc:sldMkLst>
          <pc:docMk/>
          <pc:sldMk cId="1074993637" sldId="317"/>
        </pc:sldMkLst>
        <pc:spChg chg="mod">
          <ac:chgData name="Paul Wassell" userId="609912a88ec840f0" providerId="LiveId" clId="{4D3D7CBE-F8F9-420D-B898-4195917387DB}" dt="2025-03-05T14:08:21.066" v="3958" actId="27636"/>
          <ac:spMkLst>
            <pc:docMk/>
            <pc:sldMk cId="1074993637" sldId="317"/>
            <ac:spMk id="9" creationId="{FC9AA73D-39C6-4471-B908-74F06465A30F}"/>
          </ac:spMkLst>
        </pc:spChg>
      </pc:sldChg>
      <pc:sldChg chg="modSp mod">
        <pc:chgData name="Paul Wassell" userId="609912a88ec840f0" providerId="LiveId" clId="{4D3D7CBE-F8F9-420D-B898-4195917387DB}" dt="2025-03-05T13:57:34.275" v="2991" actId="20577"/>
        <pc:sldMkLst>
          <pc:docMk/>
          <pc:sldMk cId="581141907" sldId="321"/>
        </pc:sldMkLst>
        <pc:spChg chg="mod">
          <ac:chgData name="Paul Wassell" userId="609912a88ec840f0" providerId="LiveId" clId="{4D3D7CBE-F8F9-420D-B898-4195917387DB}" dt="2025-03-05T13:43:42.793" v="316"/>
          <ac:spMkLst>
            <pc:docMk/>
            <pc:sldMk cId="581141907" sldId="321"/>
            <ac:spMk id="4" creationId="{E1DB4208-6BE4-E827-BA59-50C9A18180C7}"/>
          </ac:spMkLst>
        </pc:spChg>
        <pc:spChg chg="mod">
          <ac:chgData name="Paul Wassell" userId="609912a88ec840f0" providerId="LiveId" clId="{4D3D7CBE-F8F9-420D-B898-4195917387DB}" dt="2025-03-05T13:57:28.613" v="2977" actId="20577"/>
          <ac:spMkLst>
            <pc:docMk/>
            <pc:sldMk cId="581141907" sldId="321"/>
            <ac:spMk id="5" creationId="{23D9169F-0BB5-8CB5-4E0B-B98455E4F790}"/>
          </ac:spMkLst>
        </pc:spChg>
        <pc:spChg chg="mod">
          <ac:chgData name="Paul Wassell" userId="609912a88ec840f0" providerId="LiveId" clId="{4D3D7CBE-F8F9-420D-B898-4195917387DB}" dt="2025-03-05T13:57:34.275" v="2991" actId="20577"/>
          <ac:spMkLst>
            <pc:docMk/>
            <pc:sldMk cId="581141907" sldId="321"/>
            <ac:spMk id="6" creationId="{5AAC3CF6-B6A7-DFDE-5DCC-1420788109AA}"/>
          </ac:spMkLst>
        </pc:spChg>
      </pc:sldChg>
      <pc:sldChg chg="addSp delSp modSp mod">
        <pc:chgData name="Paul Wassell" userId="609912a88ec840f0" providerId="LiveId" clId="{4D3D7CBE-F8F9-420D-B898-4195917387DB}" dt="2025-03-05T13:56:12.589" v="2724" actId="20577"/>
        <pc:sldMkLst>
          <pc:docMk/>
          <pc:sldMk cId="3200115967" sldId="324"/>
        </pc:sldMkLst>
        <pc:spChg chg="mod">
          <ac:chgData name="Paul Wassell" userId="609912a88ec840f0" providerId="LiveId" clId="{4D3D7CBE-F8F9-420D-B898-4195917387DB}" dt="2025-03-05T13:51:17.907" v="1620" actId="20577"/>
          <ac:spMkLst>
            <pc:docMk/>
            <pc:sldMk cId="3200115967" sldId="324"/>
            <ac:spMk id="6" creationId="{87195478-5852-4626-82E8-2FA0B1FA632C}"/>
          </ac:spMkLst>
        </pc:spChg>
        <pc:spChg chg="mod">
          <ac:chgData name="Paul Wassell" userId="609912a88ec840f0" providerId="LiveId" clId="{4D3D7CBE-F8F9-420D-B898-4195917387DB}" dt="2025-03-05T13:53:45.822" v="2076" actId="20577"/>
          <ac:spMkLst>
            <pc:docMk/>
            <pc:sldMk cId="3200115967" sldId="324"/>
            <ac:spMk id="7" creationId="{26F7D9C1-1F17-47B9-A449-339B01C3FFAB}"/>
          </ac:spMkLst>
        </pc:spChg>
        <pc:spChg chg="mod">
          <ac:chgData name="Paul Wassell" userId="609912a88ec840f0" providerId="LiveId" clId="{4D3D7CBE-F8F9-420D-B898-4195917387DB}" dt="2025-03-05T13:55:18.720" v="2564" actId="20577"/>
          <ac:spMkLst>
            <pc:docMk/>
            <pc:sldMk cId="3200115967" sldId="324"/>
            <ac:spMk id="8" creationId="{573E4C3E-34FA-415F-9C44-6F8ABB1E90FE}"/>
          </ac:spMkLst>
        </pc:spChg>
        <pc:spChg chg="mod">
          <ac:chgData name="Paul Wassell" userId="609912a88ec840f0" providerId="LiveId" clId="{4D3D7CBE-F8F9-420D-B898-4195917387DB}" dt="2025-03-05T13:52:37.164" v="1836" actId="20577"/>
          <ac:spMkLst>
            <pc:docMk/>
            <pc:sldMk cId="3200115967" sldId="324"/>
            <ac:spMk id="13" creationId="{77A4BAA6-AD77-471D-8A0A-FFF44DE815D2}"/>
          </ac:spMkLst>
        </pc:spChg>
        <pc:spChg chg="mod">
          <ac:chgData name="Paul Wassell" userId="609912a88ec840f0" providerId="LiveId" clId="{4D3D7CBE-F8F9-420D-B898-4195917387DB}" dt="2025-03-05T13:54:33.625" v="2337" actId="20577"/>
          <ac:spMkLst>
            <pc:docMk/>
            <pc:sldMk cId="3200115967" sldId="324"/>
            <ac:spMk id="14" creationId="{5812F155-ED5D-4E94-95CC-A7068308B0DB}"/>
          </ac:spMkLst>
        </pc:spChg>
        <pc:spChg chg="mod">
          <ac:chgData name="Paul Wassell" userId="609912a88ec840f0" providerId="LiveId" clId="{4D3D7CBE-F8F9-420D-B898-4195917387DB}" dt="2025-03-05T13:56:12.589" v="2724" actId="20577"/>
          <ac:spMkLst>
            <pc:docMk/>
            <pc:sldMk cId="3200115967" sldId="324"/>
            <ac:spMk id="15" creationId="{7A639BAA-A3C8-4442-9356-A873ACC5C31E}"/>
          </ac:spMkLst>
        </pc:spChg>
        <pc:picChg chg="add mod">
          <ac:chgData name="Paul Wassell" userId="609912a88ec840f0" providerId="LiveId" clId="{4D3D7CBE-F8F9-420D-B898-4195917387DB}" dt="2025-03-05T13:49:18.074" v="1462" actId="1076"/>
          <ac:picMkLst>
            <pc:docMk/>
            <pc:sldMk cId="3200115967" sldId="324"/>
            <ac:picMk id="4" creationId="{58C24719-8648-6302-CB62-300011403BFF}"/>
          </ac:picMkLst>
        </pc:picChg>
        <pc:picChg chg="del">
          <ac:chgData name="Paul Wassell" userId="609912a88ec840f0" providerId="LiveId" clId="{4D3D7CBE-F8F9-420D-B898-4195917387DB}" dt="2025-03-05T13:43:13.068" v="285" actId="478"/>
          <ac:picMkLst>
            <pc:docMk/>
            <pc:sldMk cId="3200115967" sldId="324"/>
            <ac:picMk id="5" creationId="{603A7FE1-5245-B8EE-BB14-060368EFE1A6}"/>
          </ac:picMkLst>
        </pc:picChg>
      </pc:sldChg>
      <pc:sldChg chg="modSp mod">
        <pc:chgData name="Paul Wassell" userId="609912a88ec840f0" providerId="LiveId" clId="{4D3D7CBE-F8F9-420D-B898-4195917387DB}" dt="2025-03-05T13:57:04.917" v="2867" actId="20577"/>
        <pc:sldMkLst>
          <pc:docMk/>
          <pc:sldMk cId="306102704" sldId="325"/>
        </pc:sldMkLst>
        <pc:spChg chg="mod">
          <ac:chgData name="Paul Wassell" userId="609912a88ec840f0" providerId="LiveId" clId="{4D3D7CBE-F8F9-420D-B898-4195917387DB}" dt="2025-03-05T13:43:33.582" v="315" actId="20577"/>
          <ac:spMkLst>
            <pc:docMk/>
            <pc:sldMk cId="306102704" sldId="325"/>
            <ac:spMk id="5" creationId="{E5B8B2CC-CDAD-DF34-DE84-F3768ABCADE3}"/>
          </ac:spMkLst>
        </pc:spChg>
        <pc:spChg chg="mod">
          <ac:chgData name="Paul Wassell" userId="609912a88ec840f0" providerId="LiveId" clId="{4D3D7CBE-F8F9-420D-B898-4195917387DB}" dt="2025-03-05T13:57:04.917" v="2867" actId="20577"/>
          <ac:spMkLst>
            <pc:docMk/>
            <pc:sldMk cId="306102704" sldId="325"/>
            <ac:spMk id="6" creationId="{C3D28840-9606-F020-5F01-19FF465B16E1}"/>
          </ac:spMkLst>
        </pc:spChg>
      </pc:sldChg>
      <pc:sldChg chg="modSp mod">
        <pc:chgData name="Paul Wassell" userId="609912a88ec840f0" providerId="LiveId" clId="{4D3D7CBE-F8F9-420D-B898-4195917387DB}" dt="2025-03-05T14:07:00.910" v="3956" actId="20577"/>
        <pc:sldMkLst>
          <pc:docMk/>
          <pc:sldMk cId="1232701975" sldId="326"/>
        </pc:sldMkLst>
        <pc:spChg chg="mod">
          <ac:chgData name="Paul Wassell" userId="609912a88ec840f0" providerId="LiveId" clId="{4D3D7CBE-F8F9-420D-B898-4195917387DB}" dt="2025-03-05T14:01:34.671" v="3066" actId="20577"/>
          <ac:spMkLst>
            <pc:docMk/>
            <pc:sldMk cId="1232701975" sldId="326"/>
            <ac:spMk id="11" creationId="{15E0CE32-FD64-67E5-6DC7-26F540A68B3A}"/>
          </ac:spMkLst>
        </pc:spChg>
        <pc:spChg chg="mod">
          <ac:chgData name="Paul Wassell" userId="609912a88ec840f0" providerId="LiveId" clId="{4D3D7CBE-F8F9-420D-B898-4195917387DB}" dt="2025-03-05T14:01:57.476" v="3152" actId="404"/>
          <ac:spMkLst>
            <pc:docMk/>
            <pc:sldMk cId="1232701975" sldId="326"/>
            <ac:spMk id="12" creationId="{991A0E0C-376D-9432-B9E2-B1F57E0DCC74}"/>
          </ac:spMkLst>
        </pc:spChg>
        <pc:spChg chg="mod">
          <ac:chgData name="Paul Wassell" userId="609912a88ec840f0" providerId="LiveId" clId="{4D3D7CBE-F8F9-420D-B898-4195917387DB}" dt="2025-03-05T14:02:24.072" v="3273" actId="20577"/>
          <ac:spMkLst>
            <pc:docMk/>
            <pc:sldMk cId="1232701975" sldId="326"/>
            <ac:spMk id="13" creationId="{F20521AB-8FAF-C774-C35A-0A364827C352}"/>
          </ac:spMkLst>
        </pc:spChg>
        <pc:spChg chg="mod">
          <ac:chgData name="Paul Wassell" userId="609912a88ec840f0" providerId="LiveId" clId="{4D3D7CBE-F8F9-420D-B898-4195917387DB}" dt="2025-03-05T14:02:39.711" v="3313" actId="20577"/>
          <ac:spMkLst>
            <pc:docMk/>
            <pc:sldMk cId="1232701975" sldId="326"/>
            <ac:spMk id="14" creationId="{2A47B60F-BAC5-C5BE-B3BD-3870D04B677B}"/>
          </ac:spMkLst>
        </pc:spChg>
        <pc:spChg chg="mod">
          <ac:chgData name="Paul Wassell" userId="609912a88ec840f0" providerId="LiveId" clId="{4D3D7CBE-F8F9-420D-B898-4195917387DB}" dt="2025-03-05T14:04:22.327" v="3370" actId="20577"/>
          <ac:spMkLst>
            <pc:docMk/>
            <pc:sldMk cId="1232701975" sldId="326"/>
            <ac:spMk id="15" creationId="{EB6849B8-806F-E9C9-5315-21A7866A5285}"/>
          </ac:spMkLst>
        </pc:spChg>
        <pc:spChg chg="mod">
          <ac:chgData name="Paul Wassell" userId="609912a88ec840f0" providerId="LiveId" clId="{4D3D7CBE-F8F9-420D-B898-4195917387DB}" dt="2025-03-05T14:05:06.951" v="3425" actId="20577"/>
          <ac:spMkLst>
            <pc:docMk/>
            <pc:sldMk cId="1232701975" sldId="326"/>
            <ac:spMk id="16" creationId="{14EEF91B-A9C5-2D3B-FD67-A5FED5C3A032}"/>
          </ac:spMkLst>
        </pc:spChg>
        <pc:spChg chg="mod">
          <ac:chgData name="Paul Wassell" userId="609912a88ec840f0" providerId="LiveId" clId="{4D3D7CBE-F8F9-420D-B898-4195917387DB}" dt="2025-03-05T14:06:12.616" v="3732" actId="20577"/>
          <ac:spMkLst>
            <pc:docMk/>
            <pc:sldMk cId="1232701975" sldId="326"/>
            <ac:spMk id="17" creationId="{54B41113-AE97-1402-DA17-ADF7D7C9F1C1}"/>
          </ac:spMkLst>
        </pc:spChg>
        <pc:spChg chg="mod">
          <ac:chgData name="Paul Wassell" userId="609912a88ec840f0" providerId="LiveId" clId="{4D3D7CBE-F8F9-420D-B898-4195917387DB}" dt="2025-03-05T14:07:00.910" v="3956" actId="20577"/>
          <ac:spMkLst>
            <pc:docMk/>
            <pc:sldMk cId="1232701975" sldId="326"/>
            <ac:spMk id="18" creationId="{33668B96-1F9D-FFB9-5420-493C27D4BFE4}"/>
          </ac:spMkLst>
        </pc:spChg>
      </pc:sldChg>
      <pc:sldMasterChg chg="del delSldLayout">
        <pc:chgData name="Paul Wassell" userId="609912a88ec840f0" providerId="LiveId" clId="{4D3D7CBE-F8F9-420D-B898-4195917387DB}" dt="2025-03-05T13:43:49.265" v="317" actId="47"/>
        <pc:sldMasterMkLst>
          <pc:docMk/>
          <pc:sldMasterMk cId="2315554086" sldId="2147483708"/>
        </pc:sldMasterMkLst>
        <pc:sldLayoutChg chg="del">
          <pc:chgData name="Paul Wassell" userId="609912a88ec840f0" providerId="LiveId" clId="{4D3D7CBE-F8F9-420D-B898-4195917387DB}" dt="2025-03-05T13:43:49.265" v="317" actId="47"/>
          <pc:sldLayoutMkLst>
            <pc:docMk/>
            <pc:sldMasterMk cId="2315554086" sldId="2147483708"/>
            <pc:sldLayoutMk cId="459011793" sldId="2147483709"/>
          </pc:sldLayoutMkLst>
        </pc:sldLayoutChg>
        <pc:sldLayoutChg chg="del">
          <pc:chgData name="Paul Wassell" userId="609912a88ec840f0" providerId="LiveId" clId="{4D3D7CBE-F8F9-420D-B898-4195917387DB}" dt="2025-03-05T13:43:49.265" v="317" actId="47"/>
          <pc:sldLayoutMkLst>
            <pc:docMk/>
            <pc:sldMasterMk cId="2315554086" sldId="2147483708"/>
            <pc:sldLayoutMk cId="428408867" sldId="2147483710"/>
          </pc:sldLayoutMkLst>
        </pc:sldLayoutChg>
        <pc:sldLayoutChg chg="del">
          <pc:chgData name="Paul Wassell" userId="609912a88ec840f0" providerId="LiveId" clId="{4D3D7CBE-F8F9-420D-B898-4195917387DB}" dt="2025-03-05T13:43:49.265" v="317" actId="47"/>
          <pc:sldLayoutMkLst>
            <pc:docMk/>
            <pc:sldMasterMk cId="2315554086" sldId="2147483708"/>
            <pc:sldLayoutMk cId="3991385935" sldId="2147483711"/>
          </pc:sldLayoutMkLst>
        </pc:sldLayoutChg>
        <pc:sldLayoutChg chg="del">
          <pc:chgData name="Paul Wassell" userId="609912a88ec840f0" providerId="LiveId" clId="{4D3D7CBE-F8F9-420D-B898-4195917387DB}" dt="2025-03-05T13:43:49.265" v="317" actId="47"/>
          <pc:sldLayoutMkLst>
            <pc:docMk/>
            <pc:sldMasterMk cId="2315554086" sldId="2147483708"/>
            <pc:sldLayoutMk cId="2540935449" sldId="2147483712"/>
          </pc:sldLayoutMkLst>
        </pc:sldLayoutChg>
        <pc:sldLayoutChg chg="del">
          <pc:chgData name="Paul Wassell" userId="609912a88ec840f0" providerId="LiveId" clId="{4D3D7CBE-F8F9-420D-B898-4195917387DB}" dt="2025-03-05T13:43:49.265" v="317" actId="47"/>
          <pc:sldLayoutMkLst>
            <pc:docMk/>
            <pc:sldMasterMk cId="2315554086" sldId="2147483708"/>
            <pc:sldLayoutMk cId="2906677497" sldId="2147483713"/>
          </pc:sldLayoutMkLst>
        </pc:sldLayoutChg>
        <pc:sldLayoutChg chg="del">
          <pc:chgData name="Paul Wassell" userId="609912a88ec840f0" providerId="LiveId" clId="{4D3D7CBE-F8F9-420D-B898-4195917387DB}" dt="2025-03-05T13:43:49.265" v="317" actId="47"/>
          <pc:sldLayoutMkLst>
            <pc:docMk/>
            <pc:sldMasterMk cId="2315554086" sldId="2147483708"/>
            <pc:sldLayoutMk cId="1424186271" sldId="2147483714"/>
          </pc:sldLayoutMkLst>
        </pc:sldLayoutChg>
        <pc:sldLayoutChg chg="del">
          <pc:chgData name="Paul Wassell" userId="609912a88ec840f0" providerId="LiveId" clId="{4D3D7CBE-F8F9-420D-B898-4195917387DB}" dt="2025-03-05T13:43:49.265" v="317" actId="47"/>
          <pc:sldLayoutMkLst>
            <pc:docMk/>
            <pc:sldMasterMk cId="2315554086" sldId="2147483708"/>
            <pc:sldLayoutMk cId="1793016743" sldId="2147483715"/>
          </pc:sldLayoutMkLst>
        </pc:sldLayoutChg>
        <pc:sldLayoutChg chg="del">
          <pc:chgData name="Paul Wassell" userId="609912a88ec840f0" providerId="LiveId" clId="{4D3D7CBE-F8F9-420D-B898-4195917387DB}" dt="2025-03-05T13:43:49.265" v="317" actId="47"/>
          <pc:sldLayoutMkLst>
            <pc:docMk/>
            <pc:sldMasterMk cId="2315554086" sldId="2147483708"/>
            <pc:sldLayoutMk cId="4156334585" sldId="2147483716"/>
          </pc:sldLayoutMkLst>
        </pc:sldLayoutChg>
        <pc:sldLayoutChg chg="del">
          <pc:chgData name="Paul Wassell" userId="609912a88ec840f0" providerId="LiveId" clId="{4D3D7CBE-F8F9-420D-B898-4195917387DB}" dt="2025-03-05T13:43:49.265" v="317" actId="47"/>
          <pc:sldLayoutMkLst>
            <pc:docMk/>
            <pc:sldMasterMk cId="2315554086" sldId="2147483708"/>
            <pc:sldLayoutMk cId="1058693688" sldId="2147483717"/>
          </pc:sldLayoutMkLst>
        </pc:sldLayoutChg>
        <pc:sldLayoutChg chg="del">
          <pc:chgData name="Paul Wassell" userId="609912a88ec840f0" providerId="LiveId" clId="{4D3D7CBE-F8F9-420D-B898-4195917387DB}" dt="2025-03-05T13:43:49.265" v="317" actId="47"/>
          <pc:sldLayoutMkLst>
            <pc:docMk/>
            <pc:sldMasterMk cId="2315554086" sldId="2147483708"/>
            <pc:sldLayoutMk cId="2759836221" sldId="2147483718"/>
          </pc:sldLayoutMkLst>
        </pc:sldLayoutChg>
        <pc:sldLayoutChg chg="del">
          <pc:chgData name="Paul Wassell" userId="609912a88ec840f0" providerId="LiveId" clId="{4D3D7CBE-F8F9-420D-B898-4195917387DB}" dt="2025-03-05T13:43:49.265" v="317" actId="47"/>
          <pc:sldLayoutMkLst>
            <pc:docMk/>
            <pc:sldMasterMk cId="2315554086" sldId="2147483708"/>
            <pc:sldLayoutMk cId="2483100903" sldId="21474837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A4B37-34B7-5331-5959-11296ACAD3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a:extLst>
              <a:ext uri="{FF2B5EF4-FFF2-40B4-BE49-F238E27FC236}">
                <a16:creationId xmlns:a16="http://schemas.microsoft.com/office/drawing/2014/main" id="{8FC95864-3859-7EC4-7212-53E5776D04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BC6E09-534C-4F44-BCCE-58BA360D80A6}" type="datetimeFigureOut">
              <a:rPr lang="en-PH" smtClean="0"/>
              <a:t>12/08/2025</a:t>
            </a:fld>
            <a:endParaRPr lang="en-PH"/>
          </a:p>
        </p:txBody>
      </p:sp>
      <p:sp>
        <p:nvSpPr>
          <p:cNvPr id="4" name="Footer Placeholder 3">
            <a:extLst>
              <a:ext uri="{FF2B5EF4-FFF2-40B4-BE49-F238E27FC236}">
                <a16:creationId xmlns:a16="http://schemas.microsoft.com/office/drawing/2014/main" id="{B4AFBC49-E17F-592A-B59D-653D84B5B2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6C2C97D4-2218-B02D-68C0-66D108BA59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6B3819-3487-4EFF-A4E1-A2C181EAAF69}" type="slidenum">
              <a:rPr lang="en-PH" smtClean="0"/>
              <a:t>‹#›</a:t>
            </a:fld>
            <a:endParaRPr lang="en-PH"/>
          </a:p>
        </p:txBody>
      </p:sp>
    </p:spTree>
    <p:extLst>
      <p:ext uri="{BB962C8B-B14F-4D97-AF65-F5344CB8AC3E}">
        <p14:creationId xmlns:p14="http://schemas.microsoft.com/office/powerpoint/2010/main" val="13320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7567B-665B-48C5-BA11-3E52C59217A3}"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7B79A-5400-41F9-AFBE-A542E3DC87F5}" type="slidenum">
              <a:rPr lang="en-GB" smtClean="0"/>
              <a:t>‹#›</a:t>
            </a:fld>
            <a:endParaRPr lang="en-GB"/>
          </a:p>
        </p:txBody>
      </p:sp>
    </p:spTree>
    <p:extLst>
      <p:ext uri="{BB962C8B-B14F-4D97-AF65-F5344CB8AC3E}">
        <p14:creationId xmlns:p14="http://schemas.microsoft.com/office/powerpoint/2010/main" val="323770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biographical information: https://malala.org/malalas-story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DFID - UK Department for International Development - Malala Yousafzai: Education for girls, CC BY 2.0, https://commons.wikimedia.org/w/index.php?curid=44613645</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0E55BF-EC98-4A7D-9F82-BFF6F4BE86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57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75629D-6661-4637-B431-F7757C2477D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245847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5629D-6661-4637-B431-F7757C2477D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246443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5629D-6661-4637-B431-F7757C2477D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233098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F6582D-A22B-45F9-9693-6E157329B4B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294135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6582D-A22B-45F9-9693-6E157329B4B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1297895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F6582D-A22B-45F9-9693-6E157329B4B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2958472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F6582D-A22B-45F9-9693-6E157329B4B1}"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2647742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F6582D-A22B-45F9-9693-6E157329B4B1}"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123621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F6582D-A22B-45F9-9693-6E157329B4B1}"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413507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6582D-A22B-45F9-9693-6E157329B4B1}"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2321467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F6582D-A22B-45F9-9693-6E157329B4B1}"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338539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5629D-6661-4637-B431-F7757C2477D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3801286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F6582D-A22B-45F9-9693-6E157329B4B1}"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2193408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6582D-A22B-45F9-9693-6E157329B4B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162714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6582D-A22B-45F9-9693-6E157329B4B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1785925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700AC9-BE85-411D-BCC8-555CF4C90A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2736357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00AC9-BE85-411D-BCC8-555CF4C90A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353286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00AC9-BE85-411D-BCC8-555CF4C90A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3065598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700AC9-BE85-411D-BCC8-555CF4C90A8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4070924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700AC9-BE85-411D-BCC8-555CF4C90A8F}"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1453934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700AC9-BE85-411D-BCC8-555CF4C90A8F}"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2427553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00AC9-BE85-411D-BCC8-555CF4C90A8F}"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328694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5629D-6661-4637-B431-F7757C2477D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762651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00AC9-BE85-411D-BCC8-555CF4C90A8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1933111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00AC9-BE85-411D-BCC8-555CF4C90A8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87325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00AC9-BE85-411D-BCC8-555CF4C90A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3211200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00AC9-BE85-411D-BCC8-555CF4C90A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3472403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58A788-ECB7-4F0B-BBDE-7EA2F78D53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3133182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8A788-ECB7-4F0B-BBDE-7EA2F78D53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3588773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8A788-ECB7-4F0B-BBDE-7EA2F78D53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2493105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58A788-ECB7-4F0B-BBDE-7EA2F78D53B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3254958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58A788-ECB7-4F0B-BBDE-7EA2F78D53B6}"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1436567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58A788-ECB7-4F0B-BBDE-7EA2F78D53B6}"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219330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75629D-6661-4637-B431-F7757C2477DB}"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3620833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8A788-ECB7-4F0B-BBDE-7EA2F78D53B6}"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756493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58A788-ECB7-4F0B-BBDE-7EA2F78D53B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4404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58A788-ECB7-4F0B-BBDE-7EA2F78D53B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3204143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8A788-ECB7-4F0B-BBDE-7EA2F78D53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1888149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8A788-ECB7-4F0B-BBDE-7EA2F78D53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3159213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3DF6793-1B56-43A0-BA84-BB1350BA90B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F6226-61CB-49B2-961B-8D27C1AB0D00}" type="slidenum">
              <a:rPr lang="en-GB" smtClean="0"/>
              <a:t>‹#›</a:t>
            </a:fld>
            <a:endParaRPr lang="en-GB"/>
          </a:p>
        </p:txBody>
      </p:sp>
    </p:spTree>
    <p:extLst>
      <p:ext uri="{BB962C8B-B14F-4D97-AF65-F5344CB8AC3E}">
        <p14:creationId xmlns:p14="http://schemas.microsoft.com/office/powerpoint/2010/main" val="3293423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DF6793-1B56-43A0-BA84-BB1350BA90B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F6226-61CB-49B2-961B-8D27C1AB0D00}" type="slidenum">
              <a:rPr lang="en-GB" smtClean="0"/>
              <a:t>‹#›</a:t>
            </a:fld>
            <a:endParaRPr lang="en-GB"/>
          </a:p>
        </p:txBody>
      </p:sp>
    </p:spTree>
    <p:extLst>
      <p:ext uri="{BB962C8B-B14F-4D97-AF65-F5344CB8AC3E}">
        <p14:creationId xmlns:p14="http://schemas.microsoft.com/office/powerpoint/2010/main" val="1606332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DF6793-1B56-43A0-BA84-BB1350BA90B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F6226-61CB-49B2-961B-8D27C1AB0D00}" type="slidenum">
              <a:rPr lang="en-GB" smtClean="0"/>
              <a:t>‹#›</a:t>
            </a:fld>
            <a:endParaRPr lang="en-GB"/>
          </a:p>
        </p:txBody>
      </p:sp>
    </p:spTree>
    <p:extLst>
      <p:ext uri="{BB962C8B-B14F-4D97-AF65-F5344CB8AC3E}">
        <p14:creationId xmlns:p14="http://schemas.microsoft.com/office/powerpoint/2010/main" val="2546709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3DF6793-1B56-43A0-BA84-BB1350BA90B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DF6226-61CB-49B2-961B-8D27C1AB0D00}" type="slidenum">
              <a:rPr lang="en-GB" smtClean="0"/>
              <a:t>‹#›</a:t>
            </a:fld>
            <a:endParaRPr lang="en-GB"/>
          </a:p>
        </p:txBody>
      </p:sp>
    </p:spTree>
    <p:extLst>
      <p:ext uri="{BB962C8B-B14F-4D97-AF65-F5344CB8AC3E}">
        <p14:creationId xmlns:p14="http://schemas.microsoft.com/office/powerpoint/2010/main" val="2692574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3DF6793-1B56-43A0-BA84-BB1350BA90B7}"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DF6226-61CB-49B2-961B-8D27C1AB0D00}" type="slidenum">
              <a:rPr lang="en-GB" smtClean="0"/>
              <a:t>‹#›</a:t>
            </a:fld>
            <a:endParaRPr lang="en-GB"/>
          </a:p>
        </p:txBody>
      </p:sp>
    </p:spTree>
    <p:extLst>
      <p:ext uri="{BB962C8B-B14F-4D97-AF65-F5344CB8AC3E}">
        <p14:creationId xmlns:p14="http://schemas.microsoft.com/office/powerpoint/2010/main" val="264251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75629D-6661-4637-B431-F7757C2477DB}"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9349037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3DF6793-1B56-43A0-BA84-BB1350BA90B7}"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DF6226-61CB-49B2-961B-8D27C1AB0D00}" type="slidenum">
              <a:rPr lang="en-GB" smtClean="0"/>
              <a:t>‹#›</a:t>
            </a:fld>
            <a:endParaRPr lang="en-GB"/>
          </a:p>
        </p:txBody>
      </p:sp>
    </p:spTree>
    <p:extLst>
      <p:ext uri="{BB962C8B-B14F-4D97-AF65-F5344CB8AC3E}">
        <p14:creationId xmlns:p14="http://schemas.microsoft.com/office/powerpoint/2010/main" val="2507045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F6793-1B56-43A0-BA84-BB1350BA90B7}"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DF6226-61CB-49B2-961B-8D27C1AB0D00}" type="slidenum">
              <a:rPr lang="en-GB" smtClean="0"/>
              <a:t>‹#›</a:t>
            </a:fld>
            <a:endParaRPr lang="en-GB"/>
          </a:p>
        </p:txBody>
      </p:sp>
    </p:spTree>
    <p:extLst>
      <p:ext uri="{BB962C8B-B14F-4D97-AF65-F5344CB8AC3E}">
        <p14:creationId xmlns:p14="http://schemas.microsoft.com/office/powerpoint/2010/main" val="598989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DF6793-1B56-43A0-BA84-BB1350BA90B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DF6226-61CB-49B2-961B-8D27C1AB0D00}" type="slidenum">
              <a:rPr lang="en-GB" smtClean="0"/>
              <a:t>‹#›</a:t>
            </a:fld>
            <a:endParaRPr lang="en-GB"/>
          </a:p>
        </p:txBody>
      </p:sp>
    </p:spTree>
    <p:extLst>
      <p:ext uri="{BB962C8B-B14F-4D97-AF65-F5344CB8AC3E}">
        <p14:creationId xmlns:p14="http://schemas.microsoft.com/office/powerpoint/2010/main" val="39858813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DF6793-1B56-43A0-BA84-BB1350BA90B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DF6226-61CB-49B2-961B-8D27C1AB0D00}" type="slidenum">
              <a:rPr lang="en-GB" smtClean="0"/>
              <a:t>‹#›</a:t>
            </a:fld>
            <a:endParaRPr lang="en-GB"/>
          </a:p>
        </p:txBody>
      </p:sp>
    </p:spTree>
    <p:extLst>
      <p:ext uri="{BB962C8B-B14F-4D97-AF65-F5344CB8AC3E}">
        <p14:creationId xmlns:p14="http://schemas.microsoft.com/office/powerpoint/2010/main" val="137038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DF6793-1B56-43A0-BA84-BB1350BA90B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F6226-61CB-49B2-961B-8D27C1AB0D00}" type="slidenum">
              <a:rPr lang="en-GB" smtClean="0"/>
              <a:t>‹#›</a:t>
            </a:fld>
            <a:endParaRPr lang="en-GB"/>
          </a:p>
        </p:txBody>
      </p:sp>
    </p:spTree>
    <p:extLst>
      <p:ext uri="{BB962C8B-B14F-4D97-AF65-F5344CB8AC3E}">
        <p14:creationId xmlns:p14="http://schemas.microsoft.com/office/powerpoint/2010/main" val="2379880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DF6793-1B56-43A0-BA84-BB1350BA90B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F6226-61CB-49B2-961B-8D27C1AB0D00}" type="slidenum">
              <a:rPr lang="en-GB" smtClean="0"/>
              <a:t>‹#›</a:t>
            </a:fld>
            <a:endParaRPr lang="en-GB"/>
          </a:p>
        </p:txBody>
      </p:sp>
    </p:spTree>
    <p:extLst>
      <p:ext uri="{BB962C8B-B14F-4D97-AF65-F5344CB8AC3E}">
        <p14:creationId xmlns:p14="http://schemas.microsoft.com/office/powerpoint/2010/main" val="133623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5629D-6661-4637-B431-F7757C2477DB}"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192512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5629D-6661-4637-B431-F7757C2477DB}"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223608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75629D-6661-4637-B431-F7757C2477DB}"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339370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75629D-6661-4637-B431-F7757C2477DB}"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75372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exampaperspractice.co.uk/"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hyperlink" Target="http://www.exampaperspractice.co.uk/" TargetMode="Externa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75629D-6661-4637-B431-F7757C2477DB}"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104E3E-F542-4EE2-9412-0A59C212A512}" type="slidenum">
              <a:rPr lang="en-GB" smtClean="0"/>
              <a:t>‹#›</a:t>
            </a:fld>
            <a:endParaRPr lang="en-GB"/>
          </a:p>
        </p:txBody>
      </p:sp>
      <p:sp>
        <p:nvSpPr>
          <p:cNvPr id="11" name="Footer Placeholder 2">
            <a:extLst>
              <a:ext uri="{FF2B5EF4-FFF2-40B4-BE49-F238E27FC236}">
                <a16:creationId xmlns:a16="http://schemas.microsoft.com/office/drawing/2014/main" id="{C80420CA-8831-31F5-8922-1C2636E129A0}"/>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646D7B8-CA64-1619-B500-F0605F71C038}"/>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13" name="Picture 12">
            <a:extLst>
              <a:ext uri="{FF2B5EF4-FFF2-40B4-BE49-F238E27FC236}">
                <a16:creationId xmlns:a16="http://schemas.microsoft.com/office/drawing/2014/main" id="{D6C0DAF7-EB47-6BD8-2998-A18FDD57B131}"/>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4" name="Picture 13">
            <a:extLst>
              <a:ext uri="{FF2B5EF4-FFF2-40B4-BE49-F238E27FC236}">
                <a16:creationId xmlns:a16="http://schemas.microsoft.com/office/drawing/2014/main" id="{26CC169A-9F6C-BD26-75C4-6FFED6E4D964}"/>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176584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6582D-A22B-45F9-9693-6E157329B4B1}"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C17F9-581E-4139-BD67-67DE4BA9DA10}" type="slidenum">
              <a:rPr lang="en-GB" smtClean="0"/>
              <a:t>‹#›</a:t>
            </a:fld>
            <a:endParaRPr lang="en-GB"/>
          </a:p>
        </p:txBody>
      </p:sp>
      <p:sp>
        <p:nvSpPr>
          <p:cNvPr id="7" name="Footer Placeholder 2">
            <a:extLst>
              <a:ext uri="{FF2B5EF4-FFF2-40B4-BE49-F238E27FC236}">
                <a16:creationId xmlns:a16="http://schemas.microsoft.com/office/drawing/2014/main" id="{72817C69-98D2-4B02-7144-AD40FBD35AAE}"/>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5493BE8-B3AE-DFC6-337C-5EE45BE58D62}"/>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000817EB-41F8-4596-E2C4-B5CFDAC95B76}"/>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5D59B2FE-753E-5138-BA68-A0EACBDFD60B}"/>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514231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00AC9-BE85-411D-BCC8-555CF4C90A8F}"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CED8A-C367-46B6-8333-5617B3D2E688}" type="slidenum">
              <a:rPr lang="en-GB" smtClean="0"/>
              <a:t>‹#›</a:t>
            </a:fld>
            <a:endParaRPr lang="en-GB"/>
          </a:p>
        </p:txBody>
      </p:sp>
      <p:sp>
        <p:nvSpPr>
          <p:cNvPr id="7" name="Footer Placeholder 2">
            <a:extLst>
              <a:ext uri="{FF2B5EF4-FFF2-40B4-BE49-F238E27FC236}">
                <a16:creationId xmlns:a16="http://schemas.microsoft.com/office/drawing/2014/main" id="{6E31A9A0-6709-A496-4491-92515DBAEF3E}"/>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5ADA4F6-04E0-AE1C-1E49-F67D6DC17819}"/>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3E6AE66-48F5-B626-C4A2-CE26361CE8D3}"/>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49AACAC4-DA5C-DC07-CA0C-D687DA5D5DA3}"/>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9467918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8A788-ECB7-4F0B-BBDE-7EA2F78D53B6}"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290F5-FC6F-48F1-AD69-9271A7047E16}" type="slidenum">
              <a:rPr lang="en-GB" smtClean="0"/>
              <a:t>‹#›</a:t>
            </a:fld>
            <a:endParaRPr lang="en-GB"/>
          </a:p>
        </p:txBody>
      </p:sp>
      <p:sp>
        <p:nvSpPr>
          <p:cNvPr id="7" name="Footer Placeholder 2">
            <a:extLst>
              <a:ext uri="{FF2B5EF4-FFF2-40B4-BE49-F238E27FC236}">
                <a16:creationId xmlns:a16="http://schemas.microsoft.com/office/drawing/2014/main" id="{851A149D-11E2-BE1A-DE61-6421F49E60A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46A0D5C-5AA2-C1D6-9E43-3FC9BBF66C48}"/>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748929CB-5C0F-B8A8-6663-0FD3B81321D1}"/>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B7BE4D26-04F5-1ECA-3E79-055EE6D891E8}"/>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6284025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F6793-1B56-43A0-BA84-BB1350BA90B7}" type="datetimeFigureOut">
              <a:rPr lang="en-GB" smtClean="0"/>
              <a:t>12/08/2025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F6226-61CB-49B2-961B-8D27C1AB0D00}" type="slidenum">
              <a:rPr lang="en-GB" smtClean="0"/>
              <a:t>‹#›</a:t>
            </a:fld>
            <a:endParaRPr lang="en-GB"/>
          </a:p>
        </p:txBody>
      </p:sp>
      <p:sp>
        <p:nvSpPr>
          <p:cNvPr id="7" name="Footer Placeholder 2">
            <a:extLst>
              <a:ext uri="{FF2B5EF4-FFF2-40B4-BE49-F238E27FC236}">
                <a16:creationId xmlns:a16="http://schemas.microsoft.com/office/drawing/2014/main" id="{EB8470C2-F030-DEE6-50B1-B0005D1FC363}"/>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61FE393-2D33-311A-A2B2-36489BB81A2C}"/>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E1E9A753-F3CC-3C1F-B857-B6F6A01907A6}"/>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1F40AB37-5256-54BD-03C9-ECB93CEBBA09}"/>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0865647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6.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webp"/><Relationship Id="rId4" Type="http://schemas.openxmlformats.org/officeDocument/2006/relationships/image" Target="../media/image1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webp"/><Relationship Id="rId4" Type="http://schemas.openxmlformats.org/officeDocument/2006/relationships/image" Target="../media/image16.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176381-77DF-A453-1D33-2F5CC683AEE4}"/>
              </a:ext>
            </a:extLst>
          </p:cNvPr>
          <p:cNvSpPr txBox="1"/>
          <p:nvPr/>
        </p:nvSpPr>
        <p:spPr>
          <a:xfrm>
            <a:off x="393539" y="277792"/>
            <a:ext cx="8507393"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2 – Q4: Comparing Texts</a:t>
            </a:r>
            <a:endParaRPr lang="en-GB" sz="2400" b="1" u="sng" dirty="0"/>
          </a:p>
        </p:txBody>
      </p:sp>
      <p:sp>
        <p:nvSpPr>
          <p:cNvPr id="6" name="Oval 5">
            <a:extLst>
              <a:ext uri="{FF2B5EF4-FFF2-40B4-BE49-F238E27FC236}">
                <a16:creationId xmlns:a16="http://schemas.microsoft.com/office/drawing/2014/main" id="{353384E6-1EF2-26AA-ADF6-06BEE86A1182}"/>
              </a:ext>
            </a:extLst>
          </p:cNvPr>
          <p:cNvSpPr/>
          <p:nvPr/>
        </p:nvSpPr>
        <p:spPr>
          <a:xfrm>
            <a:off x="740780" y="1226916"/>
            <a:ext cx="2245488" cy="220208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Purpose</a:t>
            </a:r>
            <a:endParaRPr lang="en-GB" dirty="0"/>
          </a:p>
        </p:txBody>
      </p:sp>
      <p:sp>
        <p:nvSpPr>
          <p:cNvPr id="7" name="Oval 6">
            <a:extLst>
              <a:ext uri="{FF2B5EF4-FFF2-40B4-BE49-F238E27FC236}">
                <a16:creationId xmlns:a16="http://schemas.microsoft.com/office/drawing/2014/main" id="{7070849E-FBFC-C956-30D7-48AE5173AD9A}"/>
              </a:ext>
            </a:extLst>
          </p:cNvPr>
          <p:cNvSpPr/>
          <p:nvPr/>
        </p:nvSpPr>
        <p:spPr>
          <a:xfrm>
            <a:off x="1483489" y="2480358"/>
            <a:ext cx="2245488" cy="220208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Audience</a:t>
            </a:r>
            <a:endParaRPr lang="en-GB" dirty="0"/>
          </a:p>
        </p:txBody>
      </p:sp>
      <p:sp>
        <p:nvSpPr>
          <p:cNvPr id="8" name="Oval 7">
            <a:extLst>
              <a:ext uri="{FF2B5EF4-FFF2-40B4-BE49-F238E27FC236}">
                <a16:creationId xmlns:a16="http://schemas.microsoft.com/office/drawing/2014/main" id="{94C2D0AC-A4F4-BD26-E083-65D5C702D2BA}"/>
              </a:ext>
            </a:extLst>
          </p:cNvPr>
          <p:cNvSpPr/>
          <p:nvPr/>
        </p:nvSpPr>
        <p:spPr>
          <a:xfrm>
            <a:off x="740780" y="4068859"/>
            <a:ext cx="2245488" cy="220208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Type</a:t>
            </a:r>
            <a:endParaRPr lang="en-GB" dirty="0"/>
          </a:p>
        </p:txBody>
      </p:sp>
      <p:sp>
        <p:nvSpPr>
          <p:cNvPr id="9" name="TextBox 8">
            <a:extLst>
              <a:ext uri="{FF2B5EF4-FFF2-40B4-BE49-F238E27FC236}">
                <a16:creationId xmlns:a16="http://schemas.microsoft.com/office/drawing/2014/main" id="{463798F8-A8D0-996F-089F-E0D918DB41A6}"/>
              </a:ext>
            </a:extLst>
          </p:cNvPr>
          <p:cNvSpPr txBox="1"/>
          <p:nvPr/>
        </p:nvSpPr>
        <p:spPr>
          <a:xfrm>
            <a:off x="4572000" y="1111170"/>
            <a:ext cx="4213185" cy="369331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t>Q4 of Paper 2 is all about comparing the two sources.</a:t>
            </a:r>
          </a:p>
          <a:p>
            <a:endParaRPr lang="en-US" dirty="0"/>
          </a:p>
          <a:p>
            <a:r>
              <a:rPr lang="en-US" dirty="0"/>
              <a:t>In order to help us do this, let’s think about </a:t>
            </a:r>
            <a:r>
              <a:rPr lang="en-US" b="1" dirty="0"/>
              <a:t>purpose, audience and type.</a:t>
            </a:r>
            <a:endParaRPr lang="en-US" dirty="0"/>
          </a:p>
          <a:p>
            <a:endParaRPr lang="en-US" dirty="0"/>
          </a:p>
          <a:p>
            <a:r>
              <a:rPr lang="en-US" dirty="0">
                <a:solidFill>
                  <a:srgbClr val="FF0000"/>
                </a:solidFill>
              </a:rPr>
              <a:t>What are the </a:t>
            </a:r>
            <a:r>
              <a:rPr lang="en-US" b="1" dirty="0">
                <a:solidFill>
                  <a:srgbClr val="FF0000"/>
                </a:solidFill>
              </a:rPr>
              <a:t>purposes </a:t>
            </a:r>
            <a:r>
              <a:rPr lang="en-US" dirty="0">
                <a:solidFill>
                  <a:srgbClr val="FF0000"/>
                </a:solidFill>
              </a:rPr>
              <a:t>of Source A and Source B?</a:t>
            </a:r>
          </a:p>
          <a:p>
            <a:r>
              <a:rPr lang="en-US" dirty="0">
                <a:solidFill>
                  <a:schemeClr val="accent2">
                    <a:lumMod val="50000"/>
                  </a:schemeClr>
                </a:solidFill>
              </a:rPr>
              <a:t>How are the </a:t>
            </a:r>
            <a:r>
              <a:rPr lang="en-US" b="1" dirty="0">
                <a:solidFill>
                  <a:schemeClr val="accent2">
                    <a:lumMod val="50000"/>
                  </a:schemeClr>
                </a:solidFill>
              </a:rPr>
              <a:t>audiences</a:t>
            </a:r>
            <a:r>
              <a:rPr lang="en-US" dirty="0">
                <a:solidFill>
                  <a:schemeClr val="accent2">
                    <a:lumMod val="50000"/>
                  </a:schemeClr>
                </a:solidFill>
              </a:rPr>
              <a:t> </a:t>
            </a:r>
            <a:r>
              <a:rPr lang="en-US" i="1" dirty="0">
                <a:solidFill>
                  <a:schemeClr val="accent2">
                    <a:lumMod val="50000"/>
                  </a:schemeClr>
                </a:solidFill>
              </a:rPr>
              <a:t>similar or different</a:t>
            </a:r>
            <a:r>
              <a:rPr lang="en-US" dirty="0">
                <a:solidFill>
                  <a:schemeClr val="accent2">
                    <a:lumMod val="50000"/>
                  </a:schemeClr>
                </a:solidFill>
              </a:rPr>
              <a:t> for the two sources?</a:t>
            </a:r>
          </a:p>
          <a:p>
            <a:r>
              <a:rPr lang="en-US" dirty="0">
                <a:solidFill>
                  <a:srgbClr val="00B050"/>
                </a:solidFill>
              </a:rPr>
              <a:t>Why might the </a:t>
            </a:r>
            <a:r>
              <a:rPr lang="en-US" b="1" dirty="0">
                <a:solidFill>
                  <a:srgbClr val="00B050"/>
                </a:solidFill>
              </a:rPr>
              <a:t>type</a:t>
            </a:r>
            <a:r>
              <a:rPr lang="en-US" dirty="0">
                <a:solidFill>
                  <a:srgbClr val="00B050"/>
                </a:solidFill>
              </a:rPr>
              <a:t> or form of the sources affect how the readers understand the texts? Provide examples.</a:t>
            </a:r>
            <a:endParaRPr lang="en-GB" dirty="0">
              <a:solidFill>
                <a:srgbClr val="00B050"/>
              </a:solidFill>
            </a:endParaRPr>
          </a:p>
        </p:txBody>
      </p:sp>
      <p:sp>
        <p:nvSpPr>
          <p:cNvPr id="10" name="TextBox 9">
            <a:extLst>
              <a:ext uri="{FF2B5EF4-FFF2-40B4-BE49-F238E27FC236}">
                <a16:creationId xmlns:a16="http://schemas.microsoft.com/office/drawing/2014/main" id="{85A877CD-73F5-DD43-505A-A653E7D63D52}"/>
              </a:ext>
            </a:extLst>
          </p:cNvPr>
          <p:cNvSpPr txBox="1"/>
          <p:nvPr/>
        </p:nvSpPr>
        <p:spPr>
          <a:xfrm>
            <a:off x="3923816" y="5005795"/>
            <a:ext cx="4838217" cy="1169551"/>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Purpose: </a:t>
            </a:r>
            <a:r>
              <a:rPr lang="en-US" sz="1400" dirty="0"/>
              <a:t>What the writer is trying to achieve when writing their text (for example: writing to inform). </a:t>
            </a:r>
          </a:p>
          <a:p>
            <a:r>
              <a:rPr lang="en-US" sz="1400" b="1" dirty="0"/>
              <a:t>Audience: </a:t>
            </a:r>
            <a:r>
              <a:rPr lang="en-US" sz="1400" dirty="0"/>
              <a:t>Who the writer is writing to with their text.</a:t>
            </a:r>
          </a:p>
          <a:p>
            <a:r>
              <a:rPr lang="en-US" sz="1400" b="1" dirty="0"/>
              <a:t>Type: </a:t>
            </a:r>
            <a:r>
              <a:rPr lang="en-US" sz="1400" dirty="0"/>
              <a:t>The format of the text (speech, leaflet, article</a:t>
            </a:r>
            <a:r>
              <a:rPr lang="en-US" sz="1400"/>
              <a:t>, letter and so on).</a:t>
            </a:r>
            <a:endParaRPr lang="en-GB" sz="1400" b="1" dirty="0"/>
          </a:p>
        </p:txBody>
      </p:sp>
      <p:pic>
        <p:nvPicPr>
          <p:cNvPr id="12" name="Graphic 11">
            <a:extLst>
              <a:ext uri="{FF2B5EF4-FFF2-40B4-BE49-F238E27FC236}">
                <a16:creationId xmlns:a16="http://schemas.microsoft.com/office/drawing/2014/main" id="{D9AB9013-DD28-D3A5-F652-81C61B6C07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3489" y="1379316"/>
            <a:ext cx="695928" cy="695928"/>
          </a:xfrm>
          <a:prstGeom prst="rect">
            <a:avLst/>
          </a:prstGeom>
        </p:spPr>
      </p:pic>
      <p:pic>
        <p:nvPicPr>
          <p:cNvPr id="14" name="Graphic 13">
            <a:extLst>
              <a:ext uri="{FF2B5EF4-FFF2-40B4-BE49-F238E27FC236}">
                <a16:creationId xmlns:a16="http://schemas.microsoft.com/office/drawing/2014/main" id="{48A1B43E-F3ED-734A-2143-3FFC00E709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7371" y="2676295"/>
            <a:ext cx="738897" cy="715090"/>
          </a:xfrm>
          <a:prstGeom prst="rect">
            <a:avLst/>
          </a:prstGeom>
        </p:spPr>
      </p:pic>
      <p:pic>
        <p:nvPicPr>
          <p:cNvPr id="16" name="Graphic 15">
            <a:extLst>
              <a:ext uri="{FF2B5EF4-FFF2-40B4-BE49-F238E27FC236}">
                <a16:creationId xmlns:a16="http://schemas.microsoft.com/office/drawing/2014/main" id="{2FF07875-1A32-22F3-D39A-BB134DF71E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0340" y="4310480"/>
            <a:ext cx="777076" cy="777076"/>
          </a:xfrm>
          <a:prstGeom prst="rect">
            <a:avLst/>
          </a:prstGeom>
        </p:spPr>
      </p:pic>
    </p:spTree>
    <p:extLst>
      <p:ext uri="{BB962C8B-B14F-4D97-AF65-F5344CB8AC3E}">
        <p14:creationId xmlns:p14="http://schemas.microsoft.com/office/powerpoint/2010/main" val="203457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B8B2CC-CDAD-DF34-DE84-F3768ABCADE3}"/>
              </a:ext>
            </a:extLst>
          </p:cNvPr>
          <p:cNvSpPr txBox="1"/>
          <p:nvPr/>
        </p:nvSpPr>
        <p:spPr>
          <a:xfrm>
            <a:off x="1215958" y="1893149"/>
            <a:ext cx="6712084" cy="286232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For this question, you need to refer to the whole of Source A, together with the whole of Source 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mn-cs"/>
              </a:rPr>
              <a:t>Compare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a:t>
            </a:r>
            <a:r>
              <a:rPr kumimoji="0" lang="en-US" sz="1800" b="0"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ea typeface="+mn-ea"/>
                <a:cs typeface="+mn-cs"/>
              </a:rPr>
              <a:t>the writers convey </a:t>
            </a:r>
            <a:r>
              <a:rPr kumimoji="0" lang="en-US" sz="1800" b="0" i="0" u="none" strike="noStrike" kern="1200" cap="none" spc="0" normalizeH="0" baseline="0" noProof="0" dirty="0">
                <a:ln>
                  <a:noFill/>
                </a:ln>
                <a:solidFill>
                  <a:prstClr val="black"/>
                </a:solidFill>
                <a:effectLst/>
                <a:highlight>
                  <a:srgbClr val="FF00FF"/>
                </a:highlight>
                <a:uLnTx/>
                <a:uFillTx/>
                <a:latin typeface="Arial" panose="020B0604020202020204" pitchFamily="34" charset="0"/>
                <a:ea typeface="+mn-ea"/>
                <a:cs typeface="+mn-cs"/>
              </a:rPr>
              <a:t>their different feelings and perspectives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about </a:t>
            </a:r>
            <a:r>
              <a:rPr kumimoji="0" lang="en-US" sz="1800" b="0" i="0" u="none" strike="noStrike" kern="1200" cap="none" spc="0" normalizeH="0" baseline="0" noProof="0" dirty="0">
                <a:ln>
                  <a:noFill/>
                </a:ln>
                <a:solidFill>
                  <a:schemeClr val="bg1"/>
                </a:solidFill>
                <a:effectLst/>
                <a:highlight>
                  <a:srgbClr val="008080"/>
                </a:highlight>
                <a:uLnTx/>
                <a:uFillTx/>
                <a:latin typeface="Arial" panose="020B0604020202020204" pitchFamily="34" charset="0"/>
                <a:ea typeface="+mn-ea"/>
                <a:cs typeface="+mn-cs"/>
              </a:rPr>
              <a:t>their experiences in prison.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your answer, you could: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a:ln>
                  <a:noFill/>
                </a:ln>
                <a:solidFill>
                  <a:prstClr val="black"/>
                </a:solidFill>
                <a:effectLst/>
                <a:highlight>
                  <a:srgbClr val="C0C0C0"/>
                </a:highlight>
                <a:uLnTx/>
                <a:uFillTx/>
                <a:latin typeface="Arial" panose="020B0604020202020204" pitchFamily="34" charset="0"/>
                <a:ea typeface="+mn-ea"/>
                <a:cs typeface="+mn-cs"/>
              </a:rPr>
              <a:t>compare their different feelings and perspectives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a:ln>
                  <a:noFill/>
                </a:ln>
                <a:solidFill>
                  <a:schemeClr val="bg1"/>
                </a:solidFill>
                <a:effectLst/>
                <a:highlight>
                  <a:srgbClr val="808000"/>
                </a:highlight>
                <a:uLnTx/>
                <a:uFillTx/>
                <a:latin typeface="Arial" panose="020B0604020202020204" pitchFamily="34" charset="0"/>
                <a:ea typeface="+mn-ea"/>
                <a:cs typeface="+mn-cs"/>
              </a:rPr>
              <a:t>comment on the methods the writers use to convey their feelings and perspectives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a:ln>
                  <a:noFill/>
                </a:ln>
                <a:solidFill>
                  <a:schemeClr val="bg1"/>
                </a:solidFill>
                <a:effectLst/>
                <a:highlight>
                  <a:srgbClr val="800000"/>
                </a:highlight>
                <a:uLnTx/>
                <a:uFillTx/>
                <a:latin typeface="Arial" panose="020B0604020202020204" pitchFamily="34" charset="0"/>
                <a:ea typeface="+mn-ea"/>
                <a:cs typeface="+mn-cs"/>
              </a:rPr>
              <a:t>support your response with references to both texts.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highlight>
                  <a:srgbClr val="800000"/>
                </a:highlight>
                <a:uLnTx/>
                <a:uFillTx/>
                <a:latin typeface="Arial" panose="020B0604020202020204" pitchFamily="34" charset="0"/>
                <a:ea typeface="+mn-ea"/>
                <a:cs typeface="+mn-cs"/>
              </a:rPr>
              <a:t>[16 marks]</a:t>
            </a:r>
            <a:endParaRPr kumimoji="0" lang="en-GB" sz="1800" b="0" i="0" u="none" strike="noStrike" kern="1200" cap="none" spc="0" normalizeH="0" baseline="0" noProof="0" dirty="0">
              <a:ln>
                <a:noFill/>
              </a:ln>
              <a:solidFill>
                <a:schemeClr val="bg1"/>
              </a:solidFill>
              <a:effectLst/>
              <a:highlight>
                <a:srgbClr val="800000"/>
              </a:highligh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D28840-9606-F020-5F01-19FF465B16E1}"/>
              </a:ext>
            </a:extLst>
          </p:cNvPr>
          <p:cNvSpPr txBox="1"/>
          <p:nvPr/>
        </p:nvSpPr>
        <p:spPr>
          <a:xfrm>
            <a:off x="535021" y="223736"/>
            <a:ext cx="8073958"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Here is a Q6-style question which asks you to compare the two texts on the common theme of ‘experiences in prison’.</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BD54FB9-9EEB-7E8B-2911-4B031563BFA0}"/>
              </a:ext>
            </a:extLst>
          </p:cNvPr>
          <p:cNvSpPr txBox="1"/>
          <p:nvPr/>
        </p:nvSpPr>
        <p:spPr>
          <a:xfrm>
            <a:off x="535021" y="5039889"/>
            <a:ext cx="8073958" cy="14773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This is worth 16 marks – it involves a lot of 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What do you need to do to answer this question?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What </a:t>
            </a:r>
            <a:r>
              <a:rPr kumimoji="0" lang="en-US"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elements</a:t>
            </a:r>
            <a:r>
              <a:rPr kumimoji="0" lang="en-US"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 need to be included in your answer?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B050"/>
                </a:solidFill>
                <a:effectLst/>
                <a:uLnTx/>
                <a:uFillTx/>
                <a:latin typeface="Calibri" panose="020F0502020204030204"/>
                <a:ea typeface="+mn-ea"/>
                <a:cs typeface="+mn-cs"/>
              </a:rPr>
              <a:t>Why is it so important to focus on the word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b="0" i="0" u="none" strike="noStrike" kern="1200" cap="none" spc="0" normalizeH="0" baseline="0" noProof="0" dirty="0">
                <a:ln>
                  <a:noFill/>
                </a:ln>
                <a:solidFill>
                  <a:schemeClr val="bg1"/>
                </a:solidFill>
                <a:effectLst/>
                <a:highlight>
                  <a:srgbClr val="808000"/>
                </a:highlight>
                <a:uLnTx/>
                <a:uFillTx/>
                <a:latin typeface="Calibri" panose="020F0502020204030204"/>
                <a:ea typeface="+mn-ea"/>
                <a:cs typeface="+mn-cs"/>
              </a:rPr>
              <a:t>methods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b="0" i="0" u="none" strike="noStrike" kern="1200" cap="none" spc="0" normalizeH="0" baseline="0" noProof="0" dirty="0">
                <a:ln>
                  <a:noFill/>
                </a:ln>
                <a:solidFill>
                  <a:srgbClr val="00B050"/>
                </a:solidFill>
                <a:effectLst/>
                <a:uLnTx/>
                <a:uFillTx/>
                <a:latin typeface="Calibri" panose="020F0502020204030204"/>
                <a:ea typeface="+mn-ea"/>
                <a:cs typeface="+mn-cs"/>
              </a:rPr>
              <a:t>?</a:t>
            </a:r>
            <a:endParaRPr kumimoji="0" lang="en-GB"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0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699DAC-4BEA-16AB-608B-6715DECC4FDE}"/>
              </a:ext>
            </a:extLst>
          </p:cNvPr>
          <p:cNvSpPr>
            <a:spLocks noGrp="1"/>
          </p:cNvSpPr>
          <p:nvPr>
            <p:ph idx="1"/>
          </p:nvPr>
        </p:nvSpPr>
        <p:spPr>
          <a:xfrm>
            <a:off x="327093" y="369651"/>
            <a:ext cx="2523112" cy="1225686"/>
          </a:xfr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US" sz="1600" dirty="0"/>
              <a:t>You must</a:t>
            </a:r>
            <a:r>
              <a:rPr lang="en-US" sz="1600" dirty="0">
                <a:highlight>
                  <a:srgbClr val="00FF00"/>
                </a:highlight>
              </a:rPr>
              <a:t> </a:t>
            </a:r>
            <a:r>
              <a:rPr lang="en-US" sz="1600" b="1" dirty="0">
                <a:highlight>
                  <a:srgbClr val="00FF00"/>
                </a:highlight>
              </a:rPr>
              <a:t>compare</a:t>
            </a:r>
            <a:r>
              <a:rPr lang="en-US" sz="1600" dirty="0">
                <a:highlight>
                  <a:srgbClr val="00FF00"/>
                </a:highlight>
              </a:rPr>
              <a:t> </a:t>
            </a:r>
            <a:r>
              <a:rPr lang="en-US" sz="1600" dirty="0"/>
              <a:t>the two texts. You cannot just write about both texts, you must discuss </a:t>
            </a:r>
            <a:r>
              <a:rPr lang="en-US" sz="1600" b="1" dirty="0"/>
              <a:t>how their feelings and perspectives are different</a:t>
            </a:r>
            <a:r>
              <a:rPr lang="en-US" sz="1600" dirty="0"/>
              <a:t>.</a:t>
            </a:r>
          </a:p>
        </p:txBody>
      </p:sp>
      <p:sp>
        <p:nvSpPr>
          <p:cNvPr id="4" name="TextBox 3">
            <a:extLst>
              <a:ext uri="{FF2B5EF4-FFF2-40B4-BE49-F238E27FC236}">
                <a16:creationId xmlns:a16="http://schemas.microsoft.com/office/drawing/2014/main" id="{E1DB4208-6BE4-E827-BA59-50C9A18180C7}"/>
              </a:ext>
            </a:extLst>
          </p:cNvPr>
          <p:cNvSpPr txBox="1"/>
          <p:nvPr/>
        </p:nvSpPr>
        <p:spPr>
          <a:xfrm>
            <a:off x="1215958" y="1893149"/>
            <a:ext cx="6712084"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For this question, you need to refer to the whole of Source A, together with the whole of Source 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mn-cs"/>
              </a:rPr>
              <a:t>Compare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a:t>
            </a:r>
            <a:r>
              <a:rPr kumimoji="0" lang="en-US" sz="1200" b="0"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ea typeface="+mn-ea"/>
                <a:cs typeface="+mn-cs"/>
              </a:rPr>
              <a:t>the writers convey </a:t>
            </a:r>
            <a:r>
              <a:rPr kumimoji="0" lang="en-US" sz="1200" b="0" i="0" u="none" strike="noStrike" kern="1200" cap="none" spc="0" normalizeH="0" baseline="0" noProof="0" dirty="0">
                <a:ln>
                  <a:noFill/>
                </a:ln>
                <a:solidFill>
                  <a:prstClr val="black"/>
                </a:solidFill>
                <a:effectLst/>
                <a:highlight>
                  <a:srgbClr val="FF00FF"/>
                </a:highlight>
                <a:uLnTx/>
                <a:uFillTx/>
                <a:latin typeface="Arial" panose="020B0604020202020204" pitchFamily="34" charset="0"/>
                <a:ea typeface="+mn-ea"/>
                <a:cs typeface="+mn-cs"/>
              </a:rPr>
              <a:t>their different feelings and perspectives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about </a:t>
            </a:r>
            <a:r>
              <a:rPr kumimoji="0" lang="en-US" sz="1200" b="0" i="0" u="none" strike="noStrike" kern="1200" cap="none" spc="0" normalizeH="0" baseline="0" noProof="0" dirty="0">
                <a:ln>
                  <a:noFill/>
                </a:ln>
                <a:solidFill>
                  <a:schemeClr val="bg1"/>
                </a:solidFill>
                <a:effectLst/>
                <a:highlight>
                  <a:srgbClr val="008080"/>
                </a:highlight>
                <a:uLnTx/>
                <a:uFillTx/>
                <a:latin typeface="Arial" panose="020B0604020202020204" pitchFamily="34" charset="0"/>
                <a:ea typeface="+mn-ea"/>
                <a:cs typeface="+mn-cs"/>
              </a:rPr>
              <a:t>their experiences in prison.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your answer, you could: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prstClr val="black"/>
                </a:solidFill>
                <a:effectLst/>
                <a:highlight>
                  <a:srgbClr val="C0C0C0"/>
                </a:highlight>
                <a:uLnTx/>
                <a:uFillTx/>
                <a:latin typeface="Arial" panose="020B0604020202020204" pitchFamily="34" charset="0"/>
                <a:ea typeface="+mn-ea"/>
                <a:cs typeface="+mn-cs"/>
              </a:rPr>
              <a:t>compare their different feelings and perspectives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chemeClr val="bg1"/>
                </a:solidFill>
                <a:effectLst/>
                <a:highlight>
                  <a:srgbClr val="808000"/>
                </a:highlight>
                <a:uLnTx/>
                <a:uFillTx/>
                <a:latin typeface="Arial" panose="020B0604020202020204" pitchFamily="34" charset="0"/>
                <a:ea typeface="+mn-ea"/>
                <a:cs typeface="+mn-cs"/>
              </a:rPr>
              <a:t>comment on the methods the writers use to convey their feelings and perspectives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chemeClr val="bg1"/>
                </a:solidFill>
                <a:effectLst/>
                <a:highlight>
                  <a:srgbClr val="800000"/>
                </a:highlight>
                <a:uLnTx/>
                <a:uFillTx/>
                <a:latin typeface="Arial" panose="020B0604020202020204" pitchFamily="34" charset="0"/>
                <a:ea typeface="+mn-ea"/>
                <a:cs typeface="+mn-cs"/>
              </a:rPr>
              <a:t>support your response with references to both texts.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highlight>
                  <a:srgbClr val="800000"/>
                </a:highlight>
                <a:uLnTx/>
                <a:uFillTx/>
                <a:latin typeface="Arial" panose="020B0604020202020204" pitchFamily="34" charset="0"/>
                <a:ea typeface="+mn-ea"/>
                <a:cs typeface="+mn-cs"/>
              </a:rPr>
              <a:t>[16 marks]</a:t>
            </a:r>
            <a:endParaRPr kumimoji="0" lang="en-GB" sz="1200" b="0" i="0" u="none" strike="noStrike" kern="1200" cap="none" spc="0" normalizeH="0" baseline="0" noProof="0" dirty="0">
              <a:ln>
                <a:noFill/>
              </a:ln>
              <a:solidFill>
                <a:schemeClr val="bg1"/>
              </a:solidFill>
              <a:effectLst/>
              <a:highlight>
                <a:srgbClr val="800000"/>
              </a:highligh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23D9169F-0BB5-8CB5-4E0B-B98455E4F790}"/>
              </a:ext>
            </a:extLst>
          </p:cNvPr>
          <p:cNvSpPr txBox="1">
            <a:spLocks/>
          </p:cNvSpPr>
          <p:nvPr/>
        </p:nvSpPr>
        <p:spPr>
          <a:xfrm>
            <a:off x="3310444" y="369651"/>
            <a:ext cx="2523112" cy="1225686"/>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You must explore how </a:t>
            </a:r>
            <a:r>
              <a:rPr kumimoji="0" lang="en-US" sz="16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the writers</a:t>
            </a:r>
            <a:r>
              <a:rPr kumimoji="0" lang="en-US" sz="16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convey their ideas. In this case, we are looking at the diary extract and the letter to the editor extract.</a:t>
            </a:r>
          </a:p>
        </p:txBody>
      </p:sp>
      <p:sp>
        <p:nvSpPr>
          <p:cNvPr id="6" name="Content Placeholder 2">
            <a:extLst>
              <a:ext uri="{FF2B5EF4-FFF2-40B4-BE49-F238E27FC236}">
                <a16:creationId xmlns:a16="http://schemas.microsoft.com/office/drawing/2014/main" id="{5AAC3CF6-B6A7-DFDE-5DCC-1420788109AA}"/>
              </a:ext>
            </a:extLst>
          </p:cNvPr>
          <p:cNvSpPr txBox="1">
            <a:spLocks/>
          </p:cNvSpPr>
          <p:nvPr/>
        </p:nvSpPr>
        <p:spPr>
          <a:xfrm>
            <a:off x="6293795" y="369651"/>
            <a:ext cx="2523112" cy="1225686"/>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 must analyse the</a:t>
            </a:r>
            <a:r>
              <a:rPr kumimoji="0" lang="en-US" sz="14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 </a:t>
            </a:r>
            <a:r>
              <a:rPr kumimoji="0" lang="en-US" sz="1400" b="1"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ideas</a:t>
            </a:r>
            <a:r>
              <a:rPr kumimoji="0" lang="en-US" sz="14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 each text, but also the </a:t>
            </a:r>
            <a:r>
              <a:rPr kumimoji="0" lang="en-US" sz="1400" b="1"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perspectives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or viewpoints about </a:t>
            </a:r>
            <a:r>
              <a:rPr kumimoji="0" lang="en-US" sz="1400" b="1" i="0" u="none" strike="noStrike" kern="1200" cap="none" spc="0" normalizeH="0" baseline="0" noProof="0" dirty="0">
                <a:ln>
                  <a:noFill/>
                </a:ln>
                <a:solidFill>
                  <a:schemeClr val="bg1"/>
                </a:solidFill>
                <a:effectLst/>
                <a:highlight>
                  <a:srgbClr val="008080"/>
                </a:highlight>
                <a:uLnTx/>
                <a:uFillTx/>
                <a:latin typeface="Calibri" panose="020F0502020204030204"/>
                <a:ea typeface="+mn-ea"/>
                <a:cs typeface="+mn-cs"/>
              </a:rPr>
              <a:t>their experiences of being in </a:t>
            </a:r>
            <a:r>
              <a:rPr kumimoji="0" lang="en-US" sz="1400" b="1" i="0" u="none" strike="noStrike" kern="1200" cap="none" spc="0" normalizeH="0" baseline="0" noProof="0" dirty="0" err="1">
                <a:ln>
                  <a:noFill/>
                </a:ln>
                <a:solidFill>
                  <a:schemeClr val="bg1"/>
                </a:solidFill>
                <a:effectLst/>
                <a:highlight>
                  <a:srgbClr val="008080"/>
                </a:highlight>
                <a:uLnTx/>
                <a:uFillTx/>
                <a:latin typeface="Calibri" panose="020F0502020204030204"/>
                <a:ea typeface="+mn-ea"/>
                <a:cs typeface="+mn-cs"/>
              </a:rPr>
              <a:t>prson</a:t>
            </a:r>
            <a:r>
              <a:rPr kumimoji="0" lang="en-US" sz="1400" b="1" i="0" u="none" strike="noStrike" kern="1200" cap="none" spc="0" normalizeH="0" baseline="0" noProof="0" dirty="0">
                <a:ln>
                  <a:noFill/>
                </a:ln>
                <a:solidFill>
                  <a:schemeClr val="bg1"/>
                </a:solidFill>
                <a:effectLst/>
                <a:highlight>
                  <a:srgbClr val="008080"/>
                </a:highlight>
                <a:uLnTx/>
                <a:uFillTx/>
                <a:latin typeface="Calibri" panose="020F0502020204030204"/>
                <a:ea typeface="+mn-ea"/>
                <a:cs typeface="+mn-cs"/>
              </a:rPr>
              <a:t>.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How do both writers present these experiences?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969ACC49-E694-2E23-69B4-524EB0676D07}"/>
              </a:ext>
            </a:extLst>
          </p:cNvPr>
          <p:cNvSpPr txBox="1">
            <a:spLocks/>
          </p:cNvSpPr>
          <p:nvPr/>
        </p:nvSpPr>
        <p:spPr>
          <a:xfrm>
            <a:off x="327092" y="4222285"/>
            <a:ext cx="4167088" cy="2266063"/>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word ‘</a:t>
            </a:r>
            <a:r>
              <a:rPr kumimoji="0" lang="en-US" sz="2000" b="0" i="0" u="none" strike="noStrike" kern="1200" cap="none" spc="0" normalizeH="0" baseline="0" noProof="0" dirty="0">
                <a:ln>
                  <a:noFill/>
                </a:ln>
                <a:solidFill>
                  <a:prstClr val="white"/>
                </a:solidFill>
                <a:effectLst/>
                <a:highlight>
                  <a:srgbClr val="808000"/>
                </a:highlight>
                <a:uLnTx/>
                <a:uFillTx/>
                <a:latin typeface="Calibri" panose="020F0502020204030204"/>
                <a:ea typeface="+mn-ea"/>
                <a:cs typeface="+mn-cs"/>
              </a:rPr>
              <a:t>methods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 so important because it is asking you to look at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language and techniques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used by both writers to convey or get across their ideas and views. You cannot get 16 marks unless you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explore HOW the writers get across their ideas and how they affect the readers.</a:t>
            </a:r>
          </a:p>
        </p:txBody>
      </p:sp>
      <p:sp>
        <p:nvSpPr>
          <p:cNvPr id="8" name="Content Placeholder 2">
            <a:extLst>
              <a:ext uri="{FF2B5EF4-FFF2-40B4-BE49-F238E27FC236}">
                <a16:creationId xmlns:a16="http://schemas.microsoft.com/office/drawing/2014/main" id="{80449633-38C6-0336-50D9-A4C6D8388B11}"/>
              </a:ext>
            </a:extLst>
          </p:cNvPr>
          <p:cNvSpPr txBox="1">
            <a:spLocks/>
          </p:cNvSpPr>
          <p:nvPr/>
        </p:nvSpPr>
        <p:spPr>
          <a:xfrm>
            <a:off x="4649821" y="4222284"/>
            <a:ext cx="4167089" cy="2266063"/>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Finally, you must include </a:t>
            </a:r>
            <a:r>
              <a:rPr kumimoji="0" lang="en-US" sz="2800" b="0" i="0" u="none" strike="noStrike" kern="1200" cap="none" spc="0" normalizeH="0" baseline="0" noProof="0" dirty="0">
                <a:ln>
                  <a:noFill/>
                </a:ln>
                <a:solidFill>
                  <a:prstClr val="white"/>
                </a:solidFill>
                <a:effectLst/>
                <a:highlight>
                  <a:srgbClr val="800000"/>
                </a:highlight>
                <a:uLnTx/>
                <a:uFillTx/>
                <a:latin typeface="Calibri" panose="020F0502020204030204"/>
                <a:ea typeface="+mn-ea"/>
                <a:cs typeface="+mn-cs"/>
              </a:rPr>
              <a:t>examples or quotations</a:t>
            </a:r>
            <a:r>
              <a:rPr kumimoji="0" lang="en-US" sz="2800" b="0" i="0" u="none" strike="noStrike" kern="1200" cap="none" spc="0" normalizeH="0" baseline="0" noProof="0" dirty="0">
                <a:ln>
                  <a:noFill/>
                </a:ln>
                <a:solidFill>
                  <a:prstClr val="black"/>
                </a:solidFill>
                <a:effectLst/>
                <a:highlight>
                  <a:srgbClr val="800000"/>
                </a:highligh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from both texts to back up your interpretations about the writers’ ideas and perspectives. Without using examples, you cannot get 16/16. </a:t>
            </a:r>
          </a:p>
        </p:txBody>
      </p:sp>
    </p:spTree>
    <p:extLst>
      <p:ext uri="{BB962C8B-B14F-4D97-AF65-F5344CB8AC3E}">
        <p14:creationId xmlns:p14="http://schemas.microsoft.com/office/powerpoint/2010/main" val="58114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3430-5471-4684-93EB-308C08B57369}"/>
              </a:ext>
            </a:extLst>
          </p:cNvPr>
          <p:cNvSpPr>
            <a:spLocks noGrp="1"/>
          </p:cNvSpPr>
          <p:nvPr>
            <p:ph type="title"/>
          </p:nvPr>
        </p:nvSpPr>
        <p:spPr>
          <a:xfrm>
            <a:off x="628650" y="365127"/>
            <a:ext cx="7886700" cy="711320"/>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2800" dirty="0"/>
              <a:t>Let’s recap our ideas for this Q4 task</a:t>
            </a:r>
            <a:endParaRPr lang="en-GB" sz="2800" dirty="0"/>
          </a:p>
        </p:txBody>
      </p:sp>
      <p:pic>
        <p:nvPicPr>
          <p:cNvPr id="10" name="Picture 9">
            <a:extLst>
              <a:ext uri="{FF2B5EF4-FFF2-40B4-BE49-F238E27FC236}">
                <a16:creationId xmlns:a16="http://schemas.microsoft.com/office/drawing/2014/main" id="{C0F4D8BF-5022-B7CB-71B0-16C45449D43F}"/>
              </a:ext>
            </a:extLst>
          </p:cNvPr>
          <p:cNvPicPr>
            <a:picLocks noChangeAspect="1"/>
          </p:cNvPicPr>
          <p:nvPr/>
        </p:nvPicPr>
        <p:blipFill>
          <a:blip r:embed="rId2"/>
          <a:stretch>
            <a:fillRect/>
          </a:stretch>
        </p:blipFill>
        <p:spPr>
          <a:xfrm>
            <a:off x="628650" y="1412897"/>
            <a:ext cx="1395573" cy="2354320"/>
          </a:xfrm>
          <a:prstGeom prst="rect">
            <a:avLst/>
          </a:prstGeom>
        </p:spPr>
      </p:pic>
      <p:sp>
        <p:nvSpPr>
          <p:cNvPr id="11" name="TextBox 10">
            <a:extLst>
              <a:ext uri="{FF2B5EF4-FFF2-40B4-BE49-F238E27FC236}">
                <a16:creationId xmlns:a16="http://schemas.microsoft.com/office/drawing/2014/main" id="{15E0CE32-FD64-67E5-6DC7-26F540A68B3A}"/>
              </a:ext>
            </a:extLst>
          </p:cNvPr>
          <p:cNvSpPr txBox="1"/>
          <p:nvPr/>
        </p:nvSpPr>
        <p:spPr>
          <a:xfrm>
            <a:off x="2442260" y="1412897"/>
            <a:ext cx="2959500" cy="1600438"/>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Source A:</a:t>
            </a:r>
          </a:p>
          <a:p>
            <a:endParaRPr lang="en-US" sz="1400" dirty="0"/>
          </a:p>
          <a:p>
            <a:r>
              <a:rPr lang="en-US" sz="1400" b="1" dirty="0"/>
              <a:t>Purpose: </a:t>
            </a:r>
            <a:r>
              <a:rPr lang="en-US" sz="1400" dirty="0"/>
              <a:t>To describe, to explain, to inform</a:t>
            </a:r>
          </a:p>
          <a:p>
            <a:r>
              <a:rPr lang="en-US" sz="1400" b="1" dirty="0"/>
              <a:t>Audience: </a:t>
            </a:r>
            <a:r>
              <a:rPr lang="en-US" sz="1400" dirty="0"/>
              <a:t>Readers with an interest in prison and prison reform in the 1980s.</a:t>
            </a:r>
          </a:p>
          <a:p>
            <a:r>
              <a:rPr lang="en-US" sz="1400" b="1" dirty="0"/>
              <a:t>Type: </a:t>
            </a:r>
            <a:r>
              <a:rPr lang="en-US" sz="1400" dirty="0"/>
              <a:t>An extract from a diary.</a:t>
            </a:r>
            <a:endParaRPr lang="en-GB" sz="1400" dirty="0"/>
          </a:p>
        </p:txBody>
      </p:sp>
      <p:sp>
        <p:nvSpPr>
          <p:cNvPr id="12" name="TextBox 11">
            <a:extLst>
              <a:ext uri="{FF2B5EF4-FFF2-40B4-BE49-F238E27FC236}">
                <a16:creationId xmlns:a16="http://schemas.microsoft.com/office/drawing/2014/main" id="{991A0E0C-376D-9432-B9E2-B1F57E0DCC74}"/>
              </a:ext>
            </a:extLst>
          </p:cNvPr>
          <p:cNvSpPr txBox="1"/>
          <p:nvPr/>
        </p:nvSpPr>
        <p:spPr>
          <a:xfrm>
            <a:off x="5555849" y="1412897"/>
            <a:ext cx="2959501" cy="1384995"/>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200" b="1" dirty="0"/>
              <a:t>Source B:</a:t>
            </a:r>
          </a:p>
          <a:p>
            <a:endParaRPr lang="en-US" sz="1200" dirty="0"/>
          </a:p>
          <a:p>
            <a:r>
              <a:rPr lang="en-US" sz="1200" b="1" dirty="0"/>
              <a:t>Purpose: </a:t>
            </a:r>
            <a:r>
              <a:rPr lang="en-US" sz="1200" dirty="0"/>
              <a:t>To describe, to explain, to persuade</a:t>
            </a:r>
          </a:p>
          <a:p>
            <a:r>
              <a:rPr lang="en-US" sz="1200" b="1" dirty="0"/>
              <a:t>Audience: A newspaper editor and the newspaper readers</a:t>
            </a:r>
            <a:endParaRPr lang="en-US" sz="1200" dirty="0"/>
          </a:p>
          <a:p>
            <a:r>
              <a:rPr lang="en-US" sz="1200" b="1" dirty="0"/>
              <a:t>Type: </a:t>
            </a:r>
            <a:r>
              <a:rPr lang="en-US" sz="1200" dirty="0"/>
              <a:t>A letter written to a newspaper editor.</a:t>
            </a:r>
            <a:endParaRPr lang="en-GB" sz="1200" dirty="0"/>
          </a:p>
        </p:txBody>
      </p:sp>
      <p:sp>
        <p:nvSpPr>
          <p:cNvPr id="13" name="TextBox 12">
            <a:extLst>
              <a:ext uri="{FF2B5EF4-FFF2-40B4-BE49-F238E27FC236}">
                <a16:creationId xmlns:a16="http://schemas.microsoft.com/office/drawing/2014/main" id="{F20521AB-8FAF-C774-C35A-0A364827C352}"/>
              </a:ext>
            </a:extLst>
          </p:cNvPr>
          <p:cNvSpPr txBox="1"/>
          <p:nvPr/>
        </p:nvSpPr>
        <p:spPr>
          <a:xfrm>
            <a:off x="2442260" y="3174178"/>
            <a:ext cx="2959500" cy="738664"/>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Tone: </a:t>
            </a:r>
            <a:r>
              <a:rPr lang="en-US" sz="1400" dirty="0"/>
              <a:t>Mostly neutral and detached, but the writer provides some positive and negative language.</a:t>
            </a:r>
            <a:endParaRPr lang="en-GB" sz="1400" dirty="0"/>
          </a:p>
        </p:txBody>
      </p:sp>
      <p:sp>
        <p:nvSpPr>
          <p:cNvPr id="14" name="TextBox 13">
            <a:extLst>
              <a:ext uri="{FF2B5EF4-FFF2-40B4-BE49-F238E27FC236}">
                <a16:creationId xmlns:a16="http://schemas.microsoft.com/office/drawing/2014/main" id="{2A47B60F-BAC5-C5BE-B3BD-3870D04B677B}"/>
              </a:ext>
            </a:extLst>
          </p:cNvPr>
          <p:cNvSpPr txBox="1"/>
          <p:nvPr/>
        </p:nvSpPr>
        <p:spPr>
          <a:xfrm>
            <a:off x="5555849" y="3174178"/>
            <a:ext cx="2959501" cy="523220"/>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Tone: </a:t>
            </a:r>
            <a:r>
              <a:rPr lang="en-US" sz="1400" dirty="0"/>
              <a:t>Sad, angry, shocked, disgusted.</a:t>
            </a:r>
          </a:p>
          <a:p>
            <a:endParaRPr lang="en-GB" sz="1400" dirty="0"/>
          </a:p>
        </p:txBody>
      </p:sp>
      <p:sp>
        <p:nvSpPr>
          <p:cNvPr id="15" name="TextBox 14">
            <a:extLst>
              <a:ext uri="{FF2B5EF4-FFF2-40B4-BE49-F238E27FC236}">
                <a16:creationId xmlns:a16="http://schemas.microsoft.com/office/drawing/2014/main" id="{EB6849B8-806F-E9C9-5315-21A7866A5285}"/>
              </a:ext>
            </a:extLst>
          </p:cNvPr>
          <p:cNvSpPr txBox="1"/>
          <p:nvPr/>
        </p:nvSpPr>
        <p:spPr>
          <a:xfrm>
            <a:off x="2442260" y="4075550"/>
            <a:ext cx="2959500" cy="738664"/>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Language techniques: </a:t>
            </a:r>
            <a:r>
              <a:rPr lang="en-US" sz="1400" dirty="0"/>
              <a:t>Anecdotes, statistics, metaphors, similes, adjectives</a:t>
            </a:r>
            <a:endParaRPr lang="en-GB" sz="1400" dirty="0"/>
          </a:p>
        </p:txBody>
      </p:sp>
      <p:sp>
        <p:nvSpPr>
          <p:cNvPr id="16" name="TextBox 15">
            <a:extLst>
              <a:ext uri="{FF2B5EF4-FFF2-40B4-BE49-F238E27FC236}">
                <a16:creationId xmlns:a16="http://schemas.microsoft.com/office/drawing/2014/main" id="{14EEF91B-A9C5-2D3B-FD67-A5FED5C3A032}"/>
              </a:ext>
            </a:extLst>
          </p:cNvPr>
          <p:cNvSpPr txBox="1"/>
          <p:nvPr/>
        </p:nvSpPr>
        <p:spPr>
          <a:xfrm>
            <a:off x="5555847" y="4022039"/>
            <a:ext cx="2959501" cy="738664"/>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Language techniques: </a:t>
            </a:r>
            <a:r>
              <a:rPr lang="en-US" sz="1400" dirty="0"/>
              <a:t>Imagery, metaphors, emotive language, adjectives</a:t>
            </a:r>
            <a:endParaRPr lang="en-GB" sz="1400" dirty="0"/>
          </a:p>
        </p:txBody>
      </p:sp>
      <p:sp>
        <p:nvSpPr>
          <p:cNvPr id="17" name="TextBox 16">
            <a:extLst>
              <a:ext uri="{FF2B5EF4-FFF2-40B4-BE49-F238E27FC236}">
                <a16:creationId xmlns:a16="http://schemas.microsoft.com/office/drawing/2014/main" id="{54B41113-AE97-1402-DA17-ADF7D7C9F1C1}"/>
              </a:ext>
            </a:extLst>
          </p:cNvPr>
          <p:cNvSpPr txBox="1"/>
          <p:nvPr/>
        </p:nvSpPr>
        <p:spPr>
          <a:xfrm>
            <a:off x="2442260" y="4976922"/>
            <a:ext cx="2959500" cy="1600438"/>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Why do they use these techniques? </a:t>
            </a:r>
            <a:r>
              <a:rPr lang="en-US" sz="1400" dirty="0"/>
              <a:t>The statistics provide weight to the writer’s opinions on prisons and the need for reform. The anecdotes again add authority to what the writer is explaining, and the metaphors provide emphasis to his own views.</a:t>
            </a:r>
            <a:endParaRPr lang="en-GB" sz="1400" dirty="0"/>
          </a:p>
        </p:txBody>
      </p:sp>
      <p:sp>
        <p:nvSpPr>
          <p:cNvPr id="18" name="TextBox 17">
            <a:extLst>
              <a:ext uri="{FF2B5EF4-FFF2-40B4-BE49-F238E27FC236}">
                <a16:creationId xmlns:a16="http://schemas.microsoft.com/office/drawing/2014/main" id="{33668B96-1F9D-FFB9-5420-493C27D4BFE4}"/>
              </a:ext>
            </a:extLst>
          </p:cNvPr>
          <p:cNvSpPr txBox="1"/>
          <p:nvPr/>
        </p:nvSpPr>
        <p:spPr>
          <a:xfrm>
            <a:off x="5555846" y="4976921"/>
            <a:ext cx="2959501" cy="1384995"/>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Why do they use these techniques? </a:t>
            </a:r>
            <a:r>
              <a:rPr lang="en-US" sz="1400" dirty="0"/>
              <a:t>The imagery is particularly powerful in conveying how terrified the child inmates are and how harshly they are treated, particularly a simile such as “like a white wedge of terror.” </a:t>
            </a:r>
            <a:endParaRPr lang="en-GB" sz="1400" dirty="0"/>
          </a:p>
        </p:txBody>
      </p:sp>
    </p:spTree>
    <p:extLst>
      <p:ext uri="{BB962C8B-B14F-4D97-AF65-F5344CB8AC3E}">
        <p14:creationId xmlns:p14="http://schemas.microsoft.com/office/powerpoint/2010/main" val="123270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C9AA73D-39C6-4471-B908-74F06465A30F}"/>
              </a:ext>
            </a:extLst>
          </p:cNvPr>
          <p:cNvSpPr txBox="1">
            <a:spLocks/>
          </p:cNvSpPr>
          <p:nvPr/>
        </p:nvSpPr>
        <p:spPr>
          <a:xfrm>
            <a:off x="457200" y="4068307"/>
            <a:ext cx="3556861" cy="227779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FF0000"/>
                </a:solidFill>
              </a:rPr>
              <a:t>To describe the purposes, audiences and types for both sources</a:t>
            </a:r>
          </a:p>
          <a:p>
            <a:pPr marL="0" indent="0">
              <a:buNone/>
            </a:pPr>
            <a:r>
              <a:rPr lang="en-US" sz="2000" dirty="0">
                <a:solidFill>
                  <a:schemeClr val="accent2">
                    <a:lumMod val="50000"/>
                  </a:schemeClr>
                </a:solidFill>
              </a:rPr>
              <a:t>To explain how the tones of both sources are similar or different</a:t>
            </a:r>
          </a:p>
          <a:p>
            <a:pPr marL="0" indent="0">
              <a:buNone/>
            </a:pPr>
            <a:r>
              <a:rPr lang="en-US" sz="2000" dirty="0">
                <a:solidFill>
                  <a:srgbClr val="00B050"/>
                </a:solidFill>
              </a:rPr>
              <a:t>To evaluate how the use of language is different in each text and why they affect the thoughts and feelings of the reader</a:t>
            </a:r>
          </a:p>
        </p:txBody>
      </p:sp>
      <p:sp>
        <p:nvSpPr>
          <p:cNvPr id="2" name="Title 1">
            <a:extLst>
              <a:ext uri="{FF2B5EF4-FFF2-40B4-BE49-F238E27FC236}">
                <a16:creationId xmlns:a16="http://schemas.microsoft.com/office/drawing/2014/main" id="{2C027220-56FE-4D71-8011-673F5363FFC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Key Symbols</a:t>
            </a:r>
          </a:p>
        </p:txBody>
      </p:sp>
      <p:sp>
        <p:nvSpPr>
          <p:cNvPr id="3" name="Content Placeholder 2">
            <a:extLst>
              <a:ext uri="{FF2B5EF4-FFF2-40B4-BE49-F238E27FC236}">
                <a16:creationId xmlns:a16="http://schemas.microsoft.com/office/drawing/2014/main" id="{7B94B023-20FB-4799-B270-87E394C105E0}"/>
              </a:ext>
            </a:extLst>
          </p:cNvPr>
          <p:cNvSpPr>
            <a:spLocks noGrp="1"/>
          </p:cNvSpPr>
          <p:nvPr>
            <p:ph idx="1"/>
          </p:nvPr>
        </p:nvSpPr>
        <p:spPr>
          <a:xfrm>
            <a:off x="457200" y="1600200"/>
            <a:ext cx="3556861" cy="228166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10000"/>
          </a:bodyPr>
          <a:lstStyle/>
          <a:p>
            <a:pPr marL="0" indent="0">
              <a:buNone/>
            </a:pPr>
            <a:r>
              <a:rPr lang="en-GB" dirty="0"/>
              <a:t>Which of these symbols best sums up your new knowledge and understanding from today’s lesson? Why?</a:t>
            </a:r>
          </a:p>
        </p:txBody>
      </p:sp>
      <p:pic>
        <p:nvPicPr>
          <p:cNvPr id="6146" name="Picture 2" descr="Heart, Love, Red, Valentine, Romantic, Romance, Glossy">
            <a:extLst>
              <a:ext uri="{FF2B5EF4-FFF2-40B4-BE49-F238E27FC236}">
                <a16:creationId xmlns:a16="http://schemas.microsoft.com/office/drawing/2014/main" id="{47C48D5C-750A-46FC-B535-4B64BC0C5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818" y="1600200"/>
            <a:ext cx="2618245" cy="24642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ngerprint, Detective, Criminal, Evidence, Crime Scene">
            <a:extLst>
              <a:ext uri="{FF2B5EF4-FFF2-40B4-BE49-F238E27FC236}">
                <a16:creationId xmlns:a16="http://schemas.microsoft.com/office/drawing/2014/main" id="{C5F9E706-1DD6-42FF-92A0-3776A6F43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341" y="1832674"/>
            <a:ext cx="1418934" cy="199928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uman, Head, Man, Male, Cranium, Profile, Question Mark">
            <a:extLst>
              <a:ext uri="{FF2B5EF4-FFF2-40B4-BE49-F238E27FC236}">
                <a16:creationId xmlns:a16="http://schemas.microsoft.com/office/drawing/2014/main" id="{8B37FB6A-61D7-4B5D-A82E-26B3ADBD6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755" y="3863181"/>
            <a:ext cx="2025355" cy="250129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Brain, Key, Psychology, Antique, Decorative, Open">
            <a:extLst>
              <a:ext uri="{FF2B5EF4-FFF2-40B4-BE49-F238E27FC236}">
                <a16:creationId xmlns:a16="http://schemas.microsoft.com/office/drawing/2014/main" id="{A5EA5481-ACEB-4495-B981-465C83B90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0818" y="4064431"/>
            <a:ext cx="2924253" cy="162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9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DDB8-E535-97CA-EFD1-D590010F985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1C60D589-1D0A-9790-0CFE-F535F955744D}"/>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3600" dirty="0">
                <a:solidFill>
                  <a:srgbClr val="FF0000"/>
                </a:solidFill>
              </a:rPr>
              <a:t>To describe the purposes, audiences and types for both sources</a:t>
            </a:r>
          </a:p>
          <a:p>
            <a:pPr marL="0" indent="0">
              <a:buNone/>
            </a:pPr>
            <a:r>
              <a:rPr lang="en-US" sz="3600" dirty="0">
                <a:solidFill>
                  <a:schemeClr val="accent2">
                    <a:lumMod val="50000"/>
                  </a:schemeClr>
                </a:solidFill>
              </a:rPr>
              <a:t>To explain how the tones of both sources are similar or different</a:t>
            </a:r>
          </a:p>
          <a:p>
            <a:pPr marL="0" indent="0">
              <a:buNone/>
            </a:pPr>
            <a:r>
              <a:rPr lang="en-US" sz="3600" dirty="0">
                <a:solidFill>
                  <a:srgbClr val="00B050"/>
                </a:solidFill>
              </a:rPr>
              <a:t>To evaluate how the use of language is different in each text and why they affect the thoughts and feelings of the reader</a:t>
            </a:r>
          </a:p>
        </p:txBody>
      </p:sp>
    </p:spTree>
    <p:extLst>
      <p:ext uri="{BB962C8B-B14F-4D97-AF65-F5344CB8AC3E}">
        <p14:creationId xmlns:p14="http://schemas.microsoft.com/office/powerpoint/2010/main" val="70222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D832-03E6-4380-9F88-0807585710EE}"/>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We’re going to compare</a:t>
            </a:r>
            <a:br>
              <a:rPr lang="en-GB" dirty="0"/>
            </a:br>
            <a:r>
              <a:rPr lang="en-GB" dirty="0"/>
              <a:t>the two sources now</a:t>
            </a:r>
          </a:p>
        </p:txBody>
      </p:sp>
      <p:pic>
        <p:nvPicPr>
          <p:cNvPr id="7" name="Picture 6">
            <a:extLst>
              <a:ext uri="{FF2B5EF4-FFF2-40B4-BE49-F238E27FC236}">
                <a16:creationId xmlns:a16="http://schemas.microsoft.com/office/drawing/2014/main" id="{A98619E2-13BF-4857-AF86-BAE3911752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460032">
            <a:off x="4280860" y="2530389"/>
            <a:ext cx="4089866" cy="3067400"/>
          </a:xfrm>
          <a:prstGeom prst="rect">
            <a:avLst/>
          </a:prstGeom>
          <a:ln w="38100">
            <a:solidFill>
              <a:srgbClr val="7030A0"/>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2E770312-48E7-434F-AD63-CA93B31B0128}"/>
              </a:ext>
            </a:extLst>
          </p:cNvPr>
          <p:cNvSpPr txBox="1"/>
          <p:nvPr/>
        </p:nvSpPr>
        <p:spPr>
          <a:xfrm>
            <a:off x="628650" y="1824022"/>
            <a:ext cx="4482193" cy="3539430"/>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Complete your worksheet for both </a:t>
            </a:r>
            <a:r>
              <a:rPr lang="en-GB" sz="2800" dirty="0">
                <a:solidFill>
                  <a:srgbClr val="7030A0"/>
                </a:solidFill>
                <a:latin typeface="Calibri" panose="020F0502020204030204"/>
              </a:rPr>
              <a:t>sources</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Calibri" panose="020F0502020204030204"/>
                <a:ea typeface="+mn-ea"/>
                <a:cs typeface="+mn-cs"/>
              </a:rPr>
              <a:t>Bonus Challenge: Use </a:t>
            </a:r>
            <a:r>
              <a:rPr kumimoji="0" lang="en-GB" sz="2800" b="1" i="0" u="sng" strike="noStrike" kern="1200" cap="none" spc="0" normalizeH="0" baseline="0" noProof="0" dirty="0">
                <a:ln>
                  <a:noFill/>
                </a:ln>
                <a:solidFill>
                  <a:srgbClr val="7030A0"/>
                </a:solidFill>
                <a:effectLst/>
                <a:uLnTx/>
                <a:uFillTx/>
                <a:latin typeface="Calibri" panose="020F0502020204030204"/>
                <a:ea typeface="+mn-ea"/>
                <a:cs typeface="+mn-cs"/>
              </a:rPr>
              <a:t>analytical verbs </a:t>
            </a:r>
            <a:r>
              <a:rPr kumimoji="0" lang="en-GB" sz="2800" b="1" i="0" u="none" strike="noStrike" kern="1200" cap="none" spc="0" normalizeH="0" baseline="0" noProof="0" dirty="0">
                <a:ln>
                  <a:noFill/>
                </a:ln>
                <a:solidFill>
                  <a:srgbClr val="7030A0"/>
                </a:solidFill>
                <a:effectLst/>
                <a:uLnTx/>
                <a:uFillTx/>
                <a:latin typeface="Calibri" panose="020F0502020204030204"/>
                <a:ea typeface="+mn-ea"/>
                <a:cs typeface="+mn-cs"/>
              </a:rPr>
              <a:t>when making your notes on the language techniques used in both sources.</a:t>
            </a:r>
          </a:p>
        </p:txBody>
      </p:sp>
      <p:pic>
        <p:nvPicPr>
          <p:cNvPr id="4" name="Graphic 3">
            <a:extLst>
              <a:ext uri="{FF2B5EF4-FFF2-40B4-BE49-F238E27FC236}">
                <a16:creationId xmlns:a16="http://schemas.microsoft.com/office/drawing/2014/main" id="{366B239B-F9F4-2A71-9D28-704F163467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5456" y="501836"/>
            <a:ext cx="956902" cy="739399"/>
          </a:xfrm>
          <a:prstGeom prst="rect">
            <a:avLst/>
          </a:prstGeom>
        </p:spPr>
      </p:pic>
      <p:pic>
        <p:nvPicPr>
          <p:cNvPr id="6" name="Graphic 5">
            <a:extLst>
              <a:ext uri="{FF2B5EF4-FFF2-40B4-BE49-F238E27FC236}">
                <a16:creationId xmlns:a16="http://schemas.microsoft.com/office/drawing/2014/main" id="{3B95BEC5-0FB9-31B6-C9E2-6D07CEBE70F0}"/>
              </a:ext>
            </a:extLst>
          </p:cNvPr>
          <p:cNvPicPr>
            <a:picLocks noChangeAspect="1"/>
          </p:cNvPicPr>
          <p:nvPr/>
        </p:nvPicPr>
        <p:blipFill>
          <a:blip r:embed="rId6">
            <a:extLst>
              <a:ext uri="{96DAC541-7B7A-43D3-8B79-37D633B846F1}">
                <asvg:svgBlip xmlns:asvg="http://schemas.microsoft.com/office/drawing/2016/SVG/main" r:embed="rId7"/>
              </a:ext>
            </a:extLst>
          </a:blip>
          <a:srcRect r="27836"/>
          <a:stretch/>
        </p:blipFill>
        <p:spPr>
          <a:xfrm>
            <a:off x="7460403" y="727374"/>
            <a:ext cx="956902" cy="1027723"/>
          </a:xfrm>
          <a:prstGeom prst="rect">
            <a:avLst/>
          </a:prstGeom>
        </p:spPr>
      </p:pic>
    </p:spTree>
    <p:extLst>
      <p:ext uri="{BB962C8B-B14F-4D97-AF65-F5344CB8AC3E}">
        <p14:creationId xmlns:p14="http://schemas.microsoft.com/office/powerpoint/2010/main" val="385846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FA623A4-A9B2-4D9D-BE18-9F022AA9539D}"/>
              </a:ext>
            </a:extLst>
          </p:cNvPr>
          <p:cNvSpPr txBox="1"/>
          <p:nvPr/>
        </p:nvSpPr>
        <p:spPr>
          <a:xfrm>
            <a:off x="146958" y="195943"/>
            <a:ext cx="4261756"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20th Century literary non-fiction. </a:t>
            </a:r>
            <a:r>
              <a:rPr lang="en-US" sz="1200" b="1" dirty="0">
                <a:solidFill>
                  <a:prstClr val="black"/>
                </a:solidFill>
                <a:latin typeface="Calibri" panose="020F0502020204030204"/>
              </a:rPr>
              <a:t>Life Inside and Out by Barry Farrell. An extract from a diary (1981).</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BCE61CB-C88C-417A-8994-03576F9DC1CE}"/>
              </a:ext>
            </a:extLst>
          </p:cNvPr>
          <p:cNvSpPr txBox="1"/>
          <p:nvPr/>
        </p:nvSpPr>
        <p:spPr>
          <a:xfrm>
            <a:off x="4735288" y="195943"/>
            <a:ext cx="4261753" cy="43088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19th Century non-fiction. Some Cruelties of Prison Life by Oscar Wilde. An extract from a letter to the editor of a newspaper (1890s).</a:t>
            </a: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CF211BC-D4DE-44C0-A7CC-B8E0CD2CBC7C}"/>
              </a:ext>
            </a:extLst>
          </p:cNvPr>
          <p:cNvSpPr txBox="1"/>
          <p:nvPr/>
        </p:nvSpPr>
        <p:spPr>
          <a:xfrm>
            <a:off x="146958" y="1918059"/>
            <a:ext cx="4261756"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Audience: Who was </a:t>
            </a:r>
            <a:r>
              <a:rPr lang="en-GB" sz="1200" b="1" dirty="0">
                <a:solidFill>
                  <a:prstClr val="black"/>
                </a:solidFill>
                <a:latin typeface="Calibri" panose="020F0502020204030204"/>
              </a:rPr>
              <a:t>Farrell</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writing to with his book?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a:t>
            </a:r>
          </a:p>
        </p:txBody>
      </p:sp>
      <p:graphicFrame>
        <p:nvGraphicFramePr>
          <p:cNvPr id="13" name="Table 10">
            <a:extLst>
              <a:ext uri="{FF2B5EF4-FFF2-40B4-BE49-F238E27FC236}">
                <a16:creationId xmlns:a16="http://schemas.microsoft.com/office/drawing/2014/main" id="{ADB07A49-1324-40A8-BD4E-36AB3399FD6C}"/>
              </a:ext>
            </a:extLst>
          </p:cNvPr>
          <p:cNvGraphicFramePr>
            <a:graphicFrameLocks noGrp="1"/>
          </p:cNvGraphicFramePr>
          <p:nvPr>
            <p:extLst>
              <p:ext uri="{D42A27DB-BD31-4B8C-83A1-F6EECF244321}">
                <p14:modId xmlns:p14="http://schemas.microsoft.com/office/powerpoint/2010/main" val="2867801660"/>
              </p:ext>
            </p:extLst>
          </p:nvPr>
        </p:nvGraphicFramePr>
        <p:xfrm>
          <a:off x="146957" y="784576"/>
          <a:ext cx="4261754" cy="914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3392">
                  <a:extLst>
                    <a:ext uri="{9D8B030D-6E8A-4147-A177-3AD203B41FA5}">
                      <a16:colId xmlns:a16="http://schemas.microsoft.com/office/drawing/2014/main" val="3135771224"/>
                    </a:ext>
                  </a:extLst>
                </a:gridCol>
                <a:gridCol w="470424">
                  <a:extLst>
                    <a:ext uri="{9D8B030D-6E8A-4147-A177-3AD203B41FA5}">
                      <a16:colId xmlns:a16="http://schemas.microsoft.com/office/drawing/2014/main" val="3909271104"/>
                    </a:ext>
                  </a:extLst>
                </a:gridCol>
                <a:gridCol w="2027514">
                  <a:extLst>
                    <a:ext uri="{9D8B030D-6E8A-4147-A177-3AD203B41FA5}">
                      <a16:colId xmlns:a16="http://schemas.microsoft.com/office/drawing/2014/main" val="2027729433"/>
                    </a:ext>
                  </a:extLst>
                </a:gridCol>
                <a:gridCol w="470424">
                  <a:extLst>
                    <a:ext uri="{9D8B030D-6E8A-4147-A177-3AD203B41FA5}">
                      <a16:colId xmlns:a16="http://schemas.microsoft.com/office/drawing/2014/main" val="980340503"/>
                    </a:ext>
                  </a:extLst>
                </a:gridCol>
              </a:tblGrid>
              <a:tr h="0">
                <a:tc>
                  <a:txBody>
                    <a:bodyPr/>
                    <a:lstStyle/>
                    <a:p>
                      <a:r>
                        <a:rPr lang="en-GB" sz="900"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169324893"/>
                  </a:ext>
                </a:extLst>
              </a:tr>
              <a:tr h="0">
                <a:tc>
                  <a:txBody>
                    <a:bodyPr/>
                    <a:lstStyle/>
                    <a:p>
                      <a:r>
                        <a:rPr lang="en-GB" sz="900" dirty="0"/>
                        <a:t>Argue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Inform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66691863"/>
                  </a:ext>
                </a:extLst>
              </a:tr>
              <a:tr h="0">
                <a:tc>
                  <a:txBody>
                    <a:bodyPr/>
                    <a:lstStyle/>
                    <a:p>
                      <a:r>
                        <a:rPr lang="en-GB" sz="900" dirty="0"/>
                        <a:t>Persuade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900" dirty="0"/>
                        <a:t>E</a:t>
                      </a:r>
                      <a:r>
                        <a:rPr lang="en-GB" sz="900" dirty="0" err="1"/>
                        <a:t>ntertain</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4106521"/>
                  </a:ext>
                </a:extLst>
              </a:tr>
              <a:tr h="0">
                <a:tc>
                  <a:txBody>
                    <a:bodyPr/>
                    <a:lstStyle/>
                    <a:p>
                      <a:r>
                        <a:rPr lang="en-GB" sz="900" dirty="0"/>
                        <a:t>Explain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Advise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3495347"/>
                  </a:ext>
                </a:extLst>
              </a:tr>
            </a:tbl>
          </a:graphicData>
        </a:graphic>
      </p:graphicFrame>
      <p:graphicFrame>
        <p:nvGraphicFramePr>
          <p:cNvPr id="14" name="Table 10">
            <a:extLst>
              <a:ext uri="{FF2B5EF4-FFF2-40B4-BE49-F238E27FC236}">
                <a16:creationId xmlns:a16="http://schemas.microsoft.com/office/drawing/2014/main" id="{570E1460-CB50-4E70-BB1C-CA6A6C8F0D62}"/>
              </a:ext>
            </a:extLst>
          </p:cNvPr>
          <p:cNvGraphicFramePr>
            <a:graphicFrameLocks noGrp="1"/>
          </p:cNvGraphicFramePr>
          <p:nvPr>
            <p:extLst>
              <p:ext uri="{D42A27DB-BD31-4B8C-83A1-F6EECF244321}">
                <p14:modId xmlns:p14="http://schemas.microsoft.com/office/powerpoint/2010/main" val="4143483686"/>
              </p:ext>
            </p:extLst>
          </p:nvPr>
        </p:nvGraphicFramePr>
        <p:xfrm>
          <a:off x="4735289" y="784576"/>
          <a:ext cx="4261752" cy="914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3391">
                  <a:extLst>
                    <a:ext uri="{9D8B030D-6E8A-4147-A177-3AD203B41FA5}">
                      <a16:colId xmlns:a16="http://schemas.microsoft.com/office/drawing/2014/main" val="3135771224"/>
                    </a:ext>
                  </a:extLst>
                </a:gridCol>
                <a:gridCol w="470424">
                  <a:extLst>
                    <a:ext uri="{9D8B030D-6E8A-4147-A177-3AD203B41FA5}">
                      <a16:colId xmlns:a16="http://schemas.microsoft.com/office/drawing/2014/main" val="3909271104"/>
                    </a:ext>
                  </a:extLst>
                </a:gridCol>
                <a:gridCol w="2027513">
                  <a:extLst>
                    <a:ext uri="{9D8B030D-6E8A-4147-A177-3AD203B41FA5}">
                      <a16:colId xmlns:a16="http://schemas.microsoft.com/office/drawing/2014/main" val="2027729433"/>
                    </a:ext>
                  </a:extLst>
                </a:gridCol>
                <a:gridCol w="470424">
                  <a:extLst>
                    <a:ext uri="{9D8B030D-6E8A-4147-A177-3AD203B41FA5}">
                      <a16:colId xmlns:a16="http://schemas.microsoft.com/office/drawing/2014/main" val="980340503"/>
                    </a:ext>
                  </a:extLst>
                </a:gridCol>
              </a:tblGrid>
              <a:tr h="0">
                <a:tc>
                  <a:txBody>
                    <a:bodyPr/>
                    <a:lstStyle/>
                    <a:p>
                      <a:r>
                        <a:rPr lang="en-GB" sz="900"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169324893"/>
                  </a:ext>
                </a:extLst>
              </a:tr>
              <a:tr h="0">
                <a:tc>
                  <a:txBody>
                    <a:bodyPr/>
                    <a:lstStyle/>
                    <a:p>
                      <a:r>
                        <a:rPr lang="en-GB" sz="900" dirty="0"/>
                        <a:t>Argue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Inform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66691863"/>
                  </a:ext>
                </a:extLst>
              </a:tr>
              <a:tr h="0">
                <a:tc>
                  <a:txBody>
                    <a:bodyPr/>
                    <a:lstStyle/>
                    <a:p>
                      <a:r>
                        <a:rPr lang="en-GB" sz="900" dirty="0"/>
                        <a:t>Persuade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Entertain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4106521"/>
                  </a:ext>
                </a:extLst>
              </a:tr>
              <a:tr h="0">
                <a:tc>
                  <a:txBody>
                    <a:bodyPr/>
                    <a:lstStyle/>
                    <a:p>
                      <a:r>
                        <a:rPr lang="en-GB" sz="900" dirty="0"/>
                        <a:t>Explain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Advise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3495347"/>
                  </a:ext>
                </a:extLst>
              </a:tr>
            </a:tbl>
          </a:graphicData>
        </a:graphic>
      </p:graphicFrame>
      <p:sp>
        <p:nvSpPr>
          <p:cNvPr id="16" name="TextBox 15">
            <a:extLst>
              <a:ext uri="{FF2B5EF4-FFF2-40B4-BE49-F238E27FC236}">
                <a16:creationId xmlns:a16="http://schemas.microsoft.com/office/drawing/2014/main" id="{D8EDA57C-6B37-47BE-B1F5-F9985E1DFFBE}"/>
              </a:ext>
            </a:extLst>
          </p:cNvPr>
          <p:cNvSpPr txBox="1"/>
          <p:nvPr/>
        </p:nvSpPr>
        <p:spPr>
          <a:xfrm>
            <a:off x="4735286" y="1918059"/>
            <a:ext cx="4261752"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Audience: Who was Wilde writing to with his letter?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a:t>
            </a:r>
          </a:p>
        </p:txBody>
      </p:sp>
      <p:graphicFrame>
        <p:nvGraphicFramePr>
          <p:cNvPr id="17" name="Table 10">
            <a:extLst>
              <a:ext uri="{FF2B5EF4-FFF2-40B4-BE49-F238E27FC236}">
                <a16:creationId xmlns:a16="http://schemas.microsoft.com/office/drawing/2014/main" id="{0EFAA59C-4444-41E9-88D4-9244D03760CC}"/>
              </a:ext>
            </a:extLst>
          </p:cNvPr>
          <p:cNvGraphicFramePr>
            <a:graphicFrameLocks noGrp="1"/>
          </p:cNvGraphicFramePr>
          <p:nvPr/>
        </p:nvGraphicFramePr>
        <p:xfrm>
          <a:off x="146957" y="2885402"/>
          <a:ext cx="4261754" cy="13445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3392">
                  <a:extLst>
                    <a:ext uri="{9D8B030D-6E8A-4147-A177-3AD203B41FA5}">
                      <a16:colId xmlns:a16="http://schemas.microsoft.com/office/drawing/2014/main" val="3135771224"/>
                    </a:ext>
                  </a:extLst>
                </a:gridCol>
                <a:gridCol w="470424">
                  <a:extLst>
                    <a:ext uri="{9D8B030D-6E8A-4147-A177-3AD203B41FA5}">
                      <a16:colId xmlns:a16="http://schemas.microsoft.com/office/drawing/2014/main" val="3909271104"/>
                    </a:ext>
                  </a:extLst>
                </a:gridCol>
                <a:gridCol w="2027514">
                  <a:extLst>
                    <a:ext uri="{9D8B030D-6E8A-4147-A177-3AD203B41FA5}">
                      <a16:colId xmlns:a16="http://schemas.microsoft.com/office/drawing/2014/main" val="2027729433"/>
                    </a:ext>
                  </a:extLst>
                </a:gridCol>
                <a:gridCol w="470424">
                  <a:extLst>
                    <a:ext uri="{9D8B030D-6E8A-4147-A177-3AD203B41FA5}">
                      <a16:colId xmlns:a16="http://schemas.microsoft.com/office/drawing/2014/main" val="980340503"/>
                    </a:ext>
                  </a:extLst>
                </a:gridCol>
              </a:tblGrid>
              <a:tr h="244709">
                <a:tc>
                  <a:txBody>
                    <a:bodyPr/>
                    <a:lstStyle/>
                    <a:p>
                      <a:r>
                        <a:rPr lang="en-GB" sz="900" dirty="0"/>
                        <a:t>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169324893"/>
                  </a:ext>
                </a:extLst>
              </a:tr>
              <a:tr h="244709">
                <a:tc>
                  <a:txBody>
                    <a:bodyPr/>
                    <a:lstStyle/>
                    <a:p>
                      <a:r>
                        <a:rPr lang="en-GB" sz="900" dirty="0"/>
                        <a:t>Angry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Friendly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66691863"/>
                  </a:ext>
                </a:extLst>
              </a:tr>
              <a:tr h="244709">
                <a:tc>
                  <a:txBody>
                    <a:bodyPr/>
                    <a:lstStyle/>
                    <a:p>
                      <a:r>
                        <a:rPr lang="en-GB" sz="900" dirty="0"/>
                        <a:t>Determined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Serious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4106521"/>
                  </a:ext>
                </a:extLst>
              </a:tr>
              <a:tr h="244709">
                <a:tc>
                  <a:txBody>
                    <a:bodyPr/>
                    <a:lstStyle/>
                    <a:p>
                      <a:r>
                        <a:rPr lang="en-GB" sz="900" dirty="0"/>
                        <a:t>Sad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Emotive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3495347"/>
                  </a:ext>
                </a:extLst>
              </a:tr>
              <a:tr h="244709">
                <a:tc gridSpan="3">
                  <a:txBody>
                    <a:bodyPr/>
                    <a:lstStyle/>
                    <a:p>
                      <a:r>
                        <a:rPr lang="en-GB" sz="900" dirty="0"/>
                        <a:t>Something else:</a:t>
                      </a:r>
                      <a:br>
                        <a:rPr lang="en-GB" sz="900" dirty="0"/>
                      </a:br>
                      <a:r>
                        <a:rPr lang="en-GB" sz="900" dirty="0"/>
                        <a:t>_____________________________________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63442565"/>
                  </a:ext>
                </a:extLst>
              </a:tr>
            </a:tbl>
          </a:graphicData>
        </a:graphic>
      </p:graphicFrame>
      <p:graphicFrame>
        <p:nvGraphicFramePr>
          <p:cNvPr id="18" name="Table 10">
            <a:extLst>
              <a:ext uri="{FF2B5EF4-FFF2-40B4-BE49-F238E27FC236}">
                <a16:creationId xmlns:a16="http://schemas.microsoft.com/office/drawing/2014/main" id="{FF321749-8C2C-4F97-B9B5-724BA1077364}"/>
              </a:ext>
            </a:extLst>
          </p:cNvPr>
          <p:cNvGraphicFramePr>
            <a:graphicFrameLocks noGrp="1"/>
          </p:cNvGraphicFramePr>
          <p:nvPr/>
        </p:nvGraphicFramePr>
        <p:xfrm>
          <a:off x="4735286" y="2887270"/>
          <a:ext cx="4261750" cy="13445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3390">
                  <a:extLst>
                    <a:ext uri="{9D8B030D-6E8A-4147-A177-3AD203B41FA5}">
                      <a16:colId xmlns:a16="http://schemas.microsoft.com/office/drawing/2014/main" val="3135771224"/>
                    </a:ext>
                  </a:extLst>
                </a:gridCol>
                <a:gridCol w="470424">
                  <a:extLst>
                    <a:ext uri="{9D8B030D-6E8A-4147-A177-3AD203B41FA5}">
                      <a16:colId xmlns:a16="http://schemas.microsoft.com/office/drawing/2014/main" val="3909271104"/>
                    </a:ext>
                  </a:extLst>
                </a:gridCol>
                <a:gridCol w="2027512">
                  <a:extLst>
                    <a:ext uri="{9D8B030D-6E8A-4147-A177-3AD203B41FA5}">
                      <a16:colId xmlns:a16="http://schemas.microsoft.com/office/drawing/2014/main" val="2027729433"/>
                    </a:ext>
                  </a:extLst>
                </a:gridCol>
                <a:gridCol w="470424">
                  <a:extLst>
                    <a:ext uri="{9D8B030D-6E8A-4147-A177-3AD203B41FA5}">
                      <a16:colId xmlns:a16="http://schemas.microsoft.com/office/drawing/2014/main" val="980340503"/>
                    </a:ext>
                  </a:extLst>
                </a:gridCol>
              </a:tblGrid>
              <a:tr h="244709">
                <a:tc>
                  <a:txBody>
                    <a:bodyPr/>
                    <a:lstStyle/>
                    <a:p>
                      <a:r>
                        <a:rPr lang="en-GB" sz="900" dirty="0"/>
                        <a:t>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169324893"/>
                  </a:ext>
                </a:extLst>
              </a:tr>
              <a:tr h="244709">
                <a:tc>
                  <a:txBody>
                    <a:bodyPr/>
                    <a:lstStyle/>
                    <a:p>
                      <a:r>
                        <a:rPr lang="en-GB" sz="900" dirty="0"/>
                        <a:t>Angry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Friendly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66691863"/>
                  </a:ext>
                </a:extLst>
              </a:tr>
              <a:tr h="244709">
                <a:tc>
                  <a:txBody>
                    <a:bodyPr/>
                    <a:lstStyle/>
                    <a:p>
                      <a:r>
                        <a:rPr lang="en-GB" sz="900" dirty="0"/>
                        <a:t>Determined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Serious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4106521"/>
                  </a:ext>
                </a:extLst>
              </a:tr>
              <a:tr h="244709">
                <a:tc>
                  <a:txBody>
                    <a:bodyPr/>
                    <a:lstStyle/>
                    <a:p>
                      <a:r>
                        <a:rPr lang="en-GB" sz="900" dirty="0"/>
                        <a:t>Sad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Emotive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3495347"/>
                  </a:ext>
                </a:extLst>
              </a:tr>
              <a:tr h="244709">
                <a:tc gridSpan="3">
                  <a:txBody>
                    <a:bodyPr/>
                    <a:lstStyle/>
                    <a:p>
                      <a:r>
                        <a:rPr lang="en-GB" sz="900" dirty="0"/>
                        <a:t>Something else:</a:t>
                      </a:r>
                      <a:br>
                        <a:rPr lang="en-GB" sz="900" dirty="0"/>
                      </a:br>
                      <a:r>
                        <a:rPr lang="en-GB" sz="900" dirty="0"/>
                        <a:t>_____________________________________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63442565"/>
                  </a:ext>
                </a:extLst>
              </a:tr>
            </a:tbl>
          </a:graphicData>
        </a:graphic>
      </p:graphicFrame>
      <p:sp>
        <p:nvSpPr>
          <p:cNvPr id="19" name="TextBox 18">
            <a:extLst>
              <a:ext uri="{FF2B5EF4-FFF2-40B4-BE49-F238E27FC236}">
                <a16:creationId xmlns:a16="http://schemas.microsoft.com/office/drawing/2014/main" id="{8B78C2A4-1B56-4827-B96E-833483DF7E52}"/>
              </a:ext>
            </a:extLst>
          </p:cNvPr>
          <p:cNvSpPr txBox="1"/>
          <p:nvPr/>
        </p:nvSpPr>
        <p:spPr>
          <a:xfrm>
            <a:off x="146957" y="4392075"/>
            <a:ext cx="4261754"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Language techniques </a:t>
            </a:r>
            <a:r>
              <a:rPr lang="en-GB" sz="1400" b="1" dirty="0">
                <a:solidFill>
                  <a:prstClr val="black"/>
                </a:solidFill>
                <a:latin typeface="Calibri" panose="020F0502020204030204"/>
              </a:rPr>
              <a:t>Farrell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employs and their effects: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5F170C2-0A7E-4411-A47A-8EC07B296CA8}"/>
              </a:ext>
            </a:extLst>
          </p:cNvPr>
          <p:cNvSpPr txBox="1"/>
          <p:nvPr/>
        </p:nvSpPr>
        <p:spPr>
          <a:xfrm>
            <a:off x="4735286" y="4370080"/>
            <a:ext cx="4261750"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Language techniques </a:t>
            </a:r>
            <a:r>
              <a:rPr lang="en-GB" sz="1400" b="1" dirty="0">
                <a:solidFill>
                  <a:prstClr val="black"/>
                </a:solidFill>
                <a:latin typeface="Calibri" panose="020F0502020204030204"/>
              </a:rPr>
              <a:t>Wilde</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employs and their effects: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33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195478-5852-4626-82E8-2FA0B1FA632C}"/>
              </a:ext>
            </a:extLst>
          </p:cNvPr>
          <p:cNvSpPr txBox="1"/>
          <p:nvPr/>
        </p:nvSpPr>
        <p:spPr>
          <a:xfrm>
            <a:off x="1749287" y="278296"/>
            <a:ext cx="2067339"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Who wrote it?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Barry Farrell, a journalist, wrote a diary when he spent time visiting prison. He later published his diary in a book. </a:t>
            </a:r>
          </a:p>
        </p:txBody>
      </p:sp>
      <p:sp>
        <p:nvSpPr>
          <p:cNvPr id="7" name="TextBox 6">
            <a:extLst>
              <a:ext uri="{FF2B5EF4-FFF2-40B4-BE49-F238E27FC236}">
                <a16:creationId xmlns:a16="http://schemas.microsoft.com/office/drawing/2014/main" id="{26F7D9C1-1F17-47B9-A449-339B01C3FFAB}"/>
              </a:ext>
            </a:extLst>
          </p:cNvPr>
          <p:cNvSpPr txBox="1"/>
          <p:nvPr/>
        </p:nvSpPr>
        <p:spPr>
          <a:xfrm>
            <a:off x="1749284" y="2040257"/>
            <a:ext cx="2067339" cy="246221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Why did they write 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It is likely Farrell wanted to </a:t>
            </a:r>
            <a:r>
              <a:rPr lang="en-GB" sz="1400" b="1" dirty="0">
                <a:solidFill>
                  <a:prstClr val="black"/>
                </a:solidFill>
                <a:latin typeface="Calibri" panose="020F0502020204030204"/>
              </a:rPr>
              <a:t>inform </a:t>
            </a:r>
            <a:r>
              <a:rPr lang="en-GB" sz="1400" dirty="0">
                <a:solidFill>
                  <a:prstClr val="black"/>
                </a:solidFill>
                <a:latin typeface="Calibri" panose="020F0502020204030204"/>
              </a:rPr>
              <a:t>his readers about the conditions inside prison and to </a:t>
            </a:r>
            <a:r>
              <a:rPr lang="en-GB" sz="1400" b="1" dirty="0">
                <a:solidFill>
                  <a:prstClr val="black"/>
                </a:solidFill>
                <a:latin typeface="Calibri" panose="020F0502020204030204"/>
              </a:rPr>
              <a:t>explain</a:t>
            </a:r>
            <a:r>
              <a:rPr lang="en-GB" sz="1400" dirty="0">
                <a:solidFill>
                  <a:prstClr val="black"/>
                </a:solidFill>
                <a:latin typeface="Calibri" panose="020F0502020204030204"/>
              </a:rPr>
              <a:t> what happens inside and suggest his own opinions on what works well and what could improve. </a:t>
            </a:r>
          </a:p>
        </p:txBody>
      </p:sp>
      <p:sp>
        <p:nvSpPr>
          <p:cNvPr id="8" name="TextBox 7">
            <a:extLst>
              <a:ext uri="{FF2B5EF4-FFF2-40B4-BE49-F238E27FC236}">
                <a16:creationId xmlns:a16="http://schemas.microsoft.com/office/drawing/2014/main" id="{573E4C3E-34FA-415F-9C44-6F8ABB1E90FE}"/>
              </a:ext>
            </a:extLst>
          </p:cNvPr>
          <p:cNvSpPr txBox="1"/>
          <p:nvPr/>
        </p:nvSpPr>
        <p:spPr>
          <a:xfrm>
            <a:off x="1749284" y="4594546"/>
            <a:ext cx="2067339" cy="181588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When did they write it?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alibri" panose="020F0502020204030204"/>
              </a:rPr>
              <a:t>It was published in 1981, so a long time before our own, but with some similarities to modern prisons.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drawing of a face&#10;&#10;Description automatically generated">
            <a:extLst>
              <a:ext uri="{FF2B5EF4-FFF2-40B4-BE49-F238E27FC236}">
                <a16:creationId xmlns:a16="http://schemas.microsoft.com/office/drawing/2014/main" id="{2858F36E-DFF8-4328-B0EE-549EF66C1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22" y="2040257"/>
            <a:ext cx="1377517" cy="1815882"/>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77A4BAA6-AD77-471D-8A0A-FFF44DE815D2}"/>
              </a:ext>
            </a:extLst>
          </p:cNvPr>
          <p:cNvSpPr txBox="1"/>
          <p:nvPr/>
        </p:nvSpPr>
        <p:spPr>
          <a:xfrm>
            <a:off x="5864087" y="278296"/>
            <a:ext cx="2564295"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Who were they communicating their ideas to?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panose="020F0502020204030204"/>
              </a:rPr>
              <a:t>Farrell’s ideas were written as a diary, but he later published his diary as a book, which shows his intended audience were people interested in prisons and prison reform. </a:t>
            </a:r>
            <a:endParaRPr kumimoji="0" lang="en-GB" sz="1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812F155-ED5D-4E94-95CC-A7068308B0DB}"/>
              </a:ext>
            </a:extLst>
          </p:cNvPr>
          <p:cNvSpPr txBox="1"/>
          <p:nvPr/>
        </p:nvSpPr>
        <p:spPr>
          <a:xfrm>
            <a:off x="5864086" y="2459504"/>
            <a:ext cx="2564295"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What were they trying to tell their audience?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purpose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of the diary is to </a:t>
            </a: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mn-cs"/>
              </a:rPr>
              <a:t>explain</a:t>
            </a:r>
            <a:r>
              <a:rPr kumimoji="0" lang="en-GB" sz="120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u="none" strike="noStrike" kern="1200" cap="none" spc="0" normalizeH="0" baseline="0" noProof="0" dirty="0">
                <a:ln>
                  <a:noFill/>
                </a:ln>
                <a:solidFill>
                  <a:prstClr val="black"/>
                </a:solidFill>
                <a:effectLst/>
                <a:uLnTx/>
                <a:uFillTx/>
                <a:latin typeface="Calibri" panose="020F0502020204030204"/>
                <a:ea typeface="+mn-ea"/>
                <a:cs typeface="+mn-cs"/>
              </a:rPr>
              <a:t>what </a:t>
            </a:r>
            <a:r>
              <a:rPr kumimoji="0" lang="en-GB" sz="1200" u="none" strike="noStrike" kern="1200" cap="none" spc="0" normalizeH="0" baseline="0" noProof="0" dirty="0" err="1">
                <a:ln>
                  <a:noFill/>
                </a:ln>
                <a:solidFill>
                  <a:prstClr val="black"/>
                </a:solidFill>
                <a:effectLst/>
                <a:uLnTx/>
                <a:uFillTx/>
                <a:latin typeface="Calibri" panose="020F0502020204030204"/>
                <a:ea typeface="+mn-ea"/>
                <a:cs typeface="+mn-cs"/>
              </a:rPr>
              <a:t>priso</a:t>
            </a:r>
            <a:r>
              <a:rPr lang="en-GB" sz="1200" dirty="0">
                <a:solidFill>
                  <a:prstClr val="black"/>
                </a:solidFill>
                <a:latin typeface="Calibri" panose="020F0502020204030204"/>
              </a:rPr>
              <a:t>n life is like, what works well in prison and what could be improved. Farrell provides a mostly balanced account where he shares different perspectives on prison life, as well as his own views.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639BAA-A3C8-4442-9356-A873ACC5C31E}"/>
              </a:ext>
            </a:extLst>
          </p:cNvPr>
          <p:cNvSpPr/>
          <p:nvPr/>
        </p:nvSpPr>
        <p:spPr>
          <a:xfrm>
            <a:off x="5877672" y="4832955"/>
            <a:ext cx="2564295" cy="193899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How do they tell their audience about their ideas?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panose="020F0502020204030204"/>
              </a:rPr>
              <a:t>Farrell provides a mostly neutral account and shows both positives and negatives of life in prison, but he also includes different perspectives from staff and inmates. He makes use of anecdotes, statistics and repetition to convey his ideas.</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descr="A close up of a logo&#10;&#10;Description automatically generated">
            <a:extLst>
              <a:ext uri="{FF2B5EF4-FFF2-40B4-BE49-F238E27FC236}">
                <a16:creationId xmlns:a16="http://schemas.microsoft.com/office/drawing/2014/main" id="{1F708BDF-33C3-4EE2-B369-C05520B63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175" y="401406"/>
            <a:ext cx="1984909" cy="1815882"/>
          </a:xfrm>
          <a:prstGeom prst="rect">
            <a:avLst/>
          </a:prstGeom>
          <a:effectLst>
            <a:outerShdw blurRad="50800" dist="38100" dir="2700000" algn="tl" rotWithShape="0">
              <a:prstClr val="black">
                <a:alpha val="40000"/>
              </a:prstClr>
            </a:outerShdw>
          </a:effectLst>
        </p:spPr>
      </p:pic>
      <p:pic>
        <p:nvPicPr>
          <p:cNvPr id="21" name="Picture 20" descr="A picture containing picture frame, monitor&#10;&#10;Description automatically generated">
            <a:extLst>
              <a:ext uri="{FF2B5EF4-FFF2-40B4-BE49-F238E27FC236}">
                <a16:creationId xmlns:a16="http://schemas.microsoft.com/office/drawing/2014/main" id="{82DF5798-D804-42F1-B13A-A240303BC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8218" y="5379376"/>
            <a:ext cx="1399758" cy="1187607"/>
          </a:xfrm>
          <a:prstGeom prst="rect">
            <a:avLst/>
          </a:prstGeom>
          <a:effectLst>
            <a:outerShdw blurRad="50800" dist="38100" dir="2700000" algn="tl" rotWithShape="0">
              <a:prstClr val="black">
                <a:alpha val="40000"/>
              </a:prstClr>
            </a:outerShdw>
          </a:effectLst>
        </p:spPr>
      </p:pic>
      <p:pic>
        <p:nvPicPr>
          <p:cNvPr id="11" name="Picture 10" descr="Shape&#10;&#10;Description automatically generated with medium confidence">
            <a:extLst>
              <a:ext uri="{FF2B5EF4-FFF2-40B4-BE49-F238E27FC236}">
                <a16:creationId xmlns:a16="http://schemas.microsoft.com/office/drawing/2014/main" id="{2A906A1B-010C-E476-902C-820AE6B6A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296" y="2582614"/>
            <a:ext cx="1924113" cy="1815882"/>
          </a:xfrm>
          <a:prstGeom prst="rect">
            <a:avLst/>
          </a:prstGeom>
        </p:spPr>
      </p:pic>
      <p:pic>
        <p:nvPicPr>
          <p:cNvPr id="12" name="Graphic 11">
            <a:extLst>
              <a:ext uri="{FF2B5EF4-FFF2-40B4-BE49-F238E27FC236}">
                <a16:creationId xmlns:a16="http://schemas.microsoft.com/office/drawing/2014/main" id="{6AAC5B65-E5AF-21BB-0640-0F39FA100E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6844" y="4981755"/>
            <a:ext cx="1287684" cy="1287684"/>
          </a:xfrm>
          <a:prstGeom prst="rect">
            <a:avLst/>
          </a:prstGeom>
        </p:spPr>
      </p:pic>
      <p:sp>
        <p:nvSpPr>
          <p:cNvPr id="16" name="TextBox 15">
            <a:extLst>
              <a:ext uri="{FF2B5EF4-FFF2-40B4-BE49-F238E27FC236}">
                <a16:creationId xmlns:a16="http://schemas.microsoft.com/office/drawing/2014/main" id="{A0C9B5B2-1EF2-9AE3-5A0C-730712DBC66F}"/>
              </a:ext>
            </a:extLst>
          </p:cNvPr>
          <p:cNvSpPr txBox="1"/>
          <p:nvPr/>
        </p:nvSpPr>
        <p:spPr>
          <a:xfrm>
            <a:off x="127322" y="92597"/>
            <a:ext cx="1309965" cy="369332"/>
          </a:xfrm>
          <a:prstGeom prst="rect">
            <a:avLst/>
          </a:prstGeom>
          <a:noFill/>
        </p:spPr>
        <p:txBody>
          <a:bodyPr wrap="square" rtlCol="0">
            <a:spAutoFit/>
          </a:bodyPr>
          <a:lstStyle/>
          <a:p>
            <a:r>
              <a:rPr lang="en-US" dirty="0"/>
              <a:t>Source A</a:t>
            </a:r>
            <a:endParaRPr lang="en-GB" dirty="0"/>
          </a:p>
        </p:txBody>
      </p:sp>
      <p:pic>
        <p:nvPicPr>
          <p:cNvPr id="2" name="Graphic 1">
            <a:extLst>
              <a:ext uri="{FF2B5EF4-FFF2-40B4-BE49-F238E27FC236}">
                <a16:creationId xmlns:a16="http://schemas.microsoft.com/office/drawing/2014/main" id="{52651D02-A812-EFCF-20E8-F96DFD2975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7934" y="738050"/>
            <a:ext cx="956902" cy="739399"/>
          </a:xfrm>
          <a:prstGeom prst="rect">
            <a:avLst/>
          </a:prstGeom>
        </p:spPr>
      </p:pic>
    </p:spTree>
    <p:extLst>
      <p:ext uri="{BB962C8B-B14F-4D97-AF65-F5344CB8AC3E}">
        <p14:creationId xmlns:p14="http://schemas.microsoft.com/office/powerpoint/2010/main" val="70261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195478-5852-4626-82E8-2FA0B1FA632C}"/>
              </a:ext>
            </a:extLst>
          </p:cNvPr>
          <p:cNvSpPr txBox="1"/>
          <p:nvPr/>
        </p:nvSpPr>
        <p:spPr>
          <a:xfrm>
            <a:off x="1749287" y="278296"/>
            <a:ext cx="2067339"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Who wrote it?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Oscar Wilde was a famous writer in the Victorian period who spent two years in prison because he was homosexual (and this was a crime during the Victorian era). </a:t>
            </a:r>
          </a:p>
        </p:txBody>
      </p:sp>
      <p:sp>
        <p:nvSpPr>
          <p:cNvPr id="7" name="TextBox 6">
            <a:extLst>
              <a:ext uri="{FF2B5EF4-FFF2-40B4-BE49-F238E27FC236}">
                <a16:creationId xmlns:a16="http://schemas.microsoft.com/office/drawing/2014/main" id="{26F7D9C1-1F17-47B9-A449-339B01C3FFAB}"/>
              </a:ext>
            </a:extLst>
          </p:cNvPr>
          <p:cNvSpPr txBox="1"/>
          <p:nvPr/>
        </p:nvSpPr>
        <p:spPr>
          <a:xfrm>
            <a:off x="1749285" y="2040257"/>
            <a:ext cx="2067339"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Why did they write it?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was written to a newspaper editor in the hope it would be published and have some influence on their readers. Wilde wanted to persuade his readers that the treatment of children in prison was wrong. </a:t>
            </a:r>
          </a:p>
        </p:txBody>
      </p:sp>
      <p:sp>
        <p:nvSpPr>
          <p:cNvPr id="8" name="TextBox 7">
            <a:extLst>
              <a:ext uri="{FF2B5EF4-FFF2-40B4-BE49-F238E27FC236}">
                <a16:creationId xmlns:a16="http://schemas.microsoft.com/office/drawing/2014/main" id="{573E4C3E-34FA-415F-9C44-6F8ABB1E90FE}"/>
              </a:ext>
            </a:extLst>
          </p:cNvPr>
          <p:cNvSpPr txBox="1"/>
          <p:nvPr/>
        </p:nvSpPr>
        <p:spPr>
          <a:xfrm>
            <a:off x="1749285" y="4373500"/>
            <a:ext cx="2067339" cy="22467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When did they write 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It was published in the 1890s, and young offenders are now placed in separate buildings from adult prisoners and given different programmes. Wilde’s experiences were based on what he saw at Reading prison. </a:t>
            </a:r>
          </a:p>
        </p:txBody>
      </p:sp>
      <p:pic>
        <p:nvPicPr>
          <p:cNvPr id="10" name="Picture 9" descr="A drawing of a face&#10;&#10;Description automatically generated">
            <a:extLst>
              <a:ext uri="{FF2B5EF4-FFF2-40B4-BE49-F238E27FC236}">
                <a16:creationId xmlns:a16="http://schemas.microsoft.com/office/drawing/2014/main" id="{2858F36E-DFF8-4328-B0EE-549EF66C1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22" y="2040257"/>
            <a:ext cx="1377517" cy="1815882"/>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77A4BAA6-AD77-471D-8A0A-FFF44DE815D2}"/>
              </a:ext>
            </a:extLst>
          </p:cNvPr>
          <p:cNvSpPr txBox="1"/>
          <p:nvPr/>
        </p:nvSpPr>
        <p:spPr>
          <a:xfrm>
            <a:off x="5864087" y="278296"/>
            <a:ext cx="2564295"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Who were they communicating their ideas to?</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panose="020F0502020204030204"/>
              </a:rPr>
              <a:t>The </a:t>
            </a:r>
            <a:r>
              <a:rPr lang="en-GB" sz="1200" b="1" dirty="0">
                <a:solidFill>
                  <a:prstClr val="black"/>
                </a:solidFill>
                <a:latin typeface="Calibri" panose="020F0502020204030204"/>
              </a:rPr>
              <a:t>letter was written to the editor of a newspaper</a:t>
            </a:r>
            <a:r>
              <a:rPr lang="en-GB" sz="1200" dirty="0">
                <a:solidFill>
                  <a:prstClr val="black"/>
                </a:solidFill>
                <a:latin typeface="Calibri" panose="020F0502020204030204"/>
              </a:rPr>
              <a:t>, so it was intended for a mass audience to read (newspaper readers), with the hope of having some influence on its readers. Wilde was deeply unhappy at how children were treated in prison.</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812F155-ED5D-4E94-95CC-A7068308B0DB}"/>
              </a:ext>
            </a:extLst>
          </p:cNvPr>
          <p:cNvSpPr txBox="1"/>
          <p:nvPr/>
        </p:nvSpPr>
        <p:spPr>
          <a:xfrm>
            <a:off x="5864086" y="2459504"/>
            <a:ext cx="2564295" cy="212365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What were they trying to tell their audience?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purpose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of the letter is to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describe and explain</a:t>
            </a:r>
            <a:r>
              <a:rPr kumimoji="0" lang="en-GB" sz="1200" i="0" u="none" strike="noStrike" kern="1200" cap="none" spc="0" normalizeH="0" baseline="0" noProof="0" dirty="0">
                <a:ln>
                  <a:noFill/>
                </a:ln>
                <a:solidFill>
                  <a:prstClr val="black"/>
                </a:solidFill>
                <a:effectLst/>
                <a:uLnTx/>
                <a:uFillTx/>
                <a:latin typeface="Calibri" panose="020F0502020204030204"/>
                <a:ea typeface="+mn-ea"/>
                <a:cs typeface="+mn-cs"/>
              </a:rPr>
              <a:t> the writer’s thoughts and feelings on the lives of children in prison, but also to persuade readers that their treatment was cruel. </a:t>
            </a:r>
            <a:r>
              <a:rPr lang="en-GB" sz="1200" dirty="0">
                <a:solidFill>
                  <a:prstClr val="black"/>
                </a:solidFill>
                <a:latin typeface="Calibri" panose="020F0502020204030204"/>
              </a:rPr>
              <a:t>The tone of the writing is at times emotive in order to convey Wilde’s disgust at how children are treated in prisons.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639BAA-A3C8-4442-9356-A873ACC5C31E}"/>
              </a:ext>
            </a:extLst>
          </p:cNvPr>
          <p:cNvSpPr/>
          <p:nvPr/>
        </p:nvSpPr>
        <p:spPr>
          <a:xfrm>
            <a:off x="5864084" y="5125418"/>
            <a:ext cx="2564295"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How do they tell their audience about their ideas?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Wilde uses emotive language, metaphors, adjectives and evocative imagery to persuade his readers that the treatment of children in prison is cruel. </a:t>
            </a:r>
          </a:p>
        </p:txBody>
      </p:sp>
      <p:pic>
        <p:nvPicPr>
          <p:cNvPr id="17" name="Picture 16" descr="A close up of a logo&#10;&#10;Description automatically generated">
            <a:extLst>
              <a:ext uri="{FF2B5EF4-FFF2-40B4-BE49-F238E27FC236}">
                <a16:creationId xmlns:a16="http://schemas.microsoft.com/office/drawing/2014/main" id="{1F708BDF-33C3-4EE2-B369-C05520B63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175" y="401406"/>
            <a:ext cx="1984909" cy="1815882"/>
          </a:xfrm>
          <a:prstGeom prst="rect">
            <a:avLst/>
          </a:prstGeom>
          <a:effectLst>
            <a:outerShdw blurRad="50800" dist="38100" dir="2700000" algn="tl" rotWithShape="0">
              <a:prstClr val="black">
                <a:alpha val="40000"/>
              </a:prstClr>
            </a:outerShdw>
          </a:effectLst>
        </p:spPr>
      </p:pic>
      <p:pic>
        <p:nvPicPr>
          <p:cNvPr id="21" name="Picture 20" descr="A picture containing picture frame, monitor&#10;&#10;Description automatically generated">
            <a:extLst>
              <a:ext uri="{FF2B5EF4-FFF2-40B4-BE49-F238E27FC236}">
                <a16:creationId xmlns:a16="http://schemas.microsoft.com/office/drawing/2014/main" id="{82DF5798-D804-42F1-B13A-A240303BC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8218" y="5379376"/>
            <a:ext cx="1399758" cy="1187607"/>
          </a:xfrm>
          <a:prstGeom prst="rect">
            <a:avLst/>
          </a:prstGeom>
          <a:effectLst>
            <a:outerShdw blurRad="50800" dist="38100" dir="2700000" algn="tl" rotWithShape="0">
              <a:prstClr val="black">
                <a:alpha val="40000"/>
              </a:prstClr>
            </a:outerShdw>
          </a:effectLst>
        </p:spPr>
      </p:pic>
      <p:pic>
        <p:nvPicPr>
          <p:cNvPr id="11" name="Picture 10" descr="Shape&#10;&#10;Description automatically generated with medium confidence">
            <a:extLst>
              <a:ext uri="{FF2B5EF4-FFF2-40B4-BE49-F238E27FC236}">
                <a16:creationId xmlns:a16="http://schemas.microsoft.com/office/drawing/2014/main" id="{2A906A1B-010C-E476-902C-820AE6B6A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296" y="2582614"/>
            <a:ext cx="1924113" cy="1815882"/>
          </a:xfrm>
          <a:prstGeom prst="rect">
            <a:avLst/>
          </a:prstGeom>
        </p:spPr>
      </p:pic>
      <p:pic>
        <p:nvPicPr>
          <p:cNvPr id="2" name="Graphic 1">
            <a:extLst>
              <a:ext uri="{FF2B5EF4-FFF2-40B4-BE49-F238E27FC236}">
                <a16:creationId xmlns:a16="http://schemas.microsoft.com/office/drawing/2014/main" id="{CA818F15-ADF0-5C97-F408-DA44ED1745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6844" y="4981755"/>
            <a:ext cx="1287684" cy="1287684"/>
          </a:xfrm>
          <a:prstGeom prst="rect">
            <a:avLst/>
          </a:prstGeom>
        </p:spPr>
      </p:pic>
      <p:sp>
        <p:nvSpPr>
          <p:cNvPr id="3" name="TextBox 2">
            <a:extLst>
              <a:ext uri="{FF2B5EF4-FFF2-40B4-BE49-F238E27FC236}">
                <a16:creationId xmlns:a16="http://schemas.microsoft.com/office/drawing/2014/main" id="{77566AA9-B289-7126-613D-1C7AD13F3182}"/>
              </a:ext>
            </a:extLst>
          </p:cNvPr>
          <p:cNvSpPr txBox="1"/>
          <p:nvPr/>
        </p:nvSpPr>
        <p:spPr>
          <a:xfrm>
            <a:off x="127322" y="92597"/>
            <a:ext cx="1309965" cy="369332"/>
          </a:xfrm>
          <a:prstGeom prst="rect">
            <a:avLst/>
          </a:prstGeom>
          <a:noFill/>
        </p:spPr>
        <p:txBody>
          <a:bodyPr wrap="square" rtlCol="0">
            <a:spAutoFit/>
          </a:bodyPr>
          <a:lstStyle/>
          <a:p>
            <a:r>
              <a:rPr lang="en-US" dirty="0"/>
              <a:t>Source B</a:t>
            </a:r>
            <a:endParaRPr lang="en-GB" dirty="0"/>
          </a:p>
        </p:txBody>
      </p:sp>
      <p:pic>
        <p:nvPicPr>
          <p:cNvPr id="4" name="Graphic 3">
            <a:extLst>
              <a:ext uri="{FF2B5EF4-FFF2-40B4-BE49-F238E27FC236}">
                <a16:creationId xmlns:a16="http://schemas.microsoft.com/office/drawing/2014/main" id="{58C24719-8648-6302-CB62-300011403BFF}"/>
              </a:ext>
            </a:extLst>
          </p:cNvPr>
          <p:cNvPicPr>
            <a:picLocks noChangeAspect="1"/>
          </p:cNvPicPr>
          <p:nvPr/>
        </p:nvPicPr>
        <p:blipFill>
          <a:blip r:embed="rId8">
            <a:extLst>
              <a:ext uri="{96DAC541-7B7A-43D3-8B79-37D633B846F1}">
                <asvg:svgBlip xmlns:asvg="http://schemas.microsoft.com/office/drawing/2016/SVG/main" r:embed="rId9"/>
              </a:ext>
            </a:extLst>
          </a:blip>
          <a:srcRect r="27836"/>
          <a:stretch/>
        </p:blipFill>
        <p:spPr>
          <a:xfrm>
            <a:off x="232622" y="588561"/>
            <a:ext cx="956902" cy="1027723"/>
          </a:xfrm>
          <a:prstGeom prst="rect">
            <a:avLst/>
          </a:prstGeom>
        </p:spPr>
      </p:pic>
    </p:spTree>
    <p:extLst>
      <p:ext uri="{BB962C8B-B14F-4D97-AF65-F5344CB8AC3E}">
        <p14:creationId xmlns:p14="http://schemas.microsoft.com/office/powerpoint/2010/main" val="320011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E0CBD1-9614-B1C7-3784-6457107675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66444" y="1175877"/>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883D6554-0BDB-4110-80D6-A03A2D3CD5D4}"/>
              </a:ext>
            </a:extLst>
          </p:cNvPr>
          <p:cNvSpPr txBox="1"/>
          <p:nvPr/>
        </p:nvSpPr>
        <p:spPr>
          <a:xfrm>
            <a:off x="6716987" y="1623156"/>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1" name="TextBox 10">
            <a:extLst>
              <a:ext uri="{FF2B5EF4-FFF2-40B4-BE49-F238E27FC236}">
                <a16:creationId xmlns:a16="http://schemas.microsoft.com/office/drawing/2014/main" id="{BC337E79-DAE8-422A-9BF1-9E844B641E3C}"/>
              </a:ext>
            </a:extLst>
          </p:cNvPr>
          <p:cNvSpPr txBox="1"/>
          <p:nvPr/>
        </p:nvSpPr>
        <p:spPr>
          <a:xfrm>
            <a:off x="7772498" y="2690335"/>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2" name="TextBox 11">
            <a:extLst>
              <a:ext uri="{FF2B5EF4-FFF2-40B4-BE49-F238E27FC236}">
                <a16:creationId xmlns:a16="http://schemas.microsoft.com/office/drawing/2014/main" id="{76DCAF2A-B20C-4F7A-BB79-68945345D98A}"/>
              </a:ext>
            </a:extLst>
          </p:cNvPr>
          <p:cNvSpPr txBox="1"/>
          <p:nvPr/>
        </p:nvSpPr>
        <p:spPr>
          <a:xfrm>
            <a:off x="6903353" y="3942181"/>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3" name="TextBox 12">
            <a:extLst>
              <a:ext uri="{FF2B5EF4-FFF2-40B4-BE49-F238E27FC236}">
                <a16:creationId xmlns:a16="http://schemas.microsoft.com/office/drawing/2014/main" id="{A1991A96-23BC-4ECC-8229-A247137F0C11}"/>
              </a:ext>
            </a:extLst>
          </p:cNvPr>
          <p:cNvSpPr txBox="1"/>
          <p:nvPr/>
        </p:nvSpPr>
        <p:spPr>
          <a:xfrm>
            <a:off x="5808331" y="3059667"/>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4" name="TextBox 13">
            <a:extLst>
              <a:ext uri="{FF2B5EF4-FFF2-40B4-BE49-F238E27FC236}">
                <a16:creationId xmlns:a16="http://schemas.microsoft.com/office/drawing/2014/main" id="{7FFAE401-4AFC-4AE6-AB88-E15D3065F22E}"/>
              </a:ext>
            </a:extLst>
          </p:cNvPr>
          <p:cNvSpPr txBox="1"/>
          <p:nvPr/>
        </p:nvSpPr>
        <p:spPr>
          <a:xfrm>
            <a:off x="5602309" y="2543578"/>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5" name="TextBox 14">
            <a:extLst>
              <a:ext uri="{FF2B5EF4-FFF2-40B4-BE49-F238E27FC236}">
                <a16:creationId xmlns:a16="http://schemas.microsoft.com/office/drawing/2014/main" id="{714B0C2A-C5B0-44AC-B4B8-F655741D03D7}"/>
              </a:ext>
            </a:extLst>
          </p:cNvPr>
          <p:cNvSpPr txBox="1"/>
          <p:nvPr/>
        </p:nvSpPr>
        <p:spPr>
          <a:xfrm>
            <a:off x="5116689" y="1446957"/>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cxnSp>
        <p:nvCxnSpPr>
          <p:cNvPr id="17" name="Straight Connector 16">
            <a:extLst>
              <a:ext uri="{FF2B5EF4-FFF2-40B4-BE49-F238E27FC236}">
                <a16:creationId xmlns:a16="http://schemas.microsoft.com/office/drawing/2014/main" id="{E79CAFF0-A18F-4EB4-9C46-3BB4EABD0A25}"/>
              </a:ext>
            </a:extLst>
          </p:cNvPr>
          <p:cNvCxnSpPr/>
          <p:nvPr/>
        </p:nvCxnSpPr>
        <p:spPr>
          <a:xfrm flipH="1" flipV="1">
            <a:off x="5946620" y="3244333"/>
            <a:ext cx="1114678" cy="882514"/>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F135B7-73CE-4894-87B6-6481F8EF331B}"/>
              </a:ext>
            </a:extLst>
          </p:cNvPr>
          <p:cNvCxnSpPr>
            <a:cxnSpLocks/>
          </p:cNvCxnSpPr>
          <p:nvPr/>
        </p:nvCxnSpPr>
        <p:spPr>
          <a:xfrm flipH="1" flipV="1">
            <a:off x="5753447" y="2743621"/>
            <a:ext cx="227039" cy="501894"/>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574E53-BB08-4DA6-87E1-9B8CF256F34C}"/>
              </a:ext>
            </a:extLst>
          </p:cNvPr>
          <p:cNvCxnSpPr>
            <a:cxnSpLocks/>
          </p:cNvCxnSpPr>
          <p:nvPr/>
        </p:nvCxnSpPr>
        <p:spPr>
          <a:xfrm flipH="1" flipV="1">
            <a:off x="5286021" y="1719995"/>
            <a:ext cx="467427" cy="103371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E3C847-C89E-42B5-B619-CB37130C92B1}"/>
              </a:ext>
            </a:extLst>
          </p:cNvPr>
          <p:cNvCxnSpPr>
            <a:cxnSpLocks/>
          </p:cNvCxnSpPr>
          <p:nvPr/>
        </p:nvCxnSpPr>
        <p:spPr>
          <a:xfrm flipH="1" flipV="1">
            <a:off x="5300233" y="1667933"/>
            <a:ext cx="1603120" cy="144986"/>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7458B7-C9FA-46C4-9B9C-18C46DAE2481}"/>
              </a:ext>
            </a:extLst>
          </p:cNvPr>
          <p:cNvCxnSpPr>
            <a:cxnSpLocks/>
          </p:cNvCxnSpPr>
          <p:nvPr/>
        </p:nvCxnSpPr>
        <p:spPr>
          <a:xfrm flipH="1" flipV="1">
            <a:off x="6844189" y="1830210"/>
            <a:ext cx="1100464" cy="1098077"/>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67D08AB-DED7-4887-B4E7-33637348A270}"/>
              </a:ext>
            </a:extLst>
          </p:cNvPr>
          <p:cNvCxnSpPr>
            <a:cxnSpLocks/>
          </p:cNvCxnSpPr>
          <p:nvPr/>
        </p:nvCxnSpPr>
        <p:spPr>
          <a:xfrm flipV="1">
            <a:off x="7071227" y="2890526"/>
            <a:ext cx="851401" cy="1253685"/>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68C6E20-6FF7-435A-8BEC-FC82BDC4EE23}"/>
              </a:ext>
            </a:extLst>
          </p:cNvPr>
          <p:cNvSpPr txBox="1"/>
          <p:nvPr/>
        </p:nvSpPr>
        <p:spPr>
          <a:xfrm>
            <a:off x="417689" y="316089"/>
            <a:ext cx="8009665"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Tone: Radar Chart</a:t>
            </a:r>
          </a:p>
        </p:txBody>
      </p:sp>
      <p:sp>
        <p:nvSpPr>
          <p:cNvPr id="29" name="TextBox 28">
            <a:extLst>
              <a:ext uri="{FF2B5EF4-FFF2-40B4-BE49-F238E27FC236}">
                <a16:creationId xmlns:a16="http://schemas.microsoft.com/office/drawing/2014/main" id="{05282534-85E4-46CF-8DC6-02488A5A81EE}"/>
              </a:ext>
            </a:extLst>
          </p:cNvPr>
          <p:cNvSpPr txBox="1"/>
          <p:nvPr/>
        </p:nvSpPr>
        <p:spPr>
          <a:xfrm>
            <a:off x="423432" y="1198261"/>
            <a:ext cx="3243088" cy="40934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It can be difficult to compare texts, but one way to make it easier is to use radar charts, like this 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Create a radar chart for </a:t>
            </a: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the Barry Farrell diary extract </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like the one on the board. </a:t>
            </a:r>
            <a:r>
              <a:rPr kumimoji="0" lang="en-GB" sz="2000" b="0" i="1" u="none" strike="noStrike" kern="1200" cap="none" spc="0" normalizeH="0" baseline="0" noProof="0" dirty="0">
                <a:ln>
                  <a:noFill/>
                </a:ln>
                <a:solidFill>
                  <a:srgbClr val="7030A0"/>
                </a:solidFill>
                <a:effectLst/>
                <a:uLnTx/>
                <a:uFillTx/>
                <a:latin typeface="Calibri" panose="020F0502020204030204"/>
                <a:ea typeface="+mn-ea"/>
                <a:cs typeface="+mn-cs"/>
              </a:rPr>
              <a:t>This is just an example, don’t try to copy the shape. </a:t>
            </a:r>
            <a:endPar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Add in an ‘x’ for each of the six tones listed.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Link up the x’s together.</a:t>
            </a:r>
          </a:p>
        </p:txBody>
      </p:sp>
      <p:sp>
        <p:nvSpPr>
          <p:cNvPr id="30" name="TextBox 29">
            <a:extLst>
              <a:ext uri="{FF2B5EF4-FFF2-40B4-BE49-F238E27FC236}">
                <a16:creationId xmlns:a16="http://schemas.microsoft.com/office/drawing/2014/main" id="{8C113B23-0E3F-4BEE-A070-30630CED4191}"/>
              </a:ext>
            </a:extLst>
          </p:cNvPr>
          <p:cNvSpPr txBox="1"/>
          <p:nvPr/>
        </p:nvSpPr>
        <p:spPr>
          <a:xfrm>
            <a:off x="3860701" y="4797778"/>
            <a:ext cx="4566653" cy="175432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Bonus Challenges: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What is the overriding tone of the Barry Farrell diary extract?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How does the writer convey this tone to the reader? Provide specific examples. </a:t>
            </a:r>
          </a:p>
        </p:txBody>
      </p:sp>
    </p:spTree>
    <p:extLst>
      <p:ext uri="{BB962C8B-B14F-4D97-AF65-F5344CB8AC3E}">
        <p14:creationId xmlns:p14="http://schemas.microsoft.com/office/powerpoint/2010/main" val="30375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C8E825B9-18A5-4BC8-9B78-89B0A6B5C017}"/>
              </a:ext>
            </a:extLst>
          </p:cNvPr>
          <p:cNvSpPr/>
          <p:nvPr/>
        </p:nvSpPr>
        <p:spPr>
          <a:xfrm>
            <a:off x="688622" y="131155"/>
            <a:ext cx="7780866" cy="6563156"/>
          </a:xfrm>
          <a:prstGeom prst="hexagon">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Hexagon 12">
            <a:extLst>
              <a:ext uri="{FF2B5EF4-FFF2-40B4-BE49-F238E27FC236}">
                <a16:creationId xmlns:a16="http://schemas.microsoft.com/office/drawing/2014/main" id="{7A487AF1-2694-44B2-8485-E549260FBBEE}"/>
              </a:ext>
            </a:extLst>
          </p:cNvPr>
          <p:cNvSpPr/>
          <p:nvPr/>
        </p:nvSpPr>
        <p:spPr>
          <a:xfrm>
            <a:off x="1185333" y="438932"/>
            <a:ext cx="6786033" cy="5868889"/>
          </a:xfrm>
          <a:prstGeom prst="hexagon">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Hexagon 13">
            <a:extLst>
              <a:ext uri="{FF2B5EF4-FFF2-40B4-BE49-F238E27FC236}">
                <a16:creationId xmlns:a16="http://schemas.microsoft.com/office/drawing/2014/main" id="{92B35A55-9CA2-4691-A707-F3E9FA742572}"/>
              </a:ext>
            </a:extLst>
          </p:cNvPr>
          <p:cNvSpPr/>
          <p:nvPr/>
        </p:nvSpPr>
        <p:spPr>
          <a:xfrm>
            <a:off x="1574799" y="733110"/>
            <a:ext cx="5954890" cy="5250001"/>
          </a:xfrm>
          <a:prstGeom prst="hexagon">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Hexagon 14">
            <a:extLst>
              <a:ext uri="{FF2B5EF4-FFF2-40B4-BE49-F238E27FC236}">
                <a16:creationId xmlns:a16="http://schemas.microsoft.com/office/drawing/2014/main" id="{7FDF01A2-60B0-4329-888E-8CDF631EB211}"/>
              </a:ext>
            </a:extLst>
          </p:cNvPr>
          <p:cNvSpPr/>
          <p:nvPr/>
        </p:nvSpPr>
        <p:spPr>
          <a:xfrm>
            <a:off x="2044698" y="1326110"/>
            <a:ext cx="4927601" cy="4205779"/>
          </a:xfrm>
          <a:prstGeom prst="hexagon">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Hexagon 15">
            <a:extLst>
              <a:ext uri="{FF2B5EF4-FFF2-40B4-BE49-F238E27FC236}">
                <a16:creationId xmlns:a16="http://schemas.microsoft.com/office/drawing/2014/main" id="{E41389B5-3033-440A-B4A2-E90FB590D14E}"/>
              </a:ext>
            </a:extLst>
          </p:cNvPr>
          <p:cNvSpPr/>
          <p:nvPr/>
        </p:nvSpPr>
        <p:spPr>
          <a:xfrm>
            <a:off x="2856090" y="1633898"/>
            <a:ext cx="3377140" cy="3590201"/>
          </a:xfrm>
          <a:prstGeom prst="hexagon">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Hexagon 16">
            <a:extLst>
              <a:ext uri="{FF2B5EF4-FFF2-40B4-BE49-F238E27FC236}">
                <a16:creationId xmlns:a16="http://schemas.microsoft.com/office/drawing/2014/main" id="{D4885650-0A31-4C2E-B92C-F74FA6A3C33C}"/>
              </a:ext>
            </a:extLst>
          </p:cNvPr>
          <p:cNvSpPr/>
          <p:nvPr/>
        </p:nvSpPr>
        <p:spPr>
          <a:xfrm>
            <a:off x="3397955" y="2093947"/>
            <a:ext cx="2357967" cy="2754632"/>
          </a:xfrm>
          <a:prstGeom prst="hexagon">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43BC36A-508A-4802-B85B-19E0A83EF51D}"/>
              </a:ext>
            </a:extLst>
          </p:cNvPr>
          <p:cNvSpPr txBox="1"/>
          <p:nvPr/>
        </p:nvSpPr>
        <p:spPr>
          <a:xfrm>
            <a:off x="6447366" y="163689"/>
            <a:ext cx="69144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sp>
        <p:nvSpPr>
          <p:cNvPr id="18" name="TextBox 17">
            <a:extLst>
              <a:ext uri="{FF2B5EF4-FFF2-40B4-BE49-F238E27FC236}">
                <a16:creationId xmlns:a16="http://schemas.microsoft.com/office/drawing/2014/main" id="{8E5E4C78-AEA3-4CB9-80B9-2F34F7A1A7FA}"/>
              </a:ext>
            </a:extLst>
          </p:cNvPr>
          <p:cNvSpPr txBox="1"/>
          <p:nvPr/>
        </p:nvSpPr>
        <p:spPr>
          <a:xfrm>
            <a:off x="6203951" y="472608"/>
            <a:ext cx="69144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sp>
        <p:nvSpPr>
          <p:cNvPr id="19" name="TextBox 18">
            <a:extLst>
              <a:ext uri="{FF2B5EF4-FFF2-40B4-BE49-F238E27FC236}">
                <a16:creationId xmlns:a16="http://schemas.microsoft.com/office/drawing/2014/main" id="{A75D3272-FB4D-4D1C-B1F2-385221605BCA}"/>
              </a:ext>
            </a:extLst>
          </p:cNvPr>
          <p:cNvSpPr txBox="1"/>
          <p:nvPr/>
        </p:nvSpPr>
        <p:spPr>
          <a:xfrm>
            <a:off x="5755922" y="933808"/>
            <a:ext cx="69144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20" name="TextBox 19">
            <a:extLst>
              <a:ext uri="{FF2B5EF4-FFF2-40B4-BE49-F238E27FC236}">
                <a16:creationId xmlns:a16="http://schemas.microsoft.com/office/drawing/2014/main" id="{F0699E44-DD29-489B-8AB6-D64E416FAB12}"/>
              </a:ext>
            </a:extLst>
          </p:cNvPr>
          <p:cNvSpPr txBox="1"/>
          <p:nvPr/>
        </p:nvSpPr>
        <p:spPr>
          <a:xfrm>
            <a:off x="5541786" y="1324268"/>
            <a:ext cx="69144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21" name="TextBox 20">
            <a:extLst>
              <a:ext uri="{FF2B5EF4-FFF2-40B4-BE49-F238E27FC236}">
                <a16:creationId xmlns:a16="http://schemas.microsoft.com/office/drawing/2014/main" id="{A4042B3E-A1DC-475B-9B33-0B5DF5D72FC1}"/>
              </a:ext>
            </a:extLst>
          </p:cNvPr>
          <p:cNvSpPr txBox="1"/>
          <p:nvPr/>
        </p:nvSpPr>
        <p:spPr>
          <a:xfrm>
            <a:off x="5196064" y="1701645"/>
            <a:ext cx="69144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23" name="TextBox 22">
            <a:extLst>
              <a:ext uri="{FF2B5EF4-FFF2-40B4-BE49-F238E27FC236}">
                <a16:creationId xmlns:a16="http://schemas.microsoft.com/office/drawing/2014/main" id="{C0933E38-7CA1-4FFE-A735-E121A92EDACD}"/>
              </a:ext>
            </a:extLst>
          </p:cNvPr>
          <p:cNvSpPr txBox="1"/>
          <p:nvPr/>
        </p:nvSpPr>
        <p:spPr>
          <a:xfrm>
            <a:off x="6972300" y="0"/>
            <a:ext cx="12685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Critical</a:t>
            </a:r>
          </a:p>
        </p:txBody>
      </p:sp>
      <p:sp>
        <p:nvSpPr>
          <p:cNvPr id="24" name="TextBox 23">
            <a:extLst>
              <a:ext uri="{FF2B5EF4-FFF2-40B4-BE49-F238E27FC236}">
                <a16:creationId xmlns:a16="http://schemas.microsoft.com/office/drawing/2014/main" id="{D11853B4-6EF2-4DDD-9F90-4EFA6D288546}"/>
              </a:ext>
            </a:extLst>
          </p:cNvPr>
          <p:cNvSpPr txBox="1"/>
          <p:nvPr/>
        </p:nvSpPr>
        <p:spPr>
          <a:xfrm>
            <a:off x="8441266" y="3244332"/>
            <a:ext cx="12685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Sad</a:t>
            </a:r>
          </a:p>
        </p:txBody>
      </p:sp>
      <p:sp>
        <p:nvSpPr>
          <p:cNvPr id="25" name="TextBox 24">
            <a:extLst>
              <a:ext uri="{FF2B5EF4-FFF2-40B4-BE49-F238E27FC236}">
                <a16:creationId xmlns:a16="http://schemas.microsoft.com/office/drawing/2014/main" id="{5A9411BF-3E4D-42DC-9356-AD7407B5FF14}"/>
              </a:ext>
            </a:extLst>
          </p:cNvPr>
          <p:cNvSpPr txBox="1"/>
          <p:nvPr/>
        </p:nvSpPr>
        <p:spPr>
          <a:xfrm>
            <a:off x="6895394" y="6409504"/>
            <a:ext cx="12685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Optimistic</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4D210E8-ECCA-41F5-BFAC-6D93871F58A0}"/>
              </a:ext>
            </a:extLst>
          </p:cNvPr>
          <p:cNvSpPr txBox="1"/>
          <p:nvPr/>
        </p:nvSpPr>
        <p:spPr>
          <a:xfrm>
            <a:off x="737304" y="6456134"/>
            <a:ext cx="16749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Pessimistic</a:t>
            </a:r>
          </a:p>
        </p:txBody>
      </p:sp>
      <p:sp>
        <p:nvSpPr>
          <p:cNvPr id="27" name="TextBox 26">
            <a:extLst>
              <a:ext uri="{FF2B5EF4-FFF2-40B4-BE49-F238E27FC236}">
                <a16:creationId xmlns:a16="http://schemas.microsoft.com/office/drawing/2014/main" id="{4ADAA8A7-A7A5-47D3-BD74-C37B0747530D}"/>
              </a:ext>
            </a:extLst>
          </p:cNvPr>
          <p:cNvSpPr txBox="1"/>
          <p:nvPr/>
        </p:nvSpPr>
        <p:spPr>
          <a:xfrm>
            <a:off x="52210" y="2846864"/>
            <a:ext cx="95602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Happy</a:t>
            </a:r>
          </a:p>
        </p:txBody>
      </p:sp>
      <p:sp>
        <p:nvSpPr>
          <p:cNvPr id="28" name="TextBox 27">
            <a:extLst>
              <a:ext uri="{FF2B5EF4-FFF2-40B4-BE49-F238E27FC236}">
                <a16:creationId xmlns:a16="http://schemas.microsoft.com/office/drawing/2014/main" id="{E353D16F-D10E-4BD7-99F4-72E4E2CA3165}"/>
              </a:ext>
            </a:extLst>
          </p:cNvPr>
          <p:cNvSpPr txBox="1"/>
          <p:nvPr/>
        </p:nvSpPr>
        <p:spPr>
          <a:xfrm>
            <a:off x="1443212" y="41940"/>
            <a:ext cx="95602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Angry</a:t>
            </a:r>
          </a:p>
        </p:txBody>
      </p:sp>
    </p:spTree>
    <p:extLst>
      <p:ext uri="{BB962C8B-B14F-4D97-AF65-F5344CB8AC3E}">
        <p14:creationId xmlns:p14="http://schemas.microsoft.com/office/powerpoint/2010/main" val="92300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F07FDF-E67D-423D-A003-19D53A8F478F}"/>
              </a:ext>
            </a:extLst>
          </p:cNvPr>
          <p:cNvPicPr>
            <a:picLocks noChangeAspect="1"/>
          </p:cNvPicPr>
          <p:nvPr/>
        </p:nvPicPr>
        <p:blipFill>
          <a:blip r:embed="rId2"/>
          <a:stretch>
            <a:fillRect/>
          </a:stretch>
        </p:blipFill>
        <p:spPr>
          <a:xfrm>
            <a:off x="3866444" y="1235160"/>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883D6554-0BDB-4110-80D6-A03A2D3CD5D4}"/>
              </a:ext>
            </a:extLst>
          </p:cNvPr>
          <p:cNvSpPr txBox="1"/>
          <p:nvPr/>
        </p:nvSpPr>
        <p:spPr>
          <a:xfrm>
            <a:off x="6716987" y="1623156"/>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1" name="TextBox 10">
            <a:extLst>
              <a:ext uri="{FF2B5EF4-FFF2-40B4-BE49-F238E27FC236}">
                <a16:creationId xmlns:a16="http://schemas.microsoft.com/office/drawing/2014/main" id="{BC337E79-DAE8-422A-9BF1-9E844B641E3C}"/>
              </a:ext>
            </a:extLst>
          </p:cNvPr>
          <p:cNvSpPr txBox="1"/>
          <p:nvPr/>
        </p:nvSpPr>
        <p:spPr>
          <a:xfrm>
            <a:off x="7772498" y="2690335"/>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2" name="TextBox 11">
            <a:extLst>
              <a:ext uri="{FF2B5EF4-FFF2-40B4-BE49-F238E27FC236}">
                <a16:creationId xmlns:a16="http://schemas.microsoft.com/office/drawing/2014/main" id="{76DCAF2A-B20C-4F7A-BB79-68945345D98A}"/>
              </a:ext>
            </a:extLst>
          </p:cNvPr>
          <p:cNvSpPr txBox="1"/>
          <p:nvPr/>
        </p:nvSpPr>
        <p:spPr>
          <a:xfrm>
            <a:off x="6903353" y="3942181"/>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3" name="TextBox 12">
            <a:extLst>
              <a:ext uri="{FF2B5EF4-FFF2-40B4-BE49-F238E27FC236}">
                <a16:creationId xmlns:a16="http://schemas.microsoft.com/office/drawing/2014/main" id="{A1991A96-23BC-4ECC-8229-A247137F0C11}"/>
              </a:ext>
            </a:extLst>
          </p:cNvPr>
          <p:cNvSpPr txBox="1"/>
          <p:nvPr/>
        </p:nvSpPr>
        <p:spPr>
          <a:xfrm>
            <a:off x="5808331" y="3059667"/>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4" name="TextBox 13">
            <a:extLst>
              <a:ext uri="{FF2B5EF4-FFF2-40B4-BE49-F238E27FC236}">
                <a16:creationId xmlns:a16="http://schemas.microsoft.com/office/drawing/2014/main" id="{7FFAE401-4AFC-4AE6-AB88-E15D3065F22E}"/>
              </a:ext>
            </a:extLst>
          </p:cNvPr>
          <p:cNvSpPr txBox="1"/>
          <p:nvPr/>
        </p:nvSpPr>
        <p:spPr>
          <a:xfrm>
            <a:off x="5602309" y="2543578"/>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5" name="TextBox 14">
            <a:extLst>
              <a:ext uri="{FF2B5EF4-FFF2-40B4-BE49-F238E27FC236}">
                <a16:creationId xmlns:a16="http://schemas.microsoft.com/office/drawing/2014/main" id="{714B0C2A-C5B0-44AC-B4B8-F655741D03D7}"/>
              </a:ext>
            </a:extLst>
          </p:cNvPr>
          <p:cNvSpPr txBox="1"/>
          <p:nvPr/>
        </p:nvSpPr>
        <p:spPr>
          <a:xfrm>
            <a:off x="5116689" y="1446957"/>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cxnSp>
        <p:nvCxnSpPr>
          <p:cNvPr id="17" name="Straight Connector 16">
            <a:extLst>
              <a:ext uri="{FF2B5EF4-FFF2-40B4-BE49-F238E27FC236}">
                <a16:creationId xmlns:a16="http://schemas.microsoft.com/office/drawing/2014/main" id="{E79CAFF0-A18F-4EB4-9C46-3BB4EABD0A25}"/>
              </a:ext>
            </a:extLst>
          </p:cNvPr>
          <p:cNvCxnSpPr/>
          <p:nvPr/>
        </p:nvCxnSpPr>
        <p:spPr>
          <a:xfrm flipH="1" flipV="1">
            <a:off x="5946620" y="3244333"/>
            <a:ext cx="1114678" cy="882514"/>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F135B7-73CE-4894-87B6-6481F8EF331B}"/>
              </a:ext>
            </a:extLst>
          </p:cNvPr>
          <p:cNvCxnSpPr>
            <a:cxnSpLocks/>
          </p:cNvCxnSpPr>
          <p:nvPr/>
        </p:nvCxnSpPr>
        <p:spPr>
          <a:xfrm flipH="1" flipV="1">
            <a:off x="5753447" y="2743621"/>
            <a:ext cx="227039" cy="501894"/>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574E53-BB08-4DA6-87E1-9B8CF256F34C}"/>
              </a:ext>
            </a:extLst>
          </p:cNvPr>
          <p:cNvCxnSpPr>
            <a:cxnSpLocks/>
          </p:cNvCxnSpPr>
          <p:nvPr/>
        </p:nvCxnSpPr>
        <p:spPr>
          <a:xfrm flipH="1" flipV="1">
            <a:off x="5286021" y="1719995"/>
            <a:ext cx="467427" cy="103371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E3C847-C89E-42B5-B619-CB37130C92B1}"/>
              </a:ext>
            </a:extLst>
          </p:cNvPr>
          <p:cNvCxnSpPr>
            <a:cxnSpLocks/>
          </p:cNvCxnSpPr>
          <p:nvPr/>
        </p:nvCxnSpPr>
        <p:spPr>
          <a:xfrm flipH="1" flipV="1">
            <a:off x="5300233" y="1667933"/>
            <a:ext cx="1603120" cy="144986"/>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7458B7-C9FA-46C4-9B9C-18C46DAE2481}"/>
              </a:ext>
            </a:extLst>
          </p:cNvPr>
          <p:cNvCxnSpPr>
            <a:cxnSpLocks/>
          </p:cNvCxnSpPr>
          <p:nvPr/>
        </p:nvCxnSpPr>
        <p:spPr>
          <a:xfrm flipH="1" flipV="1">
            <a:off x="6844189" y="1830210"/>
            <a:ext cx="1100464" cy="1098077"/>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67D08AB-DED7-4887-B4E7-33637348A270}"/>
              </a:ext>
            </a:extLst>
          </p:cNvPr>
          <p:cNvCxnSpPr>
            <a:cxnSpLocks/>
          </p:cNvCxnSpPr>
          <p:nvPr/>
        </p:nvCxnSpPr>
        <p:spPr>
          <a:xfrm flipV="1">
            <a:off x="7071227" y="2890526"/>
            <a:ext cx="851401" cy="1253685"/>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68C6E20-6FF7-435A-8BEC-FC82BDC4EE23}"/>
              </a:ext>
            </a:extLst>
          </p:cNvPr>
          <p:cNvSpPr txBox="1"/>
          <p:nvPr/>
        </p:nvSpPr>
        <p:spPr>
          <a:xfrm>
            <a:off x="417689" y="316089"/>
            <a:ext cx="8009665"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Tone: Radar Chart</a:t>
            </a:r>
          </a:p>
        </p:txBody>
      </p:sp>
      <p:sp>
        <p:nvSpPr>
          <p:cNvPr id="19" name="TextBox 18">
            <a:extLst>
              <a:ext uri="{FF2B5EF4-FFF2-40B4-BE49-F238E27FC236}">
                <a16:creationId xmlns:a16="http://schemas.microsoft.com/office/drawing/2014/main" id="{764308C6-8026-43E4-B9F7-A5245998A9DA}"/>
              </a:ext>
            </a:extLst>
          </p:cNvPr>
          <p:cNvSpPr txBox="1"/>
          <p:nvPr/>
        </p:nvSpPr>
        <p:spPr>
          <a:xfrm>
            <a:off x="423432" y="1198261"/>
            <a:ext cx="3243088" cy="1569660"/>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rPr>
              <a:t>Go back to your radar chart and add in the </a:t>
            </a:r>
            <a:r>
              <a:rPr kumimoji="0" lang="en-GB" sz="2400" b="1" i="0" u="sng" strike="noStrike" kern="1200" cap="none" spc="0" normalizeH="0" baseline="0" noProof="0" dirty="0">
                <a:ln>
                  <a:noFill/>
                </a:ln>
                <a:solidFill>
                  <a:srgbClr val="7030A0"/>
                </a:solidFill>
                <a:effectLst/>
                <a:uLnTx/>
                <a:uFillTx/>
                <a:latin typeface="Calibri" panose="020F0502020204030204"/>
                <a:ea typeface="+mn-ea"/>
                <a:cs typeface="+mn-cs"/>
              </a:rPr>
              <a:t>letter to the editor by Oscar Wilde.</a:t>
            </a:r>
            <a:endPar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11B2BA0-094C-44DA-927F-2DAF07659261}"/>
              </a:ext>
            </a:extLst>
          </p:cNvPr>
          <p:cNvSpPr txBox="1"/>
          <p:nvPr/>
        </p:nvSpPr>
        <p:spPr>
          <a:xfrm>
            <a:off x="395349" y="2890526"/>
            <a:ext cx="3289607" cy="286232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Bonus Challenges: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What do you notice about the two texts you have analysed? How are they similar or different?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B050"/>
                </a:solidFill>
                <a:effectLst/>
                <a:uLnTx/>
                <a:uFillTx/>
                <a:latin typeface="Calibri" panose="020F0502020204030204"/>
                <a:ea typeface="+mn-ea"/>
                <a:cs typeface="+mn-cs"/>
              </a:rPr>
              <a:t>How are the writers able to convey different or similar tones?</a:t>
            </a:r>
          </a:p>
        </p:txBody>
      </p:sp>
      <p:cxnSp>
        <p:nvCxnSpPr>
          <p:cNvPr id="23" name="Straight Connector 22">
            <a:extLst>
              <a:ext uri="{FF2B5EF4-FFF2-40B4-BE49-F238E27FC236}">
                <a16:creationId xmlns:a16="http://schemas.microsoft.com/office/drawing/2014/main" id="{BDC84EE6-AC61-4BDC-8A5D-B8E5431D9523}"/>
              </a:ext>
            </a:extLst>
          </p:cNvPr>
          <p:cNvCxnSpPr>
            <a:cxnSpLocks/>
          </p:cNvCxnSpPr>
          <p:nvPr/>
        </p:nvCxnSpPr>
        <p:spPr>
          <a:xfrm>
            <a:off x="5442685" y="4004998"/>
            <a:ext cx="1713489" cy="351181"/>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95CFFB-14A9-4BDE-B57E-FC0620745E32}"/>
              </a:ext>
            </a:extLst>
          </p:cNvPr>
          <p:cNvCxnSpPr>
            <a:cxnSpLocks/>
          </p:cNvCxnSpPr>
          <p:nvPr/>
        </p:nvCxnSpPr>
        <p:spPr>
          <a:xfrm>
            <a:off x="4701350" y="2647425"/>
            <a:ext cx="741075" cy="1355171"/>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BC9B1AD-66B1-4C92-B8CA-CB34026372EC}"/>
              </a:ext>
            </a:extLst>
          </p:cNvPr>
          <p:cNvCxnSpPr>
            <a:cxnSpLocks/>
          </p:cNvCxnSpPr>
          <p:nvPr/>
        </p:nvCxnSpPr>
        <p:spPr>
          <a:xfrm flipV="1">
            <a:off x="4700545" y="2099144"/>
            <a:ext cx="1040297" cy="526111"/>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DDBB46-24A7-46D4-912A-9B23CC997AB0}"/>
              </a:ext>
            </a:extLst>
          </p:cNvPr>
          <p:cNvCxnSpPr>
            <a:cxnSpLocks/>
          </p:cNvCxnSpPr>
          <p:nvPr/>
        </p:nvCxnSpPr>
        <p:spPr>
          <a:xfrm flipV="1">
            <a:off x="5743491" y="1637969"/>
            <a:ext cx="1261608" cy="471777"/>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0F4D612-CA71-4911-A613-E45F8A30CDCB}"/>
              </a:ext>
            </a:extLst>
          </p:cNvPr>
          <p:cNvCxnSpPr>
            <a:cxnSpLocks/>
          </p:cNvCxnSpPr>
          <p:nvPr/>
        </p:nvCxnSpPr>
        <p:spPr>
          <a:xfrm flipH="1">
            <a:off x="6687047" y="1649896"/>
            <a:ext cx="298173" cy="1387502"/>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77A6B4B-E017-461B-8AE4-1647D534FBE4}"/>
              </a:ext>
            </a:extLst>
          </p:cNvPr>
          <p:cNvCxnSpPr>
            <a:cxnSpLocks/>
          </p:cNvCxnSpPr>
          <p:nvPr/>
        </p:nvCxnSpPr>
        <p:spPr>
          <a:xfrm>
            <a:off x="6708251" y="3002943"/>
            <a:ext cx="471777" cy="1378226"/>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818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1800</Words>
  <Application>Microsoft Office PowerPoint</Application>
  <PresentationFormat>On-screen Show (4:3)</PresentationFormat>
  <Paragraphs>193</Paragraphs>
  <Slides>13</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Aptos</vt:lpstr>
      <vt:lpstr>Aptos Display</vt:lpstr>
      <vt:lpstr>Arial</vt:lpstr>
      <vt:lpstr>Calibri</vt:lpstr>
      <vt:lpstr>Calibri Light</vt:lpstr>
      <vt:lpstr>gg sans</vt:lpstr>
      <vt:lpstr>Times New Roman</vt:lpstr>
      <vt:lpstr>Office Theme</vt:lpstr>
      <vt:lpstr>1_Office Theme</vt:lpstr>
      <vt:lpstr>4_Office Theme</vt:lpstr>
      <vt:lpstr>2_Office Theme</vt:lpstr>
      <vt:lpstr>3_Office Theme</vt:lpstr>
      <vt:lpstr>PowerPoint Presentation</vt:lpstr>
      <vt:lpstr>Learning outcomes</vt:lpstr>
      <vt:lpstr>We’re going to compare the two sources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recap our ideas for this Q4 task</vt:lpstr>
      <vt:lpstr>Plenary: Key Symbols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3</cp:revision>
  <dcterms:created xsi:type="dcterms:W3CDTF">2025-02-19T18:45:45Z</dcterms:created>
  <dcterms:modified xsi:type="dcterms:W3CDTF">2025-08-12T11:22:09Z</dcterms:modified>
</cp:coreProperties>
</file>