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notesMasterIdLst>
    <p:notesMasterId r:id="rId24"/>
  </p:notesMasterIdLst>
  <p:handoutMasterIdLst>
    <p:handoutMasterId r:id="rId25"/>
  </p:handoutMasterIdLst>
  <p:sldIdLst>
    <p:sldId id="258" r:id="rId4"/>
    <p:sldId id="257" r:id="rId5"/>
    <p:sldId id="259" r:id="rId6"/>
    <p:sldId id="260" r:id="rId7"/>
    <p:sldId id="261" r:id="rId8"/>
    <p:sldId id="262" r:id="rId9"/>
    <p:sldId id="335" r:id="rId10"/>
    <p:sldId id="336" r:id="rId11"/>
    <p:sldId id="263" r:id="rId12"/>
    <p:sldId id="264" r:id="rId13"/>
    <p:sldId id="265" r:id="rId14"/>
    <p:sldId id="266" r:id="rId15"/>
    <p:sldId id="267" r:id="rId16"/>
    <p:sldId id="285" r:id="rId17"/>
    <p:sldId id="286" r:id="rId18"/>
    <p:sldId id="287" r:id="rId19"/>
    <p:sldId id="288" r:id="rId20"/>
    <p:sldId id="289" r:id="rId21"/>
    <p:sldId id="290" r:id="rId22"/>
    <p:sldId id="334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4D7E7E-25BF-4003-8E95-BEB99643BD8A}" v="3" dt="2025-03-05T12:31:35.23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9" d="100"/>
          <a:sy n="69" d="100"/>
        </p:scale>
        <p:origin x="223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Wassell" userId="609912a88ec840f0" providerId="LiveId" clId="{5A4D7E7E-25BF-4003-8E95-BEB99643BD8A}"/>
    <pc:docChg chg="undo custSel delSld modSld delMainMaster">
      <pc:chgData name="Paul Wassell" userId="609912a88ec840f0" providerId="LiveId" clId="{5A4D7E7E-25BF-4003-8E95-BEB99643BD8A}" dt="2025-03-05T12:31:47.398" v="1426" actId="1076"/>
      <pc:docMkLst>
        <pc:docMk/>
      </pc:docMkLst>
      <pc:sldChg chg="modSp mod">
        <pc:chgData name="Paul Wassell" userId="609912a88ec840f0" providerId="LiveId" clId="{5A4D7E7E-25BF-4003-8E95-BEB99643BD8A}" dt="2025-03-05T12:17:13.873" v="701" actId="27636"/>
        <pc:sldMkLst>
          <pc:docMk/>
          <pc:sldMk cId="2487724992" sldId="258"/>
        </pc:sldMkLst>
        <pc:spChg chg="mod">
          <ac:chgData name="Paul Wassell" userId="609912a88ec840f0" providerId="LiveId" clId="{5A4D7E7E-25BF-4003-8E95-BEB99643BD8A}" dt="2025-03-05T12:17:13.873" v="701" actId="27636"/>
          <ac:spMkLst>
            <pc:docMk/>
            <pc:sldMk cId="2487724992" sldId="258"/>
            <ac:spMk id="3" creationId="{7E2767E5-9B44-993C-AE76-C223311059CC}"/>
          </ac:spMkLst>
        </pc:spChg>
      </pc:sldChg>
      <pc:sldChg chg="modSp mod">
        <pc:chgData name="Paul Wassell" userId="609912a88ec840f0" providerId="LiveId" clId="{5A4D7E7E-25BF-4003-8E95-BEB99643BD8A}" dt="2025-03-05T12:17:33.466" v="709" actId="20577"/>
        <pc:sldMkLst>
          <pc:docMk/>
          <pc:sldMk cId="3748667243" sldId="260"/>
        </pc:sldMkLst>
        <pc:spChg chg="mod">
          <ac:chgData name="Paul Wassell" userId="609912a88ec840f0" providerId="LiveId" clId="{5A4D7E7E-25BF-4003-8E95-BEB99643BD8A}" dt="2025-03-05T12:17:33.466" v="709" actId="20577"/>
          <ac:spMkLst>
            <pc:docMk/>
            <pc:sldMk cId="3748667243" sldId="260"/>
            <ac:spMk id="2" creationId="{4267E9B3-C386-1847-D477-7EF8EC033575}"/>
          </ac:spMkLst>
        </pc:spChg>
        <pc:spChg chg="mod">
          <ac:chgData name="Paul Wassell" userId="609912a88ec840f0" providerId="LiveId" clId="{5A4D7E7E-25BF-4003-8E95-BEB99643BD8A}" dt="2025-03-05T12:17:23.711" v="705" actId="13926"/>
          <ac:spMkLst>
            <pc:docMk/>
            <pc:sldMk cId="3748667243" sldId="260"/>
            <ac:spMk id="4" creationId="{597C06B4-8D64-4873-9F4D-12FEC703E7FF}"/>
          </ac:spMkLst>
        </pc:spChg>
      </pc:sldChg>
      <pc:sldChg chg="modSp mod">
        <pc:chgData name="Paul Wassell" userId="609912a88ec840f0" providerId="LiveId" clId="{5A4D7E7E-25BF-4003-8E95-BEB99643BD8A}" dt="2025-03-05T12:16:05.738" v="550" actId="13926"/>
        <pc:sldMkLst>
          <pc:docMk/>
          <pc:sldMk cId="875827935" sldId="261"/>
        </pc:sldMkLst>
        <pc:spChg chg="mod">
          <ac:chgData name="Paul Wassell" userId="609912a88ec840f0" providerId="LiveId" clId="{5A4D7E7E-25BF-4003-8E95-BEB99643BD8A}" dt="2025-03-05T12:16:05.738" v="550" actId="13926"/>
          <ac:spMkLst>
            <pc:docMk/>
            <pc:sldMk cId="875827935" sldId="261"/>
            <ac:spMk id="5" creationId="{C23F2B7A-AE38-1CAE-194D-307BEFC224E8}"/>
          </ac:spMkLst>
        </pc:spChg>
        <pc:spChg chg="mod">
          <ac:chgData name="Paul Wassell" userId="609912a88ec840f0" providerId="LiveId" clId="{5A4D7E7E-25BF-4003-8E95-BEB99643BD8A}" dt="2025-03-05T12:16:02.204" v="549" actId="20577"/>
          <ac:spMkLst>
            <pc:docMk/>
            <pc:sldMk cId="875827935" sldId="261"/>
            <ac:spMk id="6" creationId="{DEECD36B-30C2-7EAF-7E04-E64FB48FFC09}"/>
          </ac:spMkLst>
        </pc:spChg>
      </pc:sldChg>
      <pc:sldChg chg="modSp mod">
        <pc:chgData name="Paul Wassell" userId="609912a88ec840f0" providerId="LiveId" clId="{5A4D7E7E-25BF-4003-8E95-BEB99643BD8A}" dt="2025-03-05T12:18:44.071" v="915" actId="20577"/>
        <pc:sldMkLst>
          <pc:docMk/>
          <pc:sldMk cId="3784346451" sldId="262"/>
        </pc:sldMkLst>
        <pc:spChg chg="mod">
          <ac:chgData name="Paul Wassell" userId="609912a88ec840f0" providerId="LiveId" clId="{5A4D7E7E-25BF-4003-8E95-BEB99643BD8A}" dt="2025-03-05T12:18:26.160" v="798" actId="313"/>
          <ac:spMkLst>
            <pc:docMk/>
            <pc:sldMk cId="3784346451" sldId="262"/>
            <ac:spMk id="5" creationId="{A44F67EF-C3D3-3E90-781F-84948723227C}"/>
          </ac:spMkLst>
        </pc:spChg>
        <pc:spChg chg="mod">
          <ac:chgData name="Paul Wassell" userId="609912a88ec840f0" providerId="LiveId" clId="{5A4D7E7E-25BF-4003-8E95-BEB99643BD8A}" dt="2025-03-05T12:17:52.850" v="793" actId="313"/>
          <ac:spMkLst>
            <pc:docMk/>
            <pc:sldMk cId="3784346451" sldId="262"/>
            <ac:spMk id="6" creationId="{A25C6B88-5ECD-60F5-9BF4-2E7549B65558}"/>
          </ac:spMkLst>
        </pc:spChg>
        <pc:spChg chg="mod">
          <ac:chgData name="Paul Wassell" userId="609912a88ec840f0" providerId="LiveId" clId="{5A4D7E7E-25BF-4003-8E95-BEB99643BD8A}" dt="2025-03-05T12:18:44.071" v="915" actId="20577"/>
          <ac:spMkLst>
            <pc:docMk/>
            <pc:sldMk cId="3784346451" sldId="262"/>
            <ac:spMk id="7" creationId="{600D7098-DF2B-D8EE-5B7E-583D5ED4F33C}"/>
          </ac:spMkLst>
        </pc:spChg>
      </pc:sldChg>
      <pc:sldChg chg="modSp mod">
        <pc:chgData name="Paul Wassell" userId="609912a88ec840f0" providerId="LiveId" clId="{5A4D7E7E-25BF-4003-8E95-BEB99643BD8A}" dt="2025-03-05T12:19:27.785" v="927" actId="313"/>
        <pc:sldMkLst>
          <pc:docMk/>
          <pc:sldMk cId="3245179925" sldId="263"/>
        </pc:sldMkLst>
        <pc:spChg chg="mod">
          <ac:chgData name="Paul Wassell" userId="609912a88ec840f0" providerId="LiveId" clId="{5A4D7E7E-25BF-4003-8E95-BEB99643BD8A}" dt="2025-03-05T12:19:11.296" v="922" actId="404"/>
          <ac:spMkLst>
            <pc:docMk/>
            <pc:sldMk cId="3245179925" sldId="263"/>
            <ac:spMk id="5" creationId="{E9D36718-3B91-44CE-C4E7-43610459BF3E}"/>
          </ac:spMkLst>
        </pc:spChg>
        <pc:spChg chg="mod">
          <ac:chgData name="Paul Wassell" userId="609912a88ec840f0" providerId="LiveId" clId="{5A4D7E7E-25BF-4003-8E95-BEB99643BD8A}" dt="2025-03-05T12:19:27.785" v="927" actId="313"/>
          <ac:spMkLst>
            <pc:docMk/>
            <pc:sldMk cId="3245179925" sldId="263"/>
            <ac:spMk id="11" creationId="{4A16666E-E78C-D8AE-F79D-2E793F90CC01}"/>
          </ac:spMkLst>
        </pc:spChg>
      </pc:sldChg>
      <pc:sldChg chg="modSp mod">
        <pc:chgData name="Paul Wassell" userId="609912a88ec840f0" providerId="LiveId" clId="{5A4D7E7E-25BF-4003-8E95-BEB99643BD8A}" dt="2025-03-05T12:22:11.949" v="1081" actId="13926"/>
        <pc:sldMkLst>
          <pc:docMk/>
          <pc:sldMk cId="3076209830" sldId="264"/>
        </pc:sldMkLst>
        <pc:spChg chg="mod">
          <ac:chgData name="Paul Wassell" userId="609912a88ec840f0" providerId="LiveId" clId="{5A4D7E7E-25BF-4003-8E95-BEB99643BD8A}" dt="2025-03-05T12:22:11.949" v="1081" actId="13926"/>
          <ac:spMkLst>
            <pc:docMk/>
            <pc:sldMk cId="3076209830" sldId="264"/>
            <ac:spMk id="3" creationId="{0A47CA96-8F04-6529-E971-8B7B19D9E769}"/>
          </ac:spMkLst>
        </pc:spChg>
        <pc:spChg chg="mod">
          <ac:chgData name="Paul Wassell" userId="609912a88ec840f0" providerId="LiveId" clId="{5A4D7E7E-25BF-4003-8E95-BEB99643BD8A}" dt="2025-03-05T12:21:41.182" v="1078" actId="20577"/>
          <ac:spMkLst>
            <pc:docMk/>
            <pc:sldMk cId="3076209830" sldId="264"/>
            <ac:spMk id="4" creationId="{56860DE6-62C1-AF6D-248D-B415220469F1}"/>
          </ac:spMkLst>
        </pc:spChg>
      </pc:sldChg>
      <pc:sldChg chg="modSp mod">
        <pc:chgData name="Paul Wassell" userId="609912a88ec840f0" providerId="LiveId" clId="{5A4D7E7E-25BF-4003-8E95-BEB99643BD8A}" dt="2025-03-05T12:23:28.143" v="1123" actId="13926"/>
        <pc:sldMkLst>
          <pc:docMk/>
          <pc:sldMk cId="1880613192" sldId="265"/>
        </pc:sldMkLst>
        <pc:spChg chg="mod">
          <ac:chgData name="Paul Wassell" userId="609912a88ec840f0" providerId="LiveId" clId="{5A4D7E7E-25BF-4003-8E95-BEB99643BD8A}" dt="2025-03-05T12:23:28.143" v="1123" actId="13926"/>
          <ac:spMkLst>
            <pc:docMk/>
            <pc:sldMk cId="1880613192" sldId="265"/>
            <ac:spMk id="4" creationId="{2482BFEF-4437-3869-696F-D417E0EBFEA8}"/>
          </ac:spMkLst>
        </pc:spChg>
        <pc:spChg chg="mod">
          <ac:chgData name="Paul Wassell" userId="609912a88ec840f0" providerId="LiveId" clId="{5A4D7E7E-25BF-4003-8E95-BEB99643BD8A}" dt="2025-03-05T12:23:07.375" v="1120" actId="20577"/>
          <ac:spMkLst>
            <pc:docMk/>
            <pc:sldMk cId="1880613192" sldId="265"/>
            <ac:spMk id="5" creationId="{00AF1459-566F-A795-A14A-AA2590108562}"/>
          </ac:spMkLst>
        </pc:spChg>
      </pc:sldChg>
      <pc:sldChg chg="modSp mod">
        <pc:chgData name="Paul Wassell" userId="609912a88ec840f0" providerId="LiveId" clId="{5A4D7E7E-25BF-4003-8E95-BEB99643BD8A}" dt="2025-03-05T12:23:47.831" v="1132" actId="20577"/>
        <pc:sldMkLst>
          <pc:docMk/>
          <pc:sldMk cId="2008414333" sldId="289"/>
        </pc:sldMkLst>
        <pc:spChg chg="mod">
          <ac:chgData name="Paul Wassell" userId="609912a88ec840f0" providerId="LiveId" clId="{5A4D7E7E-25BF-4003-8E95-BEB99643BD8A}" dt="2025-03-05T12:23:47.831" v="1132" actId="20577"/>
          <ac:spMkLst>
            <pc:docMk/>
            <pc:sldMk cId="2008414333" sldId="289"/>
            <ac:spMk id="3" creationId="{43EF248A-E186-4D6B-488F-436E2375F419}"/>
          </ac:spMkLst>
        </pc:spChg>
      </pc:sldChg>
      <pc:sldChg chg="modSp mod">
        <pc:chgData name="Paul Wassell" userId="609912a88ec840f0" providerId="LiveId" clId="{5A4D7E7E-25BF-4003-8E95-BEB99643BD8A}" dt="2025-03-05T12:24:02.809" v="1181" actId="20577"/>
        <pc:sldMkLst>
          <pc:docMk/>
          <pc:sldMk cId="2898430701" sldId="290"/>
        </pc:sldMkLst>
        <pc:spChg chg="mod">
          <ac:chgData name="Paul Wassell" userId="609912a88ec840f0" providerId="LiveId" clId="{5A4D7E7E-25BF-4003-8E95-BEB99643BD8A}" dt="2025-03-05T12:24:02.809" v="1181" actId="20577"/>
          <ac:spMkLst>
            <pc:docMk/>
            <pc:sldMk cId="2898430701" sldId="290"/>
            <ac:spMk id="3" creationId="{C56DDB88-520A-218A-38D6-13A2376B85C5}"/>
          </ac:spMkLst>
        </pc:spChg>
      </pc:sldChg>
      <pc:sldChg chg="del">
        <pc:chgData name="Paul Wassell" userId="609912a88ec840f0" providerId="LiveId" clId="{5A4D7E7E-25BF-4003-8E95-BEB99643BD8A}" dt="2025-03-05T12:11:08.878" v="10" actId="47"/>
        <pc:sldMkLst>
          <pc:docMk/>
          <pc:sldMk cId="1960925354" sldId="291"/>
        </pc:sldMkLst>
      </pc:sldChg>
      <pc:sldChg chg="modSp mod">
        <pc:chgData name="Paul Wassell" userId="609912a88ec840f0" providerId="LiveId" clId="{5A4D7E7E-25BF-4003-8E95-BEB99643BD8A}" dt="2025-03-05T12:24:50.233" v="1183" actId="27636"/>
        <pc:sldMkLst>
          <pc:docMk/>
          <pc:sldMk cId="1854110511" sldId="334"/>
        </pc:sldMkLst>
        <pc:spChg chg="mod">
          <ac:chgData name="Paul Wassell" userId="609912a88ec840f0" providerId="LiveId" clId="{5A4D7E7E-25BF-4003-8E95-BEB99643BD8A}" dt="2025-03-05T12:24:50.233" v="1183" actId="27636"/>
          <ac:spMkLst>
            <pc:docMk/>
            <pc:sldMk cId="1854110511" sldId="334"/>
            <ac:spMk id="4" creationId="{8127F4C0-2492-4F23-97C8-7D11744B70E1}"/>
          </ac:spMkLst>
        </pc:spChg>
      </pc:sldChg>
      <pc:sldChg chg="delSp modSp mod">
        <pc:chgData name="Paul Wassell" userId="609912a88ec840f0" providerId="LiveId" clId="{5A4D7E7E-25BF-4003-8E95-BEB99643BD8A}" dt="2025-03-05T12:31:22.254" v="1418" actId="1076"/>
        <pc:sldMkLst>
          <pc:docMk/>
          <pc:sldMk cId="2680683777" sldId="335"/>
        </pc:sldMkLst>
        <pc:spChg chg="mod">
          <ac:chgData name="Paul Wassell" userId="609912a88ec840f0" providerId="LiveId" clId="{5A4D7E7E-25BF-4003-8E95-BEB99643BD8A}" dt="2025-03-05T12:31:12.539" v="1410" actId="14861"/>
          <ac:spMkLst>
            <pc:docMk/>
            <pc:sldMk cId="2680683777" sldId="335"/>
            <ac:spMk id="2" creationId="{49257D76-E9BE-4834-B3EE-D9A2506F8941}"/>
          </ac:spMkLst>
        </pc:spChg>
        <pc:spChg chg="mod">
          <ac:chgData name="Paul Wassell" userId="609912a88ec840f0" providerId="LiveId" clId="{5A4D7E7E-25BF-4003-8E95-BEB99643BD8A}" dt="2025-03-05T12:31:22.254" v="1418" actId="1076"/>
          <ac:spMkLst>
            <pc:docMk/>
            <pc:sldMk cId="2680683777" sldId="335"/>
            <ac:spMk id="3" creationId="{1AA1AE66-7A30-4CA3-9BDC-E503AB1C5904}"/>
          </ac:spMkLst>
        </pc:spChg>
        <pc:spChg chg="mod">
          <ac:chgData name="Paul Wassell" userId="609912a88ec840f0" providerId="LiveId" clId="{5A4D7E7E-25BF-4003-8E95-BEB99643BD8A}" dt="2025-03-05T12:29:56.210" v="1323" actId="14861"/>
          <ac:spMkLst>
            <pc:docMk/>
            <pc:sldMk cId="2680683777" sldId="335"/>
            <ac:spMk id="4" creationId="{2C47358A-45B0-4D74-9E38-8BBE20A7CB97}"/>
          </ac:spMkLst>
        </pc:spChg>
        <pc:spChg chg="mod">
          <ac:chgData name="Paul Wassell" userId="609912a88ec840f0" providerId="LiveId" clId="{5A4D7E7E-25BF-4003-8E95-BEB99643BD8A}" dt="2025-03-05T12:30:36.130" v="1390" actId="14100"/>
          <ac:spMkLst>
            <pc:docMk/>
            <pc:sldMk cId="2680683777" sldId="335"/>
            <ac:spMk id="5" creationId="{6C49E24D-D682-44FA-8C1E-7285030EC5D7}"/>
          </ac:spMkLst>
        </pc:spChg>
        <pc:picChg chg="del">
          <ac:chgData name="Paul Wassell" userId="609912a88ec840f0" providerId="LiveId" clId="{5A4D7E7E-25BF-4003-8E95-BEB99643BD8A}" dt="2025-03-05T12:29:04.522" v="1222" actId="478"/>
          <ac:picMkLst>
            <pc:docMk/>
            <pc:sldMk cId="2680683777" sldId="335"/>
            <ac:picMk id="7" creationId="{2AED4207-3940-46B4-88DB-69361CBB2735}"/>
          </ac:picMkLst>
        </pc:picChg>
      </pc:sldChg>
      <pc:sldChg chg="addSp delSp modSp mod">
        <pc:chgData name="Paul Wassell" userId="609912a88ec840f0" providerId="LiveId" clId="{5A4D7E7E-25BF-4003-8E95-BEB99643BD8A}" dt="2025-03-05T12:31:47.398" v="1426" actId="1076"/>
        <pc:sldMkLst>
          <pc:docMk/>
          <pc:sldMk cId="2341789285" sldId="336"/>
        </pc:sldMkLst>
        <pc:spChg chg="del">
          <ac:chgData name="Paul Wassell" userId="609912a88ec840f0" providerId="LiveId" clId="{5A4D7E7E-25BF-4003-8E95-BEB99643BD8A}" dt="2025-03-05T12:31:29.002" v="1419" actId="478"/>
          <ac:spMkLst>
            <pc:docMk/>
            <pc:sldMk cId="2341789285" sldId="336"/>
            <ac:spMk id="2" creationId="{49257D76-E9BE-4834-B3EE-D9A2506F8941}"/>
          </ac:spMkLst>
        </pc:spChg>
        <pc:spChg chg="mod">
          <ac:chgData name="Paul Wassell" userId="609912a88ec840f0" providerId="LiveId" clId="{5A4D7E7E-25BF-4003-8E95-BEB99643BD8A}" dt="2025-03-05T12:31:47.398" v="1426" actId="1076"/>
          <ac:spMkLst>
            <pc:docMk/>
            <pc:sldMk cId="2341789285" sldId="336"/>
            <ac:spMk id="4" creationId="{2C47358A-45B0-4D74-9E38-8BBE20A7CB97}"/>
          </ac:spMkLst>
        </pc:spChg>
        <pc:spChg chg="del mod">
          <ac:chgData name="Paul Wassell" userId="609912a88ec840f0" providerId="LiveId" clId="{5A4D7E7E-25BF-4003-8E95-BEB99643BD8A}" dt="2025-03-05T12:31:39.556" v="1423" actId="478"/>
          <ac:spMkLst>
            <pc:docMk/>
            <pc:sldMk cId="2341789285" sldId="336"/>
            <ac:spMk id="5" creationId="{6C49E24D-D682-44FA-8C1E-7285030EC5D7}"/>
          </ac:spMkLst>
        </pc:spChg>
        <pc:spChg chg="add del mod">
          <ac:chgData name="Paul Wassell" userId="609912a88ec840f0" providerId="LiveId" clId="{5A4D7E7E-25BF-4003-8E95-BEB99643BD8A}" dt="2025-03-05T12:31:30.874" v="1420" actId="478"/>
          <ac:spMkLst>
            <pc:docMk/>
            <pc:sldMk cId="2341789285" sldId="336"/>
            <ac:spMk id="6" creationId="{0E4FA61F-5783-47C7-5AE1-2DA855092A3C}"/>
          </ac:spMkLst>
        </pc:spChg>
        <pc:spChg chg="add mod">
          <ac:chgData name="Paul Wassell" userId="609912a88ec840f0" providerId="LiveId" clId="{5A4D7E7E-25BF-4003-8E95-BEB99643BD8A}" dt="2025-03-05T12:31:35.239" v="1421"/>
          <ac:spMkLst>
            <pc:docMk/>
            <pc:sldMk cId="2341789285" sldId="336"/>
            <ac:spMk id="7" creationId="{C600A211-2DBA-2222-C9CF-DEA5ECDFF75E}"/>
          </ac:spMkLst>
        </pc:spChg>
        <pc:spChg chg="add mod">
          <ac:chgData name="Paul Wassell" userId="609912a88ec840f0" providerId="LiveId" clId="{5A4D7E7E-25BF-4003-8E95-BEB99643BD8A}" dt="2025-03-05T12:31:35.239" v="1421"/>
          <ac:spMkLst>
            <pc:docMk/>
            <pc:sldMk cId="2341789285" sldId="336"/>
            <ac:spMk id="8" creationId="{E359C606-91EF-6EC4-2088-DFB2F8FC4254}"/>
          </ac:spMkLst>
        </pc:spChg>
        <pc:picChg chg="del">
          <ac:chgData name="Paul Wassell" userId="609912a88ec840f0" providerId="LiveId" clId="{5A4D7E7E-25BF-4003-8E95-BEB99643BD8A}" dt="2025-03-05T12:31:29.002" v="1419" actId="478"/>
          <ac:picMkLst>
            <pc:docMk/>
            <pc:sldMk cId="2341789285" sldId="336"/>
            <ac:picMk id="9" creationId="{5039B01A-8083-4F0E-BF0D-463FAAA08A30}"/>
          </ac:picMkLst>
        </pc:picChg>
      </pc:sldChg>
      <pc:sldMasterChg chg="del delSldLayout">
        <pc:chgData name="Paul Wassell" userId="609912a88ec840f0" providerId="LiveId" clId="{5A4D7E7E-25BF-4003-8E95-BEB99643BD8A}" dt="2025-03-05T12:11:08.878" v="10" actId="47"/>
        <pc:sldMasterMkLst>
          <pc:docMk/>
          <pc:sldMasterMk cId="769327049" sldId="2147483672"/>
        </pc:sldMasterMkLst>
        <pc:sldLayoutChg chg="del">
          <pc:chgData name="Paul Wassell" userId="609912a88ec840f0" providerId="LiveId" clId="{5A4D7E7E-25BF-4003-8E95-BEB99643BD8A}" dt="2025-03-05T12:11:08.878" v="10" actId="47"/>
          <pc:sldLayoutMkLst>
            <pc:docMk/>
            <pc:sldMasterMk cId="769327049" sldId="2147483672"/>
            <pc:sldLayoutMk cId="757627220" sldId="2147483673"/>
          </pc:sldLayoutMkLst>
        </pc:sldLayoutChg>
        <pc:sldLayoutChg chg="del">
          <pc:chgData name="Paul Wassell" userId="609912a88ec840f0" providerId="LiveId" clId="{5A4D7E7E-25BF-4003-8E95-BEB99643BD8A}" dt="2025-03-05T12:11:08.878" v="10" actId="47"/>
          <pc:sldLayoutMkLst>
            <pc:docMk/>
            <pc:sldMasterMk cId="769327049" sldId="2147483672"/>
            <pc:sldLayoutMk cId="283506095" sldId="2147483674"/>
          </pc:sldLayoutMkLst>
        </pc:sldLayoutChg>
        <pc:sldLayoutChg chg="del">
          <pc:chgData name="Paul Wassell" userId="609912a88ec840f0" providerId="LiveId" clId="{5A4D7E7E-25BF-4003-8E95-BEB99643BD8A}" dt="2025-03-05T12:11:08.878" v="10" actId="47"/>
          <pc:sldLayoutMkLst>
            <pc:docMk/>
            <pc:sldMasterMk cId="769327049" sldId="2147483672"/>
            <pc:sldLayoutMk cId="3505209403" sldId="2147483675"/>
          </pc:sldLayoutMkLst>
        </pc:sldLayoutChg>
        <pc:sldLayoutChg chg="del">
          <pc:chgData name="Paul Wassell" userId="609912a88ec840f0" providerId="LiveId" clId="{5A4D7E7E-25BF-4003-8E95-BEB99643BD8A}" dt="2025-03-05T12:11:08.878" v="10" actId="47"/>
          <pc:sldLayoutMkLst>
            <pc:docMk/>
            <pc:sldMasterMk cId="769327049" sldId="2147483672"/>
            <pc:sldLayoutMk cId="2645990969" sldId="2147483676"/>
          </pc:sldLayoutMkLst>
        </pc:sldLayoutChg>
        <pc:sldLayoutChg chg="del">
          <pc:chgData name="Paul Wassell" userId="609912a88ec840f0" providerId="LiveId" clId="{5A4D7E7E-25BF-4003-8E95-BEB99643BD8A}" dt="2025-03-05T12:11:08.878" v="10" actId="47"/>
          <pc:sldLayoutMkLst>
            <pc:docMk/>
            <pc:sldMasterMk cId="769327049" sldId="2147483672"/>
            <pc:sldLayoutMk cId="3881781682" sldId="2147483677"/>
          </pc:sldLayoutMkLst>
        </pc:sldLayoutChg>
        <pc:sldLayoutChg chg="del">
          <pc:chgData name="Paul Wassell" userId="609912a88ec840f0" providerId="LiveId" clId="{5A4D7E7E-25BF-4003-8E95-BEB99643BD8A}" dt="2025-03-05T12:11:08.878" v="10" actId="47"/>
          <pc:sldLayoutMkLst>
            <pc:docMk/>
            <pc:sldMasterMk cId="769327049" sldId="2147483672"/>
            <pc:sldLayoutMk cId="576984762" sldId="2147483678"/>
          </pc:sldLayoutMkLst>
        </pc:sldLayoutChg>
        <pc:sldLayoutChg chg="del">
          <pc:chgData name="Paul Wassell" userId="609912a88ec840f0" providerId="LiveId" clId="{5A4D7E7E-25BF-4003-8E95-BEB99643BD8A}" dt="2025-03-05T12:11:08.878" v="10" actId="47"/>
          <pc:sldLayoutMkLst>
            <pc:docMk/>
            <pc:sldMasterMk cId="769327049" sldId="2147483672"/>
            <pc:sldLayoutMk cId="3257549895" sldId="2147483679"/>
          </pc:sldLayoutMkLst>
        </pc:sldLayoutChg>
        <pc:sldLayoutChg chg="del">
          <pc:chgData name="Paul Wassell" userId="609912a88ec840f0" providerId="LiveId" clId="{5A4D7E7E-25BF-4003-8E95-BEB99643BD8A}" dt="2025-03-05T12:11:08.878" v="10" actId="47"/>
          <pc:sldLayoutMkLst>
            <pc:docMk/>
            <pc:sldMasterMk cId="769327049" sldId="2147483672"/>
            <pc:sldLayoutMk cId="1150642664" sldId="2147483680"/>
          </pc:sldLayoutMkLst>
        </pc:sldLayoutChg>
        <pc:sldLayoutChg chg="del">
          <pc:chgData name="Paul Wassell" userId="609912a88ec840f0" providerId="LiveId" clId="{5A4D7E7E-25BF-4003-8E95-BEB99643BD8A}" dt="2025-03-05T12:11:08.878" v="10" actId="47"/>
          <pc:sldLayoutMkLst>
            <pc:docMk/>
            <pc:sldMasterMk cId="769327049" sldId="2147483672"/>
            <pc:sldLayoutMk cId="1689185079" sldId="2147483681"/>
          </pc:sldLayoutMkLst>
        </pc:sldLayoutChg>
        <pc:sldLayoutChg chg="del">
          <pc:chgData name="Paul Wassell" userId="609912a88ec840f0" providerId="LiveId" clId="{5A4D7E7E-25BF-4003-8E95-BEB99643BD8A}" dt="2025-03-05T12:11:08.878" v="10" actId="47"/>
          <pc:sldLayoutMkLst>
            <pc:docMk/>
            <pc:sldMasterMk cId="769327049" sldId="2147483672"/>
            <pc:sldLayoutMk cId="4268881820" sldId="2147483682"/>
          </pc:sldLayoutMkLst>
        </pc:sldLayoutChg>
        <pc:sldLayoutChg chg="del">
          <pc:chgData name="Paul Wassell" userId="609912a88ec840f0" providerId="LiveId" clId="{5A4D7E7E-25BF-4003-8E95-BEB99643BD8A}" dt="2025-03-05T12:11:08.878" v="10" actId="47"/>
          <pc:sldLayoutMkLst>
            <pc:docMk/>
            <pc:sldMasterMk cId="769327049" sldId="2147483672"/>
            <pc:sldLayoutMk cId="3440311470" sldId="2147483683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C1ABF65-5982-A4E2-B4AA-49F8B99D6B0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P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606693C-6945-23DC-4EBF-A467517B2E4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057BBC-4AAD-4685-9DF7-1DC7C942B5FB}" type="datetimeFigureOut">
              <a:rPr lang="en-PH" smtClean="0"/>
              <a:t>12/08/2025</a:t>
            </a:fld>
            <a:endParaRPr lang="en-P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8EE005-C059-8202-F395-C8C88982329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P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70BEA5-47DB-7DD2-E0B4-52235F45E23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B6324B-084F-4A8B-BEB8-ECAD356937A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1559854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BBFABB-115E-463C-BA05-CBD9F3BA6C37}" type="datetimeFigureOut">
              <a:rPr lang="en-GB" smtClean="0"/>
              <a:t>12/08/2025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DB7F87-CB66-4D81-A3B9-3DF83737A2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68810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print out for students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DB7F87-CB66-4D81-A3B9-3DF83737A2DB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850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7B0F1-F5F0-45B1-85C3-05DDE6F8BCB6}" type="datetimeFigureOut">
              <a:rPr lang="en-GB" smtClean="0"/>
              <a:t>12/08/2025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C3883-3009-4424-A6DB-F484350E0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6600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7B0F1-F5F0-45B1-85C3-05DDE6F8BCB6}" type="datetimeFigureOut">
              <a:rPr lang="en-GB" smtClean="0"/>
              <a:t>12/08/2025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C3883-3009-4424-A6DB-F484350E0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1576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7B0F1-F5F0-45B1-85C3-05DDE6F8BCB6}" type="datetimeFigureOut">
              <a:rPr lang="en-GB" smtClean="0"/>
              <a:t>12/08/2025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C3883-3009-4424-A6DB-F484350E0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88543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7C208-4014-4E9C-8BB7-80F5B7F9073C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5D716-3BE6-4433-BEBF-8FE4D7B5E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0344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7C208-4014-4E9C-8BB7-80F5B7F9073C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5D716-3BE6-4433-BEBF-8FE4D7B5E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7001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7C208-4014-4E9C-8BB7-80F5B7F9073C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5D716-3BE6-4433-BEBF-8FE4D7B5E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5552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7C208-4014-4E9C-8BB7-80F5B7F9073C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5D716-3BE6-4433-BEBF-8FE4D7B5E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8003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7C208-4014-4E9C-8BB7-80F5B7F9073C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5D716-3BE6-4433-BEBF-8FE4D7B5E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9514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7C208-4014-4E9C-8BB7-80F5B7F9073C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5D716-3BE6-4433-BEBF-8FE4D7B5E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9951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7C208-4014-4E9C-8BB7-80F5B7F9073C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5D716-3BE6-4433-BEBF-8FE4D7B5E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8815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7C208-4014-4E9C-8BB7-80F5B7F9073C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5D716-3BE6-4433-BEBF-8FE4D7B5E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417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7B0F1-F5F0-45B1-85C3-05DDE6F8BCB6}" type="datetimeFigureOut">
              <a:rPr lang="en-GB" smtClean="0"/>
              <a:t>12/08/2025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C3883-3009-4424-A6DB-F484350E0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42947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7C208-4014-4E9C-8BB7-80F5B7F9073C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5D716-3BE6-4433-BEBF-8FE4D7B5E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7170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7C208-4014-4E9C-8BB7-80F5B7F9073C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5D716-3BE6-4433-BEBF-8FE4D7B5E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3719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7C208-4014-4E9C-8BB7-80F5B7F9073C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5D716-3BE6-4433-BEBF-8FE4D7B5E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1642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4A175-1ABD-46B9-8A1C-5A907EB18E39}" type="datetimeFigureOut">
              <a:rPr lang="en-GB" smtClean="0"/>
              <a:t>12/08/2025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29C46-E1CC-42E4-A39C-60EC12EC1B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578752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4A175-1ABD-46B9-8A1C-5A907EB18E39}" type="datetimeFigureOut">
              <a:rPr lang="en-GB" smtClean="0"/>
              <a:t>12/08/2025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29C46-E1CC-42E4-A39C-60EC12EC1B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974832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4A175-1ABD-46B9-8A1C-5A907EB18E39}" type="datetimeFigureOut">
              <a:rPr lang="en-GB" smtClean="0"/>
              <a:t>12/08/2025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29C46-E1CC-42E4-A39C-60EC12EC1B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01271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4A175-1ABD-46B9-8A1C-5A907EB18E39}" type="datetimeFigureOut">
              <a:rPr lang="en-GB" smtClean="0"/>
              <a:t>12/08/2025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29C46-E1CC-42E4-A39C-60EC12EC1B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619619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4A175-1ABD-46B9-8A1C-5A907EB18E39}" type="datetimeFigureOut">
              <a:rPr lang="en-GB" smtClean="0"/>
              <a:t>12/08/2025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29C46-E1CC-42E4-A39C-60EC12EC1B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169745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4A175-1ABD-46B9-8A1C-5A907EB18E39}" type="datetimeFigureOut">
              <a:rPr lang="en-GB" smtClean="0"/>
              <a:t>12/08/2025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29C46-E1CC-42E4-A39C-60EC12EC1B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520876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4A175-1ABD-46B9-8A1C-5A907EB18E39}" type="datetimeFigureOut">
              <a:rPr lang="en-GB" smtClean="0"/>
              <a:t>12/08/2025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29C46-E1CC-42E4-A39C-60EC12EC1B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0686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7B0F1-F5F0-45B1-85C3-05DDE6F8BCB6}" type="datetimeFigureOut">
              <a:rPr lang="en-GB" smtClean="0"/>
              <a:t>12/08/2025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C3883-3009-4424-A6DB-F484350E0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404847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4A175-1ABD-46B9-8A1C-5A907EB18E39}" type="datetimeFigureOut">
              <a:rPr lang="en-GB" smtClean="0"/>
              <a:t>12/08/2025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29C46-E1CC-42E4-A39C-60EC12EC1B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769123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4A175-1ABD-46B9-8A1C-5A907EB18E39}" type="datetimeFigureOut">
              <a:rPr lang="en-GB" smtClean="0"/>
              <a:t>12/08/2025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29C46-E1CC-42E4-A39C-60EC12EC1B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530780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4A175-1ABD-46B9-8A1C-5A907EB18E39}" type="datetimeFigureOut">
              <a:rPr lang="en-GB" smtClean="0"/>
              <a:t>12/08/2025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29C46-E1CC-42E4-A39C-60EC12EC1B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263652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4A175-1ABD-46B9-8A1C-5A907EB18E39}" type="datetimeFigureOut">
              <a:rPr lang="en-GB" smtClean="0"/>
              <a:t>12/08/2025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29C46-E1CC-42E4-A39C-60EC12EC1B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447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7B0F1-F5F0-45B1-85C3-05DDE6F8BCB6}" type="datetimeFigureOut">
              <a:rPr lang="en-GB" smtClean="0"/>
              <a:t>12/08/2025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C3883-3009-4424-A6DB-F484350E0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3958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7B0F1-F5F0-45B1-85C3-05DDE6F8BCB6}" type="datetimeFigureOut">
              <a:rPr lang="en-GB" smtClean="0"/>
              <a:t>12/08/2025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C3883-3009-4424-A6DB-F484350E0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2542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7B0F1-F5F0-45B1-85C3-05DDE6F8BCB6}" type="datetimeFigureOut">
              <a:rPr lang="en-GB" smtClean="0"/>
              <a:t>12/08/2025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C3883-3009-4424-A6DB-F484350E0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9484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7B0F1-F5F0-45B1-85C3-05DDE6F8BCB6}" type="datetimeFigureOut">
              <a:rPr lang="en-GB" smtClean="0"/>
              <a:t>12/08/2025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C3883-3009-4424-A6DB-F484350E0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8530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7B0F1-F5F0-45B1-85C3-05DDE6F8BCB6}" type="datetimeFigureOut">
              <a:rPr lang="en-GB" smtClean="0"/>
              <a:t>12/08/2025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C3883-3009-4424-A6DB-F484350E0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5396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7B0F1-F5F0-45B1-85C3-05DDE6F8BCB6}" type="datetimeFigureOut">
              <a:rPr lang="en-GB" smtClean="0"/>
              <a:t>12/08/2025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C3883-3009-4424-A6DB-F484350E0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4479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exampaperspractice.co.uk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hyperlink" Target="http://www.exampaperspractice.co.uk/" TargetMode="Externa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hyperlink" Target="http://www.exampaperspractice.co.uk/" TargetMode="Externa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4B7B0F1-F5F0-45B1-85C3-05DDE6F8BCB6}" type="datetimeFigureOut">
              <a:rPr lang="en-GB" smtClean="0"/>
              <a:t>12/08/2025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2BC3883-3009-4424-A6DB-F484350E03E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124C88C6-08DD-D8A1-F131-CC78BCDF64B2}"/>
              </a:ext>
            </a:extLst>
          </p:cNvPr>
          <p:cNvSpPr txBox="1">
            <a:spLocks/>
          </p:cNvSpPr>
          <p:nvPr userDrawn="1"/>
        </p:nvSpPr>
        <p:spPr>
          <a:xfrm>
            <a:off x="0" y="6595291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432554A-D5B3-FD11-B3A4-2C8AF198ACEA}"/>
              </a:ext>
            </a:extLst>
          </p:cNvPr>
          <p:cNvSpPr txBox="1"/>
          <p:nvPr userDrawn="1"/>
        </p:nvSpPr>
        <p:spPr>
          <a:xfrm>
            <a:off x="6115050" y="6627168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tx1"/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tx1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FFEE9DE-57C7-12E2-790E-920E0E4F028B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131" y="2154235"/>
            <a:ext cx="7695738" cy="309835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3BC25CA-625F-CD05-5C48-D1B1EEDCDFC8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8644" y="136524"/>
            <a:ext cx="933411" cy="37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8852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97C208-4014-4E9C-8BB7-80F5B7F9073C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55D716-3BE6-4433-BEBF-8FE4D7B5E4A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769DC951-037D-2D7D-D5B2-75AE5888E79E}"/>
              </a:ext>
            </a:extLst>
          </p:cNvPr>
          <p:cNvSpPr txBox="1">
            <a:spLocks/>
          </p:cNvSpPr>
          <p:nvPr userDrawn="1"/>
        </p:nvSpPr>
        <p:spPr>
          <a:xfrm>
            <a:off x="0" y="6595291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8517D89-09B1-4A72-90BF-6B3FD2601005}"/>
              </a:ext>
            </a:extLst>
          </p:cNvPr>
          <p:cNvSpPr txBox="1"/>
          <p:nvPr userDrawn="1"/>
        </p:nvSpPr>
        <p:spPr>
          <a:xfrm>
            <a:off x="6115050" y="6627168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tx1"/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tx1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D52700F-1A5A-936A-7228-3FC9DA12F75D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131" y="2154235"/>
            <a:ext cx="7695738" cy="309835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9B706E9-5F49-34FE-BB35-E04B182CC9B3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8644" y="136524"/>
            <a:ext cx="933411" cy="37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5745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4A175-1ABD-46B9-8A1C-5A907EB18E39}" type="datetimeFigureOut">
              <a:rPr lang="en-GB" smtClean="0"/>
              <a:t>12/08/2025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29C46-E1CC-42E4-A39C-60EC12EC1BE9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CDCEAE35-6DBC-E9D2-7444-FA401EA43389}"/>
              </a:ext>
            </a:extLst>
          </p:cNvPr>
          <p:cNvSpPr txBox="1">
            <a:spLocks/>
          </p:cNvSpPr>
          <p:nvPr userDrawn="1"/>
        </p:nvSpPr>
        <p:spPr>
          <a:xfrm>
            <a:off x="0" y="6595291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0FA0DD8-C174-A27F-E1D6-CA88D0D0E454}"/>
              </a:ext>
            </a:extLst>
          </p:cNvPr>
          <p:cNvSpPr txBox="1"/>
          <p:nvPr userDrawn="1"/>
        </p:nvSpPr>
        <p:spPr>
          <a:xfrm>
            <a:off x="6115050" y="6627168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tx1"/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tx1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71CF275-0FD0-4D7A-A156-5EA135944B3C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131" y="2154235"/>
            <a:ext cx="7695738" cy="309835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59BF1EC-8B3C-3A8F-3D81-20416F0A076D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8644" y="136524"/>
            <a:ext cx="933411" cy="37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776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701546-D8A0-4757-8C57-41CCFC56648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u="sng" dirty="0"/>
              <a:t>English Language </a:t>
            </a:r>
            <a:r>
              <a:rPr lang="en-US" u="sng"/>
              <a:t>Paper 2 – Q3: </a:t>
            </a:r>
            <a:r>
              <a:rPr lang="en-US" u="sng" dirty="0"/>
              <a:t>Improving Language Analyses</a:t>
            </a:r>
            <a:endParaRPr lang="en-GB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2767E5-9B44-993C-AE76-C223311059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57120"/>
            <a:ext cx="3526661" cy="2491731"/>
          </a:xfrm>
          <a:solidFill>
            <a:schemeClr val="bg1"/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The writer tells us that the rehabilitation </a:t>
            </a:r>
            <a:r>
              <a:rPr lang="en-US" dirty="0" err="1"/>
              <a:t>programmes</a:t>
            </a:r>
            <a:r>
              <a:rPr lang="en-US" dirty="0"/>
              <a:t> are good and help the prisoner when they say he said it was positive for him.</a:t>
            </a:r>
          </a:p>
          <a:p>
            <a:pPr marL="0" indent="0">
              <a:buNone/>
            </a:pPr>
            <a:r>
              <a:rPr lang="en-US" dirty="0"/>
              <a:t>The writer talks about the work the prisoners do to help blind people with the braille they make so that is positive.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9E375B0-54C4-C6D8-0342-F2570C800C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2057120"/>
            <a:ext cx="4075246" cy="224866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939B28E-04C1-43C7-D393-35D31F73D17B}"/>
              </a:ext>
            </a:extLst>
          </p:cNvPr>
          <p:cNvSpPr txBox="1"/>
          <p:nvPr/>
        </p:nvSpPr>
        <p:spPr>
          <a:xfrm>
            <a:off x="628650" y="4745620"/>
            <a:ext cx="4927198" cy="1754326"/>
          </a:xfrm>
          <a:prstGeom prst="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/>
              <a:t>Read the student answer to Q3 above.</a:t>
            </a:r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What skills did they use in their answer?</a:t>
            </a:r>
          </a:p>
          <a:p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How could they improve this answer?</a:t>
            </a:r>
            <a:r>
              <a:rPr lang="en-GB" dirty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  <a:p>
            <a:r>
              <a:rPr lang="en-GB" dirty="0">
                <a:solidFill>
                  <a:srgbClr val="00B050"/>
                </a:solidFill>
              </a:rPr>
              <a:t>Why does this answer not address AO3 effectively? Provide examples.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1EE5681-2B58-DAD1-8AA2-FAD192284155}"/>
              </a:ext>
            </a:extLst>
          </p:cNvPr>
          <p:cNvSpPr txBox="1"/>
          <p:nvPr/>
        </p:nvSpPr>
        <p:spPr>
          <a:xfrm>
            <a:off x="5717894" y="4672213"/>
            <a:ext cx="2797456" cy="16004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GB" sz="1400" b="1" dirty="0"/>
              <a:t>AO2</a:t>
            </a:r>
          </a:p>
          <a:p>
            <a:r>
              <a:rPr lang="en-GB" sz="1400" dirty="0"/>
              <a:t>Explain, comment on and analyse how writers use language to achieve effects and</a:t>
            </a:r>
          </a:p>
          <a:p>
            <a:r>
              <a:rPr lang="en-GB" sz="1400" dirty="0"/>
              <a:t>influence readers, using relevant subject terminology to support their views</a:t>
            </a:r>
          </a:p>
        </p:txBody>
      </p:sp>
    </p:spTree>
    <p:extLst>
      <p:ext uri="{BB962C8B-B14F-4D97-AF65-F5344CB8AC3E}">
        <p14:creationId xmlns:p14="http://schemas.microsoft.com/office/powerpoint/2010/main" val="24877249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9923E-1E67-D005-171F-E8F6D8C46713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3600" dirty="0"/>
              <a:t>Let’s look at another student’s answer</a:t>
            </a:r>
            <a:endParaRPr lang="en-GB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CA96-8F04-6529-E971-8B7B19D9E7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4961922" cy="4351338"/>
          </a:xfrm>
          <a:solidFill>
            <a:schemeClr val="bg1"/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800" dirty="0"/>
              <a:t>In addition, </a:t>
            </a:r>
            <a:r>
              <a:rPr lang="en-US" sz="2800" dirty="0">
                <a:highlight>
                  <a:srgbClr val="00FF00"/>
                </a:highlight>
              </a:rPr>
              <a:t>the writer provides statistics to reinforce the idea that rehabilitation </a:t>
            </a:r>
            <a:r>
              <a:rPr lang="en-US" sz="2800" dirty="0" err="1">
                <a:highlight>
                  <a:srgbClr val="00FF00"/>
                </a:highlight>
              </a:rPr>
              <a:t>programmes</a:t>
            </a:r>
            <a:r>
              <a:rPr lang="en-US" sz="2800" dirty="0">
                <a:highlight>
                  <a:srgbClr val="00FF00"/>
                </a:highlight>
              </a:rPr>
              <a:t> are a positive for both prisoners and those outside.</a:t>
            </a:r>
            <a:r>
              <a:rPr lang="en-US" sz="2800" dirty="0"/>
              <a:t> The writer cites statistics that highlight hundreds of braille books are made by prisoners “</a:t>
            </a:r>
            <a:r>
              <a:rPr lang="en-US" sz="28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across the country every year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”. </a:t>
            </a:r>
            <a:r>
              <a:rPr lang="en-US" sz="2800" dirty="0"/>
              <a:t>The writer employs a metaphor to explain how the prisoners’ work ‘</a:t>
            </a:r>
            <a:r>
              <a:rPr lang="en-US" sz="2800" dirty="0">
                <a:highlight>
                  <a:srgbClr val="FFFF00"/>
                </a:highlight>
              </a:rPr>
              <a:t>opens up the world</a:t>
            </a:r>
            <a:r>
              <a:rPr lang="en-US" sz="2800" dirty="0"/>
              <a:t>’ </a:t>
            </a:r>
            <a:r>
              <a:rPr lang="en-US" sz="2800" dirty="0">
                <a:highlight>
                  <a:srgbClr val="00FF00"/>
                </a:highlight>
              </a:rPr>
              <a:t>to the blind through literature that previously would have not been accessible to them.</a:t>
            </a:r>
            <a:endParaRPr lang="en-GB" dirty="0">
              <a:highlight>
                <a:srgbClr val="00FF00"/>
              </a:highlight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6860DE6-62C1-AF6D-248D-B415220469F1}"/>
              </a:ext>
            </a:extLst>
          </p:cNvPr>
          <p:cNvSpPr txBox="1"/>
          <p:nvPr/>
        </p:nvSpPr>
        <p:spPr>
          <a:xfrm>
            <a:off x="5822066" y="1825625"/>
            <a:ext cx="2693284" cy="452431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/>
              <a:t>This student’s answer </a:t>
            </a:r>
            <a:r>
              <a:rPr lang="en-US" dirty="0">
                <a:highlight>
                  <a:srgbClr val="FFFF00"/>
                </a:highlight>
              </a:rPr>
              <a:t>includes a range of evidence or quotes </a:t>
            </a:r>
            <a:r>
              <a:rPr lang="en-US" dirty="0">
                <a:highlight>
                  <a:srgbClr val="00FF00"/>
                </a:highlight>
              </a:rPr>
              <a:t>from the text that all help to support their idea: that the rehabilitation </a:t>
            </a:r>
            <a:r>
              <a:rPr lang="en-US" dirty="0" err="1">
                <a:highlight>
                  <a:srgbClr val="00FF00"/>
                </a:highlight>
              </a:rPr>
              <a:t>programmes</a:t>
            </a:r>
            <a:r>
              <a:rPr lang="en-US" dirty="0">
                <a:highlight>
                  <a:srgbClr val="00FF00"/>
                </a:highlight>
              </a:rPr>
              <a:t> are having a positive impact on the lives of prisoners and those outside prison.</a:t>
            </a:r>
            <a:r>
              <a:rPr lang="en-US" dirty="0"/>
              <a:t> Using evidence from different parts of the extract can help to convince the examiner that you’re using evidence </a:t>
            </a:r>
            <a:r>
              <a:rPr lang="en-US" b="1" dirty="0"/>
              <a:t>judiciously.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62098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209C0D-A7F9-DECB-6641-5672FAE6CFC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/>
              <a:t>We should also include some language devices…</a:t>
            </a:r>
            <a:endParaRPr lang="en-GB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482BFEF-4437-3869-696F-D417E0EBF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3619259" cy="3417707"/>
          </a:xfrm>
          <a:solidFill>
            <a:schemeClr val="bg1"/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/>
              <a:t>In addition, the writer provides </a:t>
            </a:r>
            <a:r>
              <a:rPr lang="en-US" sz="1600" dirty="0">
                <a:highlight>
                  <a:srgbClr val="00FFFF"/>
                </a:highlight>
              </a:rPr>
              <a:t>statistics </a:t>
            </a:r>
            <a:r>
              <a:rPr lang="en-US" sz="1600" dirty="0"/>
              <a:t>to reinforce the idea that rehabilitation </a:t>
            </a:r>
            <a:r>
              <a:rPr lang="en-US" sz="1600" dirty="0" err="1"/>
              <a:t>programmes</a:t>
            </a:r>
            <a:r>
              <a:rPr lang="en-US" sz="1600" dirty="0"/>
              <a:t> are a positive for both prisoners and those outside. The writer cites </a:t>
            </a:r>
            <a:r>
              <a:rPr lang="en-US" sz="1600" dirty="0">
                <a:highlight>
                  <a:srgbClr val="00FFFF"/>
                </a:highlight>
              </a:rPr>
              <a:t>statistics </a:t>
            </a:r>
            <a:r>
              <a:rPr lang="en-US" sz="1600" dirty="0"/>
              <a:t>that highlight hundreds of braille books are made by prisoners “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across the country every year”. </a:t>
            </a:r>
            <a:r>
              <a:rPr lang="en-US" sz="1600" dirty="0"/>
              <a:t>The writer employs a </a:t>
            </a:r>
            <a:r>
              <a:rPr lang="en-US" sz="1600" dirty="0">
                <a:highlight>
                  <a:srgbClr val="00FFFF"/>
                </a:highlight>
              </a:rPr>
              <a:t>metaphor</a:t>
            </a:r>
            <a:r>
              <a:rPr lang="en-US" sz="1600" dirty="0"/>
              <a:t> to explain how the prisoners’ work ‘opens up the world’ to the blind through literature that previously would have not been accessible to them.</a:t>
            </a:r>
            <a:endParaRPr lang="en-GB" sz="1600" dirty="0"/>
          </a:p>
          <a:p>
            <a:pPr marL="0" indent="0">
              <a:buNone/>
            </a:pPr>
            <a:endParaRPr lang="en-GB" sz="160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0AF1459-566F-A795-A14A-AA2590108562}"/>
              </a:ext>
            </a:extLst>
          </p:cNvPr>
          <p:cNvSpPr txBox="1">
            <a:spLocks/>
          </p:cNvSpPr>
          <p:nvPr/>
        </p:nvSpPr>
        <p:spPr>
          <a:xfrm>
            <a:off x="4896091" y="1825625"/>
            <a:ext cx="3619259" cy="3417707"/>
          </a:xfrm>
          <a:prstGeom prst="rect">
            <a:avLst/>
          </a:prstGeom>
          <a:solidFill>
            <a:schemeClr val="bg1"/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dirty="0"/>
              <a:t>In addition, the writer </a:t>
            </a:r>
            <a:r>
              <a:rPr lang="en-US" sz="1600" dirty="0" err="1"/>
              <a:t>reinforices</a:t>
            </a:r>
            <a:r>
              <a:rPr lang="en-US" sz="1600" dirty="0"/>
              <a:t> the idea that rehabilitation </a:t>
            </a:r>
            <a:r>
              <a:rPr lang="en-US" sz="1600" dirty="0" err="1"/>
              <a:t>programmes</a:t>
            </a:r>
            <a:r>
              <a:rPr lang="en-US" sz="1600" dirty="0"/>
              <a:t> are a positive for both prisoners and those outside. The writer </a:t>
            </a:r>
            <a:r>
              <a:rPr lang="en-US" sz="1600" dirty="0" err="1"/>
              <a:t>highlighs</a:t>
            </a:r>
            <a:r>
              <a:rPr lang="en-US" sz="1600" dirty="0"/>
              <a:t> hundreds of braille books are made by prisoners “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across the country every year”. </a:t>
            </a:r>
            <a:r>
              <a:rPr lang="en-US" sz="1600" dirty="0"/>
              <a:t>The writer explains how the prisoners’ work ‘opens up the world’ to the blind through literature that previously would have not been accessible to them.</a:t>
            </a:r>
            <a:endParaRPr lang="en-GB" sz="1600" dirty="0"/>
          </a:p>
          <a:p>
            <a:pPr marL="0" indent="0">
              <a:buFont typeface="Arial" panose="020B0604020202020204" pitchFamily="34" charset="0"/>
              <a:buNone/>
            </a:pPr>
            <a:endParaRPr lang="en-GB" sz="16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66D0B88-3FEA-B4B5-AEC7-6E6007F5BD45}"/>
              </a:ext>
            </a:extLst>
          </p:cNvPr>
          <p:cNvSpPr txBox="1"/>
          <p:nvPr/>
        </p:nvSpPr>
        <p:spPr>
          <a:xfrm>
            <a:off x="628650" y="5474825"/>
            <a:ext cx="7886700" cy="954107"/>
          </a:xfrm>
          <a:prstGeom prst="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7030A0"/>
                </a:solidFill>
              </a:rPr>
              <a:t>Discuss: What has the Student 1 included that Student 2 has not?</a:t>
            </a:r>
            <a:endParaRPr lang="en-GB" sz="2800" dirty="0">
              <a:solidFill>
                <a:srgbClr val="7030A0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59148249-524C-13B5-8DFA-7BC4CDC12800}"/>
              </a:ext>
            </a:extLst>
          </p:cNvPr>
          <p:cNvSpPr/>
          <p:nvPr/>
        </p:nvSpPr>
        <p:spPr>
          <a:xfrm>
            <a:off x="2824223" y="4872942"/>
            <a:ext cx="1423686" cy="37039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Student 1</a:t>
            </a:r>
            <a:endParaRPr lang="en-GB" dirty="0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2EF2CD72-F88A-DCDD-FDAA-E8A5B8ED7AD9}"/>
              </a:ext>
            </a:extLst>
          </p:cNvPr>
          <p:cNvSpPr/>
          <p:nvPr/>
        </p:nvSpPr>
        <p:spPr>
          <a:xfrm>
            <a:off x="7091664" y="4879694"/>
            <a:ext cx="1423686" cy="37039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Student 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06131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85B23-AD7E-DDAF-1AE8-1E9F9BD0AD6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4000" dirty="0"/>
              <a:t>You must </a:t>
            </a:r>
            <a:r>
              <a:rPr lang="en-US" sz="4000" b="1" dirty="0"/>
              <a:t>explain</a:t>
            </a:r>
            <a:r>
              <a:rPr lang="en-US" sz="4000" dirty="0"/>
              <a:t> your interpretations</a:t>
            </a:r>
            <a:endParaRPr lang="en-GB" sz="4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D29C07B-31B0-2D51-BEF8-50D9F06CF6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1895074"/>
            <a:ext cx="5354830" cy="295471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525FFE8-4C77-BC4F-2D8F-9D5778A8A43C}"/>
              </a:ext>
            </a:extLst>
          </p:cNvPr>
          <p:cNvSpPr txBox="1"/>
          <p:nvPr/>
        </p:nvSpPr>
        <p:spPr>
          <a:xfrm>
            <a:off x="6215605" y="1990846"/>
            <a:ext cx="2299745" cy="3416320"/>
          </a:xfrm>
          <a:prstGeom prst="rect">
            <a:avLst/>
          </a:prstGeom>
          <a:solidFill>
            <a:schemeClr val="bg1"/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/>
              <a:t>Remember that it is </a:t>
            </a:r>
            <a:r>
              <a:rPr lang="en-US" u="sng" dirty="0"/>
              <a:t>crucial</a:t>
            </a:r>
            <a:r>
              <a:rPr lang="en-US" dirty="0"/>
              <a:t> that you include explanations as to </a:t>
            </a:r>
            <a:r>
              <a:rPr lang="en-US" b="1" dirty="0"/>
              <a:t>why the quotes and devices have effects on the reader.</a:t>
            </a:r>
          </a:p>
          <a:p>
            <a:endParaRPr lang="en-US" b="1" dirty="0"/>
          </a:p>
          <a:p>
            <a:r>
              <a:rPr lang="en-US" b="1" dirty="0"/>
              <a:t>How do those quotes make the reader </a:t>
            </a:r>
            <a:r>
              <a:rPr lang="en-US" b="1" u="sng" dirty="0"/>
              <a:t>think and feel?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73409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525C5-91CD-65C5-1205-F5A050D26C2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3200" dirty="0"/>
              <a:t>Last lesson we wrote our own Q3 answers</a:t>
            </a:r>
            <a:endParaRPr lang="en-GB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2F6B19-FF10-ADC0-4476-6AB51F14E8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4441061" cy="4351338"/>
          </a:xfrm>
          <a:solidFill>
            <a:schemeClr val="bg1"/>
          </a:solidFill>
          <a:ln w="38100">
            <a:solidFill>
              <a:srgbClr val="00B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600" dirty="0"/>
              <a:t>Drafting and redrafting is an important activity in English because it helps you to become a more effective English analyst.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GB" sz="3600" dirty="0">
                <a:solidFill>
                  <a:srgbClr val="7030A0"/>
                </a:solidFill>
              </a:rPr>
              <a:t>Using your learning from today and the success criteria, rewrite your answer.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1D3C578-0ADD-7BD9-3D67-F69450EF90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0983304"/>
              </p:ext>
            </p:extLst>
          </p:nvPr>
        </p:nvGraphicFramePr>
        <p:xfrm>
          <a:off x="5370652" y="1825625"/>
          <a:ext cx="3144698" cy="433324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572349">
                  <a:extLst>
                    <a:ext uri="{9D8B030D-6E8A-4147-A177-3AD203B41FA5}">
                      <a16:colId xmlns:a16="http://schemas.microsoft.com/office/drawing/2014/main" val="1687930855"/>
                    </a:ext>
                  </a:extLst>
                </a:gridCol>
                <a:gridCol w="1572349">
                  <a:extLst>
                    <a:ext uri="{9D8B030D-6E8A-4147-A177-3AD203B41FA5}">
                      <a16:colId xmlns:a16="http://schemas.microsoft.com/office/drawing/2014/main" val="2478764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Your answer for Q3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69169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Analysed</a:t>
                      </a:r>
                      <a:r>
                        <a:rPr lang="en-US" sz="1400" dirty="0"/>
                        <a:t> the effects of the language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28686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Included quotes to support ideas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280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Included subject terminology (devices) to support ideas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5540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Bonus criteria: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51843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Included analytical verbs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94048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Used a range of quotes to support your ideas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4069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1370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D75A94-9EBE-A293-47B8-6C0ED3DDFE5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3200" dirty="0"/>
              <a:t>We will now peer assess our new answers</a:t>
            </a:r>
            <a:endParaRPr lang="en-GB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CD4445-4E12-ABE3-014D-C836C2BB3A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Swap your answers with another student.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CA646D4-F12C-FDF3-AF77-4E74261E9F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2336085"/>
            <a:ext cx="1033362" cy="83827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49CF5B6-D58D-2C38-D5D3-3B28EB7690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650" y="3174358"/>
            <a:ext cx="1033362" cy="84075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7DE7508-20D0-D5ED-F41F-4198E21319B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2850" y="4043973"/>
            <a:ext cx="1002879" cy="84132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138CE4D-CB48-FA09-F73B-A7DAC134FEF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4746" y="5823706"/>
            <a:ext cx="1051652" cy="8352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86A4EB4-2887-0A30-FA13-D44D94C9E76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5415" y="4914156"/>
            <a:ext cx="1030314" cy="835225"/>
          </a:xfrm>
          <a:prstGeom prst="rect">
            <a:avLst/>
          </a:prstGeom>
        </p:spPr>
      </p:pic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F5728E7C-713E-8492-0826-A2727BD1BF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6428513"/>
              </p:ext>
            </p:extLst>
          </p:nvPr>
        </p:nvGraphicFramePr>
        <p:xfrm>
          <a:off x="2372810" y="2372993"/>
          <a:ext cx="6186741" cy="3938907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062247">
                  <a:extLst>
                    <a:ext uri="{9D8B030D-6E8A-4147-A177-3AD203B41FA5}">
                      <a16:colId xmlns:a16="http://schemas.microsoft.com/office/drawing/2014/main" val="1687930855"/>
                    </a:ext>
                  </a:extLst>
                </a:gridCol>
                <a:gridCol w="808275">
                  <a:extLst>
                    <a:ext uri="{9D8B030D-6E8A-4147-A177-3AD203B41FA5}">
                      <a16:colId xmlns:a16="http://schemas.microsoft.com/office/drawing/2014/main" val="247876497"/>
                    </a:ext>
                  </a:extLst>
                </a:gridCol>
                <a:gridCol w="3316219">
                  <a:extLst>
                    <a:ext uri="{9D8B030D-6E8A-4147-A177-3AD203B41FA5}">
                      <a16:colId xmlns:a16="http://schemas.microsoft.com/office/drawing/2014/main" val="3646840743"/>
                    </a:ext>
                  </a:extLst>
                </a:gridCol>
              </a:tblGrid>
              <a:tr h="552639">
                <a:tc>
                  <a:txBody>
                    <a:bodyPr/>
                    <a:lstStyle/>
                    <a:p>
                      <a:r>
                        <a:rPr lang="en-US" sz="1400" dirty="0"/>
                        <a:t>Student’s Q3 answer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What could they add or change to improve their answer?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6916935"/>
                  </a:ext>
                </a:extLst>
              </a:tr>
              <a:tr h="552639">
                <a:tc>
                  <a:txBody>
                    <a:bodyPr/>
                    <a:lstStyle/>
                    <a:p>
                      <a:r>
                        <a:rPr lang="en-US" sz="1400" dirty="0" err="1"/>
                        <a:t>Analysed</a:t>
                      </a:r>
                      <a:r>
                        <a:rPr lang="en-US" sz="1400" dirty="0"/>
                        <a:t> the effects of the language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2868601"/>
                  </a:ext>
                </a:extLst>
              </a:tr>
              <a:tr h="552639">
                <a:tc>
                  <a:txBody>
                    <a:bodyPr/>
                    <a:lstStyle/>
                    <a:p>
                      <a:r>
                        <a:rPr lang="en-US" sz="1400" dirty="0"/>
                        <a:t>Included quotes to support ideas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280796"/>
                  </a:ext>
                </a:extLst>
              </a:tr>
              <a:tr h="780196">
                <a:tc>
                  <a:txBody>
                    <a:bodyPr/>
                    <a:lstStyle/>
                    <a:p>
                      <a:r>
                        <a:rPr lang="en-US" sz="1400" dirty="0"/>
                        <a:t>Included subject terminology (devices) to support ideas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554039"/>
                  </a:ext>
                </a:extLst>
              </a:tr>
              <a:tr h="395516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Bonus criteria: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5184329"/>
                  </a:ext>
                </a:extLst>
              </a:tr>
              <a:tr h="552639">
                <a:tc>
                  <a:txBody>
                    <a:bodyPr/>
                    <a:lstStyle/>
                    <a:p>
                      <a:r>
                        <a:rPr lang="en-US" sz="1400" dirty="0"/>
                        <a:t>Included analytical verbs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9404808"/>
                  </a:ext>
                </a:extLst>
              </a:tr>
              <a:tr h="552639">
                <a:tc>
                  <a:txBody>
                    <a:bodyPr/>
                    <a:lstStyle/>
                    <a:p>
                      <a:r>
                        <a:rPr lang="en-US" sz="1400" dirty="0"/>
                        <a:t>Used a range of quotes to support your ideas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4069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57486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BF7B062-CE33-9D4E-F80D-E46B8521F4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1490795"/>
              </p:ext>
            </p:extLst>
          </p:nvPr>
        </p:nvGraphicFramePr>
        <p:xfrm>
          <a:off x="370389" y="254826"/>
          <a:ext cx="8530543" cy="6192275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843514">
                  <a:extLst>
                    <a:ext uri="{9D8B030D-6E8A-4147-A177-3AD203B41FA5}">
                      <a16:colId xmlns:a16="http://schemas.microsoft.com/office/drawing/2014/main" val="1687930855"/>
                    </a:ext>
                  </a:extLst>
                </a:gridCol>
                <a:gridCol w="605743">
                  <a:extLst>
                    <a:ext uri="{9D8B030D-6E8A-4147-A177-3AD203B41FA5}">
                      <a16:colId xmlns:a16="http://schemas.microsoft.com/office/drawing/2014/main" val="247876497"/>
                    </a:ext>
                  </a:extLst>
                </a:gridCol>
                <a:gridCol w="5081286">
                  <a:extLst>
                    <a:ext uri="{9D8B030D-6E8A-4147-A177-3AD203B41FA5}">
                      <a16:colId xmlns:a16="http://schemas.microsoft.com/office/drawing/2014/main" val="3646840743"/>
                    </a:ext>
                  </a:extLst>
                </a:gridCol>
              </a:tblGrid>
              <a:tr h="499013">
                <a:tc>
                  <a:txBody>
                    <a:bodyPr/>
                    <a:lstStyle/>
                    <a:p>
                      <a:r>
                        <a:rPr lang="en-US" sz="1400" dirty="0"/>
                        <a:t>Student’s Q3 answer: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What could they add or change to improve their answer?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6916935"/>
                  </a:ext>
                </a:extLst>
              </a:tr>
              <a:tr h="1186525">
                <a:tc>
                  <a:txBody>
                    <a:bodyPr/>
                    <a:lstStyle/>
                    <a:p>
                      <a:r>
                        <a:rPr lang="en-US" sz="1400" dirty="0" err="1"/>
                        <a:t>Analysed</a:t>
                      </a:r>
                      <a:r>
                        <a:rPr lang="en-US" sz="1400" dirty="0"/>
                        <a:t> the effects of the language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2868601"/>
                  </a:ext>
                </a:extLst>
              </a:tr>
              <a:tr h="818049">
                <a:tc>
                  <a:txBody>
                    <a:bodyPr/>
                    <a:lstStyle/>
                    <a:p>
                      <a:r>
                        <a:rPr lang="en-US" sz="1400" dirty="0"/>
                        <a:t>Included quotes to support ideas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280796"/>
                  </a:ext>
                </a:extLst>
              </a:tr>
              <a:tr h="1186525">
                <a:tc>
                  <a:txBody>
                    <a:bodyPr/>
                    <a:lstStyle/>
                    <a:p>
                      <a:r>
                        <a:rPr lang="en-US" sz="1400" dirty="0"/>
                        <a:t>Included subject terminology (devices) to support ideas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554039"/>
                  </a:ext>
                </a:extLst>
              </a:tr>
              <a:tr h="497589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Bonus criteria: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5184329"/>
                  </a:ext>
                </a:extLst>
              </a:tr>
              <a:tr h="818049">
                <a:tc>
                  <a:txBody>
                    <a:bodyPr/>
                    <a:lstStyle/>
                    <a:p>
                      <a:r>
                        <a:rPr lang="en-US" sz="1400" dirty="0"/>
                        <a:t>Included analytical verbs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9404808"/>
                  </a:ext>
                </a:extLst>
              </a:tr>
              <a:tr h="1186525">
                <a:tc>
                  <a:txBody>
                    <a:bodyPr/>
                    <a:lstStyle/>
                    <a:p>
                      <a:r>
                        <a:rPr lang="en-US" sz="1400" dirty="0"/>
                        <a:t>Used a range of quotes to support your ideas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4069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43691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F3B7-537A-358A-62F6-3098E077ED3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3600" dirty="0"/>
              <a:t>Let’s recap Paper 1 Section A so far</a:t>
            </a:r>
            <a:endParaRPr lang="en-GB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2B161B-53CF-0D47-236A-E7AB5B418D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343681"/>
          </a:xfrm>
          <a:solidFill>
            <a:schemeClr val="bg1"/>
          </a:solidFill>
          <a:ln w="38100">
            <a:solidFill>
              <a:srgbClr val="00B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3200" dirty="0"/>
              <a:t>Close your exercise books and cover up your notes.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>
                <a:solidFill>
                  <a:srgbClr val="7030A0"/>
                </a:solidFill>
              </a:rPr>
              <a:t>What skills do you need to show for Q1? (4 marks)</a:t>
            </a:r>
          </a:p>
          <a:p>
            <a:pPr marL="0" indent="0">
              <a:buNone/>
            </a:pPr>
            <a:endParaRPr lang="en-US" sz="3200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US" sz="3200" dirty="0">
                <a:solidFill>
                  <a:srgbClr val="7030A0"/>
                </a:solidFill>
              </a:rPr>
              <a:t>What skills do you need to show for Q2? (8 marks)</a:t>
            </a:r>
          </a:p>
          <a:p>
            <a:pPr marL="0" indent="0">
              <a:buNone/>
            </a:pPr>
            <a:endParaRPr lang="en-US" sz="3200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US" sz="3200" dirty="0">
                <a:solidFill>
                  <a:srgbClr val="7030A0"/>
                </a:solidFill>
              </a:rPr>
              <a:t>What skills do you need to show for Q3? (12 marks)</a:t>
            </a:r>
            <a:endParaRPr lang="en-GB" sz="32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69588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0E1840-F14F-15AB-AA22-A344E2925C0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/>
              <a:t>Q1 Recap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A0997F-222F-3C87-D2FA-6892C789F9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4533659" cy="4351338"/>
          </a:xfrm>
          <a:solidFill>
            <a:schemeClr val="bg1"/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0" indent="0">
              <a:buNone/>
            </a:pPr>
            <a:r>
              <a:rPr lang="en-US" dirty="0"/>
              <a:t>Q1: You are given a short extract from the text.</a:t>
            </a:r>
          </a:p>
          <a:p>
            <a:pPr marL="0" indent="0">
              <a:buNone/>
            </a:pPr>
            <a:r>
              <a:rPr lang="en-US" dirty="0"/>
              <a:t>You are given eight statements. Four of them are true, four are false.</a:t>
            </a:r>
          </a:p>
          <a:p>
            <a:pPr marL="0" indent="0">
              <a:buNone/>
            </a:pPr>
            <a:r>
              <a:rPr lang="en-US" dirty="0"/>
              <a:t>Shade in the circles next for the four true statements.</a:t>
            </a:r>
          </a:p>
          <a:p>
            <a:pPr marL="0" indent="0">
              <a:buNone/>
            </a:pPr>
            <a:r>
              <a:rPr lang="en-US" dirty="0"/>
              <a:t>Do not shade in more than four circles.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8D972C47-8B12-BD8C-A28F-810A2F808928}"/>
              </a:ext>
            </a:extLst>
          </p:cNvPr>
          <p:cNvSpPr/>
          <p:nvPr/>
        </p:nvSpPr>
        <p:spPr>
          <a:xfrm>
            <a:off x="6628677" y="1877992"/>
            <a:ext cx="1886673" cy="1551008"/>
          </a:xfrm>
          <a:prstGeom prst="round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A83135C6-402C-A480-D301-26F14F9A0D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34748" y="2072129"/>
            <a:ext cx="874529" cy="85916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50DED02-6191-DFF2-7019-316A4A348DC0}"/>
              </a:ext>
            </a:extLst>
          </p:cNvPr>
          <p:cNvSpPr txBox="1"/>
          <p:nvPr/>
        </p:nvSpPr>
        <p:spPr>
          <a:xfrm>
            <a:off x="6790722" y="3058610"/>
            <a:ext cx="1562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Identifying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97640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F774E62-B278-1511-454C-15C8F10E41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676E03-3B0C-CE17-EC17-C52C17D94BE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/>
              <a:t>Q2 Recap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EF248A-E186-4D6B-488F-436E2375F4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4533659" cy="4351338"/>
          </a:xfrm>
          <a:solidFill>
            <a:schemeClr val="bg1"/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Q2: You are asked to write a summary about a key focus. In this example, it is the differences between the two prisons.</a:t>
            </a:r>
          </a:p>
          <a:p>
            <a:pPr marL="0" indent="0">
              <a:buNone/>
            </a:pPr>
            <a:r>
              <a:rPr lang="en-US" dirty="0"/>
              <a:t>You must include </a:t>
            </a:r>
            <a:r>
              <a:rPr lang="en-US" b="1" dirty="0"/>
              <a:t>examples or quotes</a:t>
            </a:r>
            <a:r>
              <a:rPr lang="en-US" dirty="0"/>
              <a:t> from both texts.</a:t>
            </a:r>
          </a:p>
          <a:p>
            <a:pPr marL="0" indent="0">
              <a:buNone/>
            </a:pPr>
            <a:r>
              <a:rPr lang="en-US" dirty="0"/>
              <a:t>You must include </a:t>
            </a:r>
            <a:r>
              <a:rPr lang="en-US" b="1" dirty="0"/>
              <a:t>inferences </a:t>
            </a:r>
            <a:r>
              <a:rPr lang="en-US" dirty="0"/>
              <a:t>(this suggests…) about both texts.</a:t>
            </a:r>
          </a:p>
          <a:p>
            <a:pPr marL="0" indent="0">
              <a:buNone/>
            </a:pPr>
            <a:r>
              <a:rPr lang="en-US" dirty="0"/>
              <a:t>You must only </a:t>
            </a:r>
            <a:r>
              <a:rPr lang="en-US" b="1" dirty="0"/>
              <a:t>write about the information relevant to the focus </a:t>
            </a:r>
            <a:r>
              <a:rPr lang="en-US" dirty="0"/>
              <a:t>given to you in Q2.</a:t>
            </a:r>
          </a:p>
          <a:p>
            <a:pPr marL="0" indent="0">
              <a:buNone/>
            </a:pPr>
            <a:r>
              <a:rPr lang="en-US" dirty="0"/>
              <a:t>You could include </a:t>
            </a:r>
            <a:r>
              <a:rPr lang="en-US" b="1" dirty="0"/>
              <a:t>connectives.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6E26DF4-8EE9-75D7-F6A8-EC17614A31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8999" y="2088883"/>
            <a:ext cx="3142874" cy="3142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84143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059BD99-E18A-37ED-9A50-6D1264FB29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C4D2C-4D68-B617-7757-6342B882CBF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/>
              <a:t>Q3 Recap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6DDB88-520A-218A-38D6-13A2376B8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4533659" cy="4351338"/>
          </a:xfrm>
          <a:solidFill>
            <a:schemeClr val="bg1"/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This is the language analysis question.</a:t>
            </a:r>
          </a:p>
          <a:p>
            <a:pPr marL="0" indent="0">
              <a:buNone/>
            </a:pPr>
            <a:r>
              <a:rPr lang="en-US" b="1" dirty="0"/>
              <a:t>It is worth 12 marks, so you will need to mark a good range of points to hit the top mark.</a:t>
            </a:r>
          </a:p>
          <a:p>
            <a:pPr marL="0" indent="0">
              <a:buNone/>
            </a:pPr>
            <a:r>
              <a:rPr lang="en-US" dirty="0"/>
              <a:t>You will be asked to analyse the use of language in a small part of the source to explain how the writer uses language to describe something (in this case, the rehabilitation </a:t>
            </a:r>
            <a:r>
              <a:rPr lang="en-US" dirty="0" err="1"/>
              <a:t>programmes</a:t>
            </a:r>
            <a:r>
              <a:rPr lang="en-US" dirty="0"/>
              <a:t>).</a:t>
            </a:r>
          </a:p>
          <a:p>
            <a:pPr marL="0" indent="0">
              <a:buNone/>
            </a:pPr>
            <a:r>
              <a:rPr lang="en-US" dirty="0"/>
              <a:t>You </a:t>
            </a:r>
            <a:r>
              <a:rPr lang="en-US" b="1" dirty="0"/>
              <a:t>must</a:t>
            </a:r>
            <a:r>
              <a:rPr lang="en-US" dirty="0"/>
              <a:t> include </a:t>
            </a:r>
            <a:r>
              <a:rPr lang="en-US" i="1" dirty="0"/>
              <a:t>clear points </a:t>
            </a:r>
            <a:r>
              <a:rPr lang="en-US" dirty="0"/>
              <a:t>that answer the task.</a:t>
            </a:r>
          </a:p>
          <a:p>
            <a:pPr marL="0" indent="0">
              <a:buNone/>
            </a:pPr>
            <a:r>
              <a:rPr lang="en-US" dirty="0"/>
              <a:t>You </a:t>
            </a:r>
            <a:r>
              <a:rPr lang="en-US" b="1" dirty="0"/>
              <a:t>must</a:t>
            </a:r>
            <a:r>
              <a:rPr lang="en-US" dirty="0"/>
              <a:t> include </a:t>
            </a:r>
            <a:r>
              <a:rPr lang="en-US" i="1" dirty="0"/>
              <a:t>quotes or examples </a:t>
            </a:r>
            <a:r>
              <a:rPr lang="en-US" dirty="0"/>
              <a:t>to support your points.</a:t>
            </a:r>
          </a:p>
          <a:p>
            <a:pPr marL="0" indent="0">
              <a:buNone/>
            </a:pPr>
            <a:r>
              <a:rPr lang="en-US" dirty="0"/>
              <a:t>You </a:t>
            </a:r>
            <a:r>
              <a:rPr lang="en-US" b="1" dirty="0"/>
              <a:t>must </a:t>
            </a:r>
            <a:r>
              <a:rPr lang="en-US" i="1" dirty="0"/>
              <a:t>analyse how the use of language </a:t>
            </a:r>
            <a:r>
              <a:rPr lang="en-US" b="1" dirty="0"/>
              <a:t>affects</a:t>
            </a:r>
            <a:r>
              <a:rPr lang="en-US" dirty="0"/>
              <a:t> the reader’s thoughts and feelings.</a:t>
            </a:r>
          </a:p>
          <a:p>
            <a:pPr marL="0" indent="0">
              <a:buNone/>
            </a:pPr>
            <a:r>
              <a:rPr lang="en-US" dirty="0"/>
              <a:t>You </a:t>
            </a:r>
            <a:r>
              <a:rPr lang="en-US" b="1" dirty="0"/>
              <a:t>should</a:t>
            </a:r>
            <a:r>
              <a:rPr lang="en-US" dirty="0"/>
              <a:t> include </a:t>
            </a:r>
            <a:r>
              <a:rPr lang="en-US" i="1" dirty="0"/>
              <a:t>specific language techniques to </a:t>
            </a:r>
            <a:r>
              <a:rPr lang="en-US" dirty="0"/>
              <a:t>highlight your use of terminology. </a:t>
            </a:r>
          </a:p>
          <a:p>
            <a:pPr marL="0" indent="0">
              <a:buNone/>
            </a:pPr>
            <a:endParaRPr lang="en-US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3456B54-C265-6693-5EF1-30865CDE5E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81388" y="1825625"/>
            <a:ext cx="3466922" cy="1912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430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B57413-D28D-F540-6551-AB02AA8673E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/>
              <a:t>Learning outcomes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3B62FD-A13B-E11A-FB5D-55E6AE520EE1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2500" lnSpcReduction="10000"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To describe </a:t>
            </a:r>
            <a:r>
              <a:rPr lang="en-GB" sz="4400" dirty="0">
                <a:solidFill>
                  <a:srgbClr val="FF0000"/>
                </a:solidFill>
                <a:latin typeface="Calibri"/>
              </a:rPr>
              <a:t>ways of improving our Q3 answers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To explain how student answers can better meet the requirements of the mark scheme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To evaluate the effectiveness of our improved Q3 answers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63221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35B35-820F-43A2-AC76-DB3EF5B97E7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GB" dirty="0"/>
              <a:t>Plenary: Head, Heart, Heave, Hold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5482DF-6FBC-4B67-A0FD-6D1634C061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4069959" cy="4351338"/>
          </a:xfrm>
          <a:solidFill>
            <a:schemeClr val="bg1"/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b="1" dirty="0"/>
              <a:t>Head: </a:t>
            </a:r>
            <a:r>
              <a:rPr lang="en-GB" dirty="0"/>
              <a:t>Write down one thing that has made you think in this lesson.</a:t>
            </a:r>
          </a:p>
          <a:p>
            <a:pPr marL="0" indent="0">
              <a:buNone/>
            </a:pPr>
            <a:r>
              <a:rPr lang="en-GB" b="1" dirty="0"/>
              <a:t>Heart: </a:t>
            </a:r>
            <a:r>
              <a:rPr lang="en-GB" dirty="0"/>
              <a:t>Write down what you have </a:t>
            </a:r>
            <a:r>
              <a:rPr lang="en-GB" i="1" dirty="0"/>
              <a:t>felt</a:t>
            </a:r>
            <a:r>
              <a:rPr lang="en-GB" dirty="0"/>
              <a:t> this lesson.</a:t>
            </a:r>
          </a:p>
          <a:p>
            <a:pPr marL="0" indent="0">
              <a:buNone/>
            </a:pPr>
            <a:r>
              <a:rPr lang="en-GB" b="1" dirty="0"/>
              <a:t>Heave: </a:t>
            </a:r>
            <a:r>
              <a:rPr lang="en-GB" dirty="0"/>
              <a:t>Write down one thing that you</a:t>
            </a:r>
            <a:r>
              <a:rPr lang="en-GB" i="1" dirty="0"/>
              <a:t> disagreed </a:t>
            </a:r>
            <a:r>
              <a:rPr lang="en-GB" dirty="0"/>
              <a:t>with in this lesson.</a:t>
            </a:r>
          </a:p>
          <a:p>
            <a:pPr marL="0" indent="0">
              <a:buNone/>
            </a:pPr>
            <a:r>
              <a:rPr lang="en-GB" b="1" dirty="0"/>
              <a:t>Hold: </a:t>
            </a:r>
            <a:r>
              <a:rPr lang="en-GB" dirty="0"/>
              <a:t>Write down one thing you will remember from this lesson. </a:t>
            </a:r>
            <a:endParaRPr lang="en-US" b="1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127F4C0-2492-4F23-97C8-7D11744B70E1}"/>
              </a:ext>
            </a:extLst>
          </p:cNvPr>
          <p:cNvSpPr txBox="1">
            <a:spLocks/>
          </p:cNvSpPr>
          <p:nvPr/>
        </p:nvSpPr>
        <p:spPr>
          <a:xfrm>
            <a:off x="4856766" y="1831096"/>
            <a:ext cx="3658583" cy="3773010"/>
          </a:xfrm>
          <a:prstGeom prst="rect">
            <a:avLst/>
          </a:prstGeom>
          <a:solidFill>
            <a:schemeClr val="bg1"/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To describe </a:t>
            </a:r>
            <a:r>
              <a:rPr lang="en-GB" sz="2400" dirty="0">
                <a:solidFill>
                  <a:srgbClr val="FF0000"/>
                </a:solidFill>
                <a:latin typeface="Calibri"/>
              </a:rPr>
              <a:t>ways of improving our Q3 answers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To explain how student answers can better meet the requirements of the mark scheme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To evaluate the effectiveness of our improved Q3 answers</a:t>
            </a:r>
          </a:p>
        </p:txBody>
      </p:sp>
      <p:pic>
        <p:nvPicPr>
          <p:cNvPr id="6" name="Picture 5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3DAB4FF5-CC38-4E4C-9AE9-36510A719A8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1118" y="5590541"/>
            <a:ext cx="1641764" cy="120396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B2500BB-27BB-4DBC-AFFF-98D359C18CC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8361" y="5649154"/>
            <a:ext cx="1286948" cy="120808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0E7954A5-E528-4EAB-A085-CBB2831361F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466033" y="5508747"/>
            <a:ext cx="1238055" cy="1336431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0286BDA-DAFD-495F-B99D-929B1BCE3C5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1077" y="5689451"/>
            <a:ext cx="1178169" cy="1178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110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4D692BF-CA4A-F3BE-FD0F-2F24E50B4EDF}"/>
              </a:ext>
            </a:extLst>
          </p:cNvPr>
          <p:cNvSpPr txBox="1"/>
          <p:nvPr/>
        </p:nvSpPr>
        <p:spPr>
          <a:xfrm>
            <a:off x="628650" y="516901"/>
            <a:ext cx="7886700" cy="132343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GB" sz="2000" b="1" dirty="0"/>
              <a:t>AO2</a:t>
            </a:r>
          </a:p>
          <a:p>
            <a:r>
              <a:rPr lang="en-GB" sz="2000" dirty="0"/>
              <a:t>Explain, comment on and analyse how writers use language to achieve effects and influence readers, using relevant subject terminology to support their views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374E7F-5684-C317-A6C7-DE37D1F81EE3}"/>
              </a:ext>
            </a:extLst>
          </p:cNvPr>
          <p:cNvSpPr txBox="1"/>
          <p:nvPr/>
        </p:nvSpPr>
        <p:spPr>
          <a:xfrm>
            <a:off x="628650" y="2410938"/>
            <a:ext cx="7886700" cy="1200329"/>
          </a:xfrm>
          <a:prstGeom prst="rect">
            <a:avLst/>
          </a:prstGeom>
          <a:solidFill>
            <a:schemeClr val="bg1"/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/>
              <a:t>Shows perceptive and detailed understanding of language:</a:t>
            </a:r>
          </a:p>
          <a:p>
            <a:r>
              <a:rPr lang="en-US" dirty="0"/>
              <a:t>• Analyses the effects of the writer’s choices of language</a:t>
            </a:r>
          </a:p>
          <a:p>
            <a:r>
              <a:rPr lang="en-US" dirty="0"/>
              <a:t>• Selects a range of judicious textual detail</a:t>
            </a:r>
          </a:p>
          <a:p>
            <a:r>
              <a:rPr lang="en-US" dirty="0"/>
              <a:t>• Makes sophisticated and accurate use of subject terminology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210C93A-33CA-64CD-9E61-F293D03B65FE}"/>
              </a:ext>
            </a:extLst>
          </p:cNvPr>
          <p:cNvSpPr txBox="1"/>
          <p:nvPr/>
        </p:nvSpPr>
        <p:spPr>
          <a:xfrm>
            <a:off x="524477" y="1940973"/>
            <a:ext cx="7886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This is the mark scheme that examiners use to mark Q3: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BD6577F-FAAE-E258-E7AE-EB71F1D80B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3839621"/>
            <a:ext cx="4075246" cy="2248662"/>
          </a:xfrm>
          <a:prstGeom prst="rect">
            <a:avLst/>
          </a:prstGeom>
        </p:spPr>
      </p:pic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4DAF11E-4639-D0CB-57F4-5798D921C6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3465631"/>
              </p:ext>
            </p:extLst>
          </p:nvPr>
        </p:nvGraphicFramePr>
        <p:xfrm>
          <a:off x="4903807" y="3839621"/>
          <a:ext cx="3611544" cy="259588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805772">
                  <a:extLst>
                    <a:ext uri="{9D8B030D-6E8A-4147-A177-3AD203B41FA5}">
                      <a16:colId xmlns:a16="http://schemas.microsoft.com/office/drawing/2014/main" val="1687930855"/>
                    </a:ext>
                  </a:extLst>
                </a:gridCol>
                <a:gridCol w="1805772">
                  <a:extLst>
                    <a:ext uri="{9D8B030D-6E8A-4147-A177-3AD203B41FA5}">
                      <a16:colId xmlns:a16="http://schemas.microsoft.com/office/drawing/2014/main" val="2478764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Student’s answer</a:t>
                      </a:r>
                      <a:endParaRPr lang="en-GB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69169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/>
                        <a:t>Analysed</a:t>
                      </a:r>
                      <a:r>
                        <a:rPr lang="en-US" sz="1600" dirty="0"/>
                        <a:t> the effects of the language</a:t>
                      </a:r>
                      <a:endParaRPr lang="en-GB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28686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Included quotes to support ideas</a:t>
                      </a:r>
                      <a:endParaRPr lang="en-GB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280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Included subject terminology to support ideas</a:t>
                      </a:r>
                      <a:endParaRPr lang="en-GB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554039"/>
                  </a:ext>
                </a:extLst>
              </a:tr>
            </a:tbl>
          </a:graphicData>
        </a:graphic>
      </p:graphicFrame>
      <p:pic>
        <p:nvPicPr>
          <p:cNvPr id="9" name="Picture 8" descr="A red x on a black background&#10;&#10;Description automatically generated">
            <a:extLst>
              <a:ext uri="{FF2B5EF4-FFF2-40B4-BE49-F238E27FC236}">
                <a16:creationId xmlns:a16="http://schemas.microsoft.com/office/drawing/2014/main" id="{6EB6BAD0-8D8A-4CF1-6B0B-57BB522CC57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4214" y="4303382"/>
            <a:ext cx="681037" cy="681037"/>
          </a:xfrm>
          <a:prstGeom prst="rect">
            <a:avLst/>
          </a:prstGeom>
        </p:spPr>
      </p:pic>
      <p:pic>
        <p:nvPicPr>
          <p:cNvPr id="10" name="Picture 9" descr="A green check mark on a black background&#10;&#10;Description automatically generated">
            <a:extLst>
              <a:ext uri="{FF2B5EF4-FFF2-40B4-BE49-F238E27FC236}">
                <a16:creationId xmlns:a16="http://schemas.microsoft.com/office/drawing/2014/main" id="{A8C37980-C853-6E31-13DD-D039D8E77F2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3404" y="4979302"/>
            <a:ext cx="551847" cy="631246"/>
          </a:xfrm>
          <a:prstGeom prst="rect">
            <a:avLst/>
          </a:prstGeom>
        </p:spPr>
      </p:pic>
      <p:pic>
        <p:nvPicPr>
          <p:cNvPr id="11" name="Picture 10" descr="A red x on a black background&#10;&#10;Description automatically generated">
            <a:extLst>
              <a:ext uri="{FF2B5EF4-FFF2-40B4-BE49-F238E27FC236}">
                <a16:creationId xmlns:a16="http://schemas.microsoft.com/office/drawing/2014/main" id="{32A0A772-CC22-A74D-C91B-69BBCD8588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4214" y="5682506"/>
            <a:ext cx="681037" cy="681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891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67E9B3-C386-1847-D477-7EF8EC03357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4000" dirty="0"/>
              <a:t>The student did include examples, but…</a:t>
            </a:r>
            <a:endParaRPr lang="en-GB" sz="40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97C06B4-8D64-4873-9F4D-12FEC703E7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57120"/>
            <a:ext cx="4475785" cy="2491731"/>
          </a:xfrm>
          <a:solidFill>
            <a:schemeClr val="bg1"/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dirty="0"/>
              <a:t>The writer tells us that the rehabilitation </a:t>
            </a:r>
            <a:r>
              <a:rPr lang="en-US" sz="2400" dirty="0" err="1"/>
              <a:t>programmes</a:t>
            </a:r>
            <a:r>
              <a:rPr lang="en-US" sz="2400" dirty="0"/>
              <a:t> are good and help the prisoner when they say </a:t>
            </a:r>
            <a:r>
              <a:rPr lang="en-US" sz="2400" dirty="0">
                <a:highlight>
                  <a:srgbClr val="FFFF00"/>
                </a:highlight>
              </a:rPr>
              <a:t>he said it was positive for him.</a:t>
            </a:r>
          </a:p>
          <a:p>
            <a:pPr marL="0" indent="0">
              <a:buNone/>
            </a:pPr>
            <a:r>
              <a:rPr lang="en-US" sz="2400" dirty="0"/>
              <a:t>The writer talks about </a:t>
            </a:r>
            <a:r>
              <a:rPr lang="en-US" sz="2400" dirty="0">
                <a:highlight>
                  <a:srgbClr val="FFFF00"/>
                </a:highlight>
              </a:rPr>
              <a:t>the work the prisoners do to help blind people </a:t>
            </a:r>
            <a:r>
              <a:rPr lang="en-US" sz="2400" dirty="0"/>
              <a:t>with the braille they make so that is positive. </a:t>
            </a:r>
          </a:p>
          <a:p>
            <a:pPr marL="0" indent="0">
              <a:buNone/>
            </a:pPr>
            <a:endParaRPr lang="en-US" sz="2400" dirty="0">
              <a:highlight>
                <a:srgbClr val="FFFF00"/>
              </a:highlight>
            </a:endParaRP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4CD4DDC-A56D-8873-3AC1-CFE2730475A1}"/>
              </a:ext>
            </a:extLst>
          </p:cNvPr>
          <p:cNvSpPr txBox="1"/>
          <p:nvPr/>
        </p:nvSpPr>
        <p:spPr>
          <a:xfrm>
            <a:off x="5567423" y="2057120"/>
            <a:ext cx="2947927" cy="646331"/>
          </a:xfrm>
          <a:prstGeom prst="rect">
            <a:avLst/>
          </a:prstGeom>
          <a:solidFill>
            <a:schemeClr val="bg1"/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/>
              <a:t>• Selects a range of judicious </a:t>
            </a:r>
            <a:r>
              <a:rPr lang="en-US" dirty="0">
                <a:highlight>
                  <a:srgbClr val="FFFF00"/>
                </a:highlight>
              </a:rPr>
              <a:t>textual detail</a:t>
            </a:r>
            <a:endParaRPr lang="en-GB" dirty="0">
              <a:highlight>
                <a:srgbClr val="FFFF00"/>
              </a:highlight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A12323B-6B96-6E70-2A92-C172CE3A4331}"/>
              </a:ext>
            </a:extLst>
          </p:cNvPr>
          <p:cNvSpPr txBox="1"/>
          <p:nvPr/>
        </p:nvSpPr>
        <p:spPr>
          <a:xfrm>
            <a:off x="5567423" y="2979819"/>
            <a:ext cx="2947927" cy="15696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GB" sz="2400" b="1" dirty="0"/>
              <a:t>Judicious</a:t>
            </a:r>
            <a:r>
              <a:rPr lang="en-GB" sz="2400" dirty="0"/>
              <a:t> means showing good judgement and sense.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A38FB7B-B911-3777-5FDF-3A114480A0AE}"/>
              </a:ext>
            </a:extLst>
          </p:cNvPr>
          <p:cNvSpPr txBox="1"/>
          <p:nvPr/>
        </p:nvSpPr>
        <p:spPr>
          <a:xfrm>
            <a:off x="628650" y="4780344"/>
            <a:ext cx="7886700" cy="1200329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dirty="0"/>
              <a:t>… They didn’t explain the effects of language on the reader, and one good way to do this is by using a range of quotes that back up your interpretations.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7486672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23F2B7A-AE38-1CAE-194D-307BEFC224E8}"/>
              </a:ext>
            </a:extLst>
          </p:cNvPr>
          <p:cNvSpPr txBox="1"/>
          <p:nvPr/>
        </p:nvSpPr>
        <p:spPr>
          <a:xfrm>
            <a:off x="491924" y="409652"/>
            <a:ext cx="4572000" cy="3951146"/>
          </a:xfrm>
          <a:prstGeom prst="rect">
            <a:avLst/>
          </a:prstGeom>
          <a:solidFill>
            <a:schemeClr val="bg1"/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600" dirty="0"/>
              <a:t>Furthermore, the writer continues to convey the positives of these </a:t>
            </a:r>
            <a:r>
              <a:rPr lang="en-US" sz="1600" dirty="0" err="1"/>
              <a:t>programmes</a:t>
            </a:r>
            <a:r>
              <a:rPr lang="en-US" sz="1600" dirty="0"/>
              <a:t> </a:t>
            </a:r>
            <a:r>
              <a:rPr lang="en-US" sz="1600" dirty="0">
                <a:highlight>
                  <a:srgbClr val="00FFFF"/>
                </a:highlight>
              </a:rPr>
              <a:t>by providing different perspectives</a:t>
            </a:r>
            <a:r>
              <a:rPr lang="en-US" sz="1600" dirty="0"/>
              <a:t>. The writer provides the </a:t>
            </a:r>
            <a:r>
              <a:rPr lang="en-US" sz="1600" dirty="0">
                <a:highlight>
                  <a:srgbClr val="00FF00"/>
                </a:highlight>
              </a:rPr>
              <a:t>anecdote </a:t>
            </a:r>
            <a:r>
              <a:rPr lang="en-US" sz="1600" dirty="0"/>
              <a:t>of visiting several meetings with prisoners and the training boards. These examples </a:t>
            </a:r>
            <a:r>
              <a:rPr lang="en-US" sz="1600" dirty="0">
                <a:highlight>
                  <a:srgbClr val="00FF00"/>
                </a:highlight>
              </a:rPr>
              <a:t>give the audience insight into what goes on in the rehabilitation </a:t>
            </a:r>
            <a:r>
              <a:rPr lang="en-US" sz="1600" dirty="0" err="1">
                <a:highlight>
                  <a:srgbClr val="00FF00"/>
                </a:highlight>
              </a:rPr>
              <a:t>programmes</a:t>
            </a:r>
            <a:r>
              <a:rPr lang="en-US" sz="1600" dirty="0">
                <a:highlight>
                  <a:srgbClr val="00FF00"/>
                </a:highlight>
              </a:rPr>
              <a:t> and informs them as to what impact they can have on the prisoner</a:t>
            </a:r>
            <a:r>
              <a:rPr lang="en-US" sz="1600" dirty="0"/>
              <a:t>. </a:t>
            </a:r>
            <a:r>
              <a:rPr lang="en-US" sz="1600" dirty="0">
                <a:highlight>
                  <a:srgbClr val="FFFF00"/>
                </a:highlight>
              </a:rPr>
              <a:t>We are told the views of a prisoner and how he is positive about the impact of the meetings</a:t>
            </a:r>
            <a:r>
              <a:rPr lang="en-US" sz="1600" dirty="0"/>
              <a:t>, </a:t>
            </a:r>
            <a:r>
              <a:rPr lang="en-US" sz="1600" dirty="0">
                <a:highlight>
                  <a:srgbClr val="00FF00"/>
                </a:highlight>
              </a:rPr>
              <a:t>and the board praise the prisoner’s behaviour and say what he is doing is helping towards setting a leaving date</a:t>
            </a:r>
            <a:r>
              <a:rPr lang="en-US" sz="1600" dirty="0"/>
              <a:t>. </a:t>
            </a:r>
          </a:p>
          <a:p>
            <a:pPr marL="0" indent="0">
              <a:lnSpc>
                <a:spcPct val="120000"/>
              </a:lnSpc>
              <a:buNone/>
            </a:pPr>
            <a:endParaRPr lang="en-GB" sz="1600" dirty="0">
              <a:highlight>
                <a:srgbClr val="00FF00"/>
              </a:highligh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EECD36B-30C2-7EAF-7E04-E64FB48FFC09}"/>
              </a:ext>
            </a:extLst>
          </p:cNvPr>
          <p:cNvSpPr txBox="1"/>
          <p:nvPr/>
        </p:nvSpPr>
        <p:spPr>
          <a:xfrm>
            <a:off x="5301205" y="409652"/>
            <a:ext cx="3541853" cy="424731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>
                <a:highlight>
                  <a:srgbClr val="FFFF00"/>
                </a:highlight>
              </a:rPr>
              <a:t>This student’s answer uses the same quote but</a:t>
            </a:r>
            <a:r>
              <a:rPr lang="en-US" dirty="0"/>
              <a:t> look at how they’ve </a:t>
            </a:r>
            <a:r>
              <a:rPr lang="en-US" b="1" dirty="0"/>
              <a:t>zoomed in </a:t>
            </a:r>
            <a:r>
              <a:rPr lang="en-US" dirty="0"/>
              <a:t>on that quote and </a:t>
            </a:r>
            <a:r>
              <a:rPr lang="en-US" b="1" dirty="0"/>
              <a:t>explained</a:t>
            </a:r>
            <a:r>
              <a:rPr lang="en-US" dirty="0"/>
              <a:t> the </a:t>
            </a:r>
            <a:r>
              <a:rPr lang="en-US" b="1" dirty="0"/>
              <a:t>effects on the reader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>
                <a:highlight>
                  <a:srgbClr val="00FFFF"/>
                </a:highlight>
              </a:rPr>
              <a:t>We are not just told that the prisoner feels positive about the </a:t>
            </a:r>
            <a:r>
              <a:rPr lang="en-US" dirty="0" err="1">
                <a:highlight>
                  <a:srgbClr val="00FFFF"/>
                </a:highlight>
              </a:rPr>
              <a:t>programme</a:t>
            </a:r>
            <a:r>
              <a:rPr lang="en-US" dirty="0">
                <a:highlight>
                  <a:srgbClr val="00FFFF"/>
                </a:highlight>
              </a:rPr>
              <a:t>, the student explains how the writer includes different perspectives and </a:t>
            </a:r>
            <a:r>
              <a:rPr lang="en-US" dirty="0">
                <a:highlight>
                  <a:srgbClr val="00FF00"/>
                </a:highlight>
              </a:rPr>
              <a:t>an anecdote and they explain the impact on the audience: we learn what the </a:t>
            </a:r>
            <a:r>
              <a:rPr lang="en-US" dirty="0" err="1">
                <a:highlight>
                  <a:srgbClr val="00FF00"/>
                </a:highlight>
              </a:rPr>
              <a:t>programmes</a:t>
            </a:r>
            <a:r>
              <a:rPr lang="en-US" dirty="0">
                <a:highlight>
                  <a:srgbClr val="00FF00"/>
                </a:highlight>
              </a:rPr>
              <a:t> do and how make the prisoner feel as a result. 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71860F1F-F788-A6F7-FE1B-D243654339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0788" y="4371294"/>
            <a:ext cx="4273136" cy="2077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58279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64EAAF9-91C3-E012-3042-48EEB5D06A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274" y="574799"/>
            <a:ext cx="7390025" cy="359208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44F67EF-C3D3-3E90-781F-84948723227C}"/>
              </a:ext>
            </a:extLst>
          </p:cNvPr>
          <p:cNvSpPr txBox="1"/>
          <p:nvPr/>
        </p:nvSpPr>
        <p:spPr>
          <a:xfrm>
            <a:off x="3148313" y="4491505"/>
            <a:ext cx="265060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“He is currently receiving treatment from an allocated doctor and psychotherapist and is positive about his own progress.</a:t>
            </a:r>
            <a:r>
              <a:rPr lang="en-US" dirty="0"/>
              <a:t>”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25C6B88-5ECD-60F5-9BF4-2E7549B65558}"/>
              </a:ext>
            </a:extLst>
          </p:cNvPr>
          <p:cNvSpPr txBox="1"/>
          <p:nvPr/>
        </p:nvSpPr>
        <p:spPr>
          <a:xfrm>
            <a:off x="620210" y="4260673"/>
            <a:ext cx="200049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“I want to convey the positive impact of rehabilitation </a:t>
            </a:r>
            <a:r>
              <a:rPr lang="en-US" dirty="0" err="1"/>
              <a:t>programmes</a:t>
            </a:r>
            <a:r>
              <a:rPr lang="en-US" dirty="0"/>
              <a:t> on prisoners.”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00D7098-DF2B-D8EE-5B7E-583D5ED4F33C}"/>
              </a:ext>
            </a:extLst>
          </p:cNvPr>
          <p:cNvSpPr txBox="1"/>
          <p:nvPr/>
        </p:nvSpPr>
        <p:spPr>
          <a:xfrm>
            <a:off x="6060312" y="4260673"/>
            <a:ext cx="265060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“The prisoner is being given specific and tailored support to help them rehabilitate in prison.”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43464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E4A809D5-3600-46D4-A466-67F2349A54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1490" y="2316480"/>
            <a:ext cx="3429000" cy="0"/>
          </a:xfrm>
          <a:prstGeom prst="straightConnector1">
            <a:avLst/>
          </a:prstGeom>
          <a:ln w="19050" cap="sq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49257D76-E9BE-4834-B3EE-D9A2506F8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1491" y="365125"/>
            <a:ext cx="8050626" cy="896516"/>
          </a:xfrm>
          <a:solidFill>
            <a:schemeClr val="bg1"/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GB" dirty="0"/>
              <a:t>Non-fiction language techniques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A1AE66-7A30-4CA3-9BDC-E503AB1C59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1490" y="1805344"/>
            <a:ext cx="8050626" cy="1166041"/>
          </a:xfrm>
          <a:solidFill>
            <a:schemeClr val="bg1"/>
          </a:solidFill>
          <a:ln w="38100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/>
              <a:t>Did you know there are many techniques that are often used in non-fiction texts? An easy way to remember some of these is the acronym DAFORREST.</a:t>
            </a:r>
          </a:p>
          <a:p>
            <a:pPr marL="0" indent="0">
              <a:buNone/>
            </a:pPr>
            <a:endParaRPr lang="en-GB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C47358A-45B0-4D74-9E38-8BBE20A7CB97}"/>
              </a:ext>
            </a:extLst>
          </p:cNvPr>
          <p:cNvSpPr txBox="1"/>
          <p:nvPr/>
        </p:nvSpPr>
        <p:spPr>
          <a:xfrm>
            <a:off x="491490" y="3519915"/>
            <a:ext cx="4080510" cy="286232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rgbClr val="92D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Direct address (“you”)</a:t>
            </a:r>
            <a:b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</a:t>
            </a:r>
            <a:b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</a:t>
            </a:r>
            <a:b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49E24D-D682-44FA-8C1E-7285030EC5D7}"/>
              </a:ext>
            </a:extLst>
          </p:cNvPr>
          <p:cNvSpPr txBox="1"/>
          <p:nvPr/>
        </p:nvSpPr>
        <p:spPr>
          <a:xfrm>
            <a:off x="4748980" y="3519915"/>
            <a:ext cx="3793136" cy="2677656"/>
          </a:xfrm>
          <a:prstGeom prst="rect">
            <a:avLst/>
          </a:prstGeom>
          <a:solidFill>
            <a:schemeClr val="bg1"/>
          </a:solidFill>
          <a:ln w="38100">
            <a:solidFill>
              <a:srgbClr val="92D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Complete the ‘DAFORREST’ acronym </a:t>
            </a:r>
            <a:r>
              <a:rPr lang="en-GB" sz="2800" dirty="0">
                <a:solidFill>
                  <a:srgbClr val="00B050"/>
                </a:solidFill>
                <a:latin typeface="Calibri" panose="020F0502020204030204"/>
              </a:rPr>
              <a:t>(we explored these last lesson).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806837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C47358A-45B0-4D74-9E38-8BBE20A7CB97}"/>
              </a:ext>
            </a:extLst>
          </p:cNvPr>
          <p:cNvSpPr txBox="1"/>
          <p:nvPr/>
        </p:nvSpPr>
        <p:spPr>
          <a:xfrm>
            <a:off x="491490" y="3218973"/>
            <a:ext cx="8050625" cy="34163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Direct address (“you”)</a:t>
            </a:r>
            <a:b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Alliteration / Adjectives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Facts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Opinions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Rhetorical questions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Repetition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Exaggeration / Emotive language</a:t>
            </a:r>
            <a:b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Statistics</a:t>
            </a:r>
            <a:b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Tone / Triplets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600A211-2DBA-2222-C9CF-DEA5ECDFF7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1491" y="365125"/>
            <a:ext cx="8050626" cy="896516"/>
          </a:xfrm>
          <a:solidFill>
            <a:schemeClr val="bg1"/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GB" dirty="0"/>
              <a:t>Non-fiction language techniques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E359C606-91EF-6EC4-2088-DFB2F8FC42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1490" y="1805344"/>
            <a:ext cx="8050626" cy="1166041"/>
          </a:xfrm>
          <a:solidFill>
            <a:schemeClr val="bg1"/>
          </a:solidFill>
          <a:ln w="38100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/>
              <a:t>Did you know there are many techniques that are often used in non-fiction texts? An easy way to remember some of these is the acronym DAFORREST.</a:t>
            </a:r>
          </a:p>
          <a:p>
            <a:pPr marL="0" indent="0"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3417892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3C7FEF-58DB-3811-6522-ED3A14450D1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/>
              <a:t>Let’s help this student to improve part of their answer</a:t>
            </a: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9D36718-3B91-44CE-C4E7-43610459BF3E}"/>
              </a:ext>
            </a:extLst>
          </p:cNvPr>
          <p:cNvSpPr txBox="1"/>
          <p:nvPr/>
        </p:nvSpPr>
        <p:spPr>
          <a:xfrm>
            <a:off x="628649" y="1951259"/>
            <a:ext cx="7886699" cy="8309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400" dirty="0"/>
              <a:t>The writer talks about the work the prisoners do to help blind people with the braille they make so that is positive.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F974B46-F4BC-C2F2-3B1D-327598445D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9489135"/>
              </p:ext>
            </p:extLst>
          </p:nvPr>
        </p:nvGraphicFramePr>
        <p:xfrm>
          <a:off x="5660020" y="3165936"/>
          <a:ext cx="2855328" cy="292608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427664">
                  <a:extLst>
                    <a:ext uri="{9D8B030D-6E8A-4147-A177-3AD203B41FA5}">
                      <a16:colId xmlns:a16="http://schemas.microsoft.com/office/drawing/2014/main" val="1687930855"/>
                    </a:ext>
                  </a:extLst>
                </a:gridCol>
                <a:gridCol w="1427664">
                  <a:extLst>
                    <a:ext uri="{9D8B030D-6E8A-4147-A177-3AD203B41FA5}">
                      <a16:colId xmlns:a16="http://schemas.microsoft.com/office/drawing/2014/main" val="2478764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Student’s answer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69169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Analysed</a:t>
                      </a:r>
                      <a:r>
                        <a:rPr lang="en-US" sz="1400" dirty="0"/>
                        <a:t> the effects of the language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28686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Included quotes to support ideas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280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Included subject terminology to support ideas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554039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4A16666E-E78C-D8AE-F79D-2E793F90CC01}"/>
              </a:ext>
            </a:extLst>
          </p:cNvPr>
          <p:cNvSpPr txBox="1"/>
          <p:nvPr/>
        </p:nvSpPr>
        <p:spPr>
          <a:xfrm>
            <a:off x="628649" y="3165936"/>
            <a:ext cx="4572000" cy="646331"/>
          </a:xfrm>
          <a:prstGeom prst="rect">
            <a:avLst/>
          </a:prstGeom>
          <a:solidFill>
            <a:schemeClr val="bg1"/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“Hundreds of braille books are produced by inmates across the country every year. “</a:t>
            </a:r>
            <a:endParaRPr lang="en-GB" sz="28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D536A9C-2B4A-0805-B3C4-69FB304B1108}"/>
              </a:ext>
            </a:extLst>
          </p:cNvPr>
          <p:cNvSpPr txBox="1"/>
          <p:nvPr/>
        </p:nvSpPr>
        <p:spPr>
          <a:xfrm>
            <a:off x="628649" y="4340506"/>
            <a:ext cx="4572000" cy="1815882"/>
          </a:xfrm>
          <a:prstGeom prst="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7030A0"/>
                </a:solidFill>
              </a:rPr>
              <a:t>Using your understanding of the Q3 mark scheme, transform this into a more effective answer.</a:t>
            </a:r>
            <a:endParaRPr lang="en-GB" sz="2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51799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1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1728</Words>
  <Application>Microsoft Office PowerPoint</Application>
  <PresentationFormat>On-screen Show (4:3)</PresentationFormat>
  <Paragraphs>144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20</vt:i4>
      </vt:variant>
    </vt:vector>
  </HeadingPairs>
  <TitlesOfParts>
    <vt:vector size="30" baseType="lpstr">
      <vt:lpstr>Aptos</vt:lpstr>
      <vt:lpstr>Aptos Display</vt:lpstr>
      <vt:lpstr>Arial</vt:lpstr>
      <vt:lpstr>Calibri</vt:lpstr>
      <vt:lpstr>Calibri Light</vt:lpstr>
      <vt:lpstr>gg sans</vt:lpstr>
      <vt:lpstr>Times New Roman</vt:lpstr>
      <vt:lpstr>Office Theme</vt:lpstr>
      <vt:lpstr>11_Office Theme</vt:lpstr>
      <vt:lpstr>1_Office Theme</vt:lpstr>
      <vt:lpstr>English Language Paper 2 – Q3: Improving Language Analyses</vt:lpstr>
      <vt:lpstr>Learning outcomes</vt:lpstr>
      <vt:lpstr>PowerPoint Presentation</vt:lpstr>
      <vt:lpstr>The student did include examples, but…</vt:lpstr>
      <vt:lpstr>PowerPoint Presentation</vt:lpstr>
      <vt:lpstr>PowerPoint Presentation</vt:lpstr>
      <vt:lpstr>Non-fiction language techniques</vt:lpstr>
      <vt:lpstr>Non-fiction language techniques</vt:lpstr>
      <vt:lpstr>Let’s help this student to improve part of their answer</vt:lpstr>
      <vt:lpstr>Let’s look at another student’s answer</vt:lpstr>
      <vt:lpstr>We should also include some language devices…</vt:lpstr>
      <vt:lpstr>You must explain your interpretations</vt:lpstr>
      <vt:lpstr>Last lesson we wrote our own Q3 answers</vt:lpstr>
      <vt:lpstr>We will now peer assess our new answers</vt:lpstr>
      <vt:lpstr>PowerPoint Presentation</vt:lpstr>
      <vt:lpstr>Let’s recap Paper 1 Section A so far</vt:lpstr>
      <vt:lpstr>Q1 Recap</vt:lpstr>
      <vt:lpstr>Q2 Recap</vt:lpstr>
      <vt:lpstr>Q3 Recap</vt:lpstr>
      <vt:lpstr>Plenary: Head, Heart, Heave, Hold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Paul Wassell</dc:creator>
  <cp:lastModifiedBy>Chezka Mae Madrona</cp:lastModifiedBy>
  <cp:revision>4</cp:revision>
  <dcterms:created xsi:type="dcterms:W3CDTF">2025-02-02T14:57:29Z</dcterms:created>
  <dcterms:modified xsi:type="dcterms:W3CDTF">2025-08-12T11:21:39Z</dcterms:modified>
</cp:coreProperties>
</file>