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56" r:id="rId4"/>
    <p:sldId id="313" r:id="rId5"/>
    <p:sldId id="258" r:id="rId6"/>
    <p:sldId id="314" r:id="rId7"/>
    <p:sldId id="271" r:id="rId8"/>
    <p:sldId id="278" r:id="rId9"/>
    <p:sldId id="272" r:id="rId10"/>
    <p:sldId id="315" r:id="rId11"/>
    <p:sldId id="275" r:id="rId12"/>
    <p:sldId id="276" r:id="rId13"/>
    <p:sldId id="260" r:id="rId14"/>
    <p:sldId id="283" r:id="rId15"/>
    <p:sldId id="316" r:id="rId16"/>
    <p:sldId id="310" r:id="rId17"/>
    <p:sldId id="311" r:id="rId18"/>
    <p:sldId id="274" r:id="rId19"/>
    <p:sldId id="29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BB78F-ABC0-4934-9B39-17894CE7E0F7}" v="31" dt="2025-03-04T14:42:43.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3" autoAdjust="0"/>
    <p:restoredTop sz="94660"/>
  </p:normalViewPr>
  <p:slideViewPr>
    <p:cSldViewPr snapToGrid="0">
      <p:cViewPr varScale="1">
        <p:scale>
          <a:sx n="92" d="100"/>
          <a:sy n="92" d="100"/>
        </p:scale>
        <p:origin x="4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E91BB78F-ABC0-4934-9B39-17894CE7E0F7}"/>
    <pc:docChg chg="undo custSel delSld modSld sldOrd delMainMaster">
      <pc:chgData name="Paul Wassell" userId="609912a88ec840f0" providerId="LiveId" clId="{E91BB78F-ABC0-4934-9B39-17894CE7E0F7}" dt="2025-03-04T14:42:53.364" v="4459" actId="167"/>
      <pc:docMkLst>
        <pc:docMk/>
      </pc:docMkLst>
      <pc:sldChg chg="addSp delSp modSp mod">
        <pc:chgData name="Paul Wassell" userId="609912a88ec840f0" providerId="LiveId" clId="{E91BB78F-ABC0-4934-9B39-17894CE7E0F7}" dt="2025-03-04T14:42:53.364" v="4459" actId="167"/>
        <pc:sldMkLst>
          <pc:docMk/>
          <pc:sldMk cId="3340888724" sldId="256"/>
        </pc:sldMkLst>
        <pc:picChg chg="add mod ord">
          <ac:chgData name="Paul Wassell" userId="609912a88ec840f0" providerId="LiveId" clId="{E91BB78F-ABC0-4934-9B39-17894CE7E0F7}" dt="2025-03-04T14:42:53.364" v="4459" actId="167"/>
          <ac:picMkLst>
            <pc:docMk/>
            <pc:sldMk cId="3340888724" sldId="256"/>
            <ac:picMk id="3" creationId="{68CD9ACD-17FD-82FD-B1D1-E90F00717809}"/>
          </ac:picMkLst>
        </pc:picChg>
        <pc:picChg chg="del">
          <ac:chgData name="Paul Wassell" userId="609912a88ec840f0" providerId="LiveId" clId="{E91BB78F-ABC0-4934-9B39-17894CE7E0F7}" dt="2025-03-04T10:29:03.783" v="0" actId="478"/>
          <ac:picMkLst>
            <pc:docMk/>
            <pc:sldMk cId="3340888724" sldId="256"/>
            <ac:picMk id="5" creationId="{7806F366-8571-51F2-EED5-2B551DDAAAB4}"/>
          </ac:picMkLst>
        </pc:picChg>
        <pc:picChg chg="del">
          <ac:chgData name="Paul Wassell" userId="609912a88ec840f0" providerId="LiveId" clId="{E91BB78F-ABC0-4934-9B39-17894CE7E0F7}" dt="2025-03-04T10:29:03.783" v="0" actId="478"/>
          <ac:picMkLst>
            <pc:docMk/>
            <pc:sldMk cId="3340888724" sldId="256"/>
            <ac:picMk id="7" creationId="{BA856CA5-FEA7-DE60-FEB6-FF4EF6F85338}"/>
          </ac:picMkLst>
        </pc:picChg>
        <pc:picChg chg="del">
          <ac:chgData name="Paul Wassell" userId="609912a88ec840f0" providerId="LiveId" clId="{E91BB78F-ABC0-4934-9B39-17894CE7E0F7}" dt="2025-03-04T10:29:05.811" v="1" actId="478"/>
          <ac:picMkLst>
            <pc:docMk/>
            <pc:sldMk cId="3340888724" sldId="256"/>
            <ac:picMk id="10" creationId="{8B114979-71DF-E4E0-DFE3-F4A9146DB592}"/>
          </ac:picMkLst>
        </pc:picChg>
      </pc:sldChg>
      <pc:sldChg chg="modSp mod">
        <pc:chgData name="Paul Wassell" userId="609912a88ec840f0" providerId="LiveId" clId="{E91BB78F-ABC0-4934-9B39-17894CE7E0F7}" dt="2025-03-04T14:01:03.964" v="3501" actId="20577"/>
        <pc:sldMkLst>
          <pc:docMk/>
          <pc:sldMk cId="2825511258" sldId="260"/>
        </pc:sldMkLst>
        <pc:spChg chg="mod">
          <ac:chgData name="Paul Wassell" userId="609912a88ec840f0" providerId="LiveId" clId="{E91BB78F-ABC0-4934-9B39-17894CE7E0F7}" dt="2025-03-04T14:00:45.911" v="3426" actId="20577"/>
          <ac:spMkLst>
            <pc:docMk/>
            <pc:sldMk cId="2825511258" sldId="260"/>
            <ac:spMk id="3" creationId="{C13DB5F1-5A4D-41E3-A3CD-FBD7F7C4615C}"/>
          </ac:spMkLst>
        </pc:spChg>
        <pc:spChg chg="mod">
          <ac:chgData name="Paul Wassell" userId="609912a88ec840f0" providerId="LiveId" clId="{E91BB78F-ABC0-4934-9B39-17894CE7E0F7}" dt="2025-03-04T14:01:03.964" v="3501" actId="20577"/>
          <ac:spMkLst>
            <pc:docMk/>
            <pc:sldMk cId="2825511258" sldId="260"/>
            <ac:spMk id="7" creationId="{6B94EEBC-5505-48E4-820F-60D53A363908}"/>
          </ac:spMkLst>
        </pc:spChg>
      </pc:sldChg>
      <pc:sldChg chg="modSp mod">
        <pc:chgData name="Paul Wassell" userId="609912a88ec840f0" providerId="LiveId" clId="{E91BB78F-ABC0-4934-9B39-17894CE7E0F7}" dt="2025-03-04T13:27:23.745" v="437" actId="20577"/>
        <pc:sldMkLst>
          <pc:docMk/>
          <pc:sldMk cId="3461209642" sldId="271"/>
        </pc:sldMkLst>
        <pc:spChg chg="mod">
          <ac:chgData name="Paul Wassell" userId="609912a88ec840f0" providerId="LiveId" clId="{E91BB78F-ABC0-4934-9B39-17894CE7E0F7}" dt="2025-03-04T13:27:23.745" v="437" actId="20577"/>
          <ac:spMkLst>
            <pc:docMk/>
            <pc:sldMk cId="3461209642" sldId="271"/>
            <ac:spMk id="3" creationId="{DD39FFB8-0153-26CE-EE21-795480EE4367}"/>
          </ac:spMkLst>
        </pc:spChg>
      </pc:sldChg>
      <pc:sldChg chg="addSp delSp modSp mod">
        <pc:chgData name="Paul Wassell" userId="609912a88ec840f0" providerId="LiveId" clId="{E91BB78F-ABC0-4934-9B39-17894CE7E0F7}" dt="2025-03-04T13:31:01.373" v="836" actId="6549"/>
        <pc:sldMkLst>
          <pc:docMk/>
          <pc:sldMk cId="3216328904" sldId="272"/>
        </pc:sldMkLst>
        <pc:spChg chg="mod">
          <ac:chgData name="Paul Wassell" userId="609912a88ec840f0" providerId="LiveId" clId="{E91BB78F-ABC0-4934-9B39-17894CE7E0F7}" dt="2025-03-04T13:23:40.114" v="411" actId="20577"/>
          <ac:spMkLst>
            <pc:docMk/>
            <pc:sldMk cId="3216328904" sldId="272"/>
            <ac:spMk id="2" creationId="{1A2ECA39-C8C4-0EBC-534E-F20E8F8BB486}"/>
          </ac:spMkLst>
        </pc:spChg>
        <pc:spChg chg="mod">
          <ac:chgData name="Paul Wassell" userId="609912a88ec840f0" providerId="LiveId" clId="{E91BB78F-ABC0-4934-9B39-17894CE7E0F7}" dt="2025-03-04T13:31:01.373" v="836" actId="6549"/>
          <ac:spMkLst>
            <pc:docMk/>
            <pc:sldMk cId="3216328904" sldId="272"/>
            <ac:spMk id="8" creationId="{0CD3950F-A187-2009-78FB-34AFFC871B99}"/>
          </ac:spMkLst>
        </pc:spChg>
        <pc:spChg chg="mod">
          <ac:chgData name="Paul Wassell" userId="609912a88ec840f0" providerId="LiveId" clId="{E91BB78F-ABC0-4934-9B39-17894CE7E0F7}" dt="2025-03-04T13:28:37.453" v="501" actId="20577"/>
          <ac:spMkLst>
            <pc:docMk/>
            <pc:sldMk cId="3216328904" sldId="272"/>
            <ac:spMk id="9" creationId="{D6C87C08-33C2-F29D-FF03-160AB91CF778}"/>
          </ac:spMkLst>
        </pc:spChg>
        <pc:picChg chg="del">
          <ac:chgData name="Paul Wassell" userId="609912a88ec840f0" providerId="LiveId" clId="{E91BB78F-ABC0-4934-9B39-17894CE7E0F7}" dt="2025-03-04T13:27:27.593" v="438" actId="478"/>
          <ac:picMkLst>
            <pc:docMk/>
            <pc:sldMk cId="3216328904" sldId="272"/>
            <ac:picMk id="3" creationId="{9A78F4B2-3C34-3939-67C5-3A43842DB2E4}"/>
          </ac:picMkLst>
        </pc:picChg>
        <pc:picChg chg="add mod">
          <ac:chgData name="Paul Wassell" userId="609912a88ec840f0" providerId="LiveId" clId="{E91BB78F-ABC0-4934-9B39-17894CE7E0F7}" dt="2025-03-04T13:28:18.543" v="441" actId="1076"/>
          <ac:picMkLst>
            <pc:docMk/>
            <pc:sldMk cId="3216328904" sldId="272"/>
            <ac:picMk id="5" creationId="{53A08592-AC36-7A6B-C0DE-424A80D52AAC}"/>
          </ac:picMkLst>
        </pc:picChg>
      </pc:sldChg>
      <pc:sldChg chg="modSp mod">
        <pc:chgData name="Paul Wassell" userId="609912a88ec840f0" providerId="LiveId" clId="{E91BB78F-ABC0-4934-9B39-17894CE7E0F7}" dt="2025-03-04T13:45:16.912" v="2451" actId="1076"/>
        <pc:sldMkLst>
          <pc:docMk/>
          <pc:sldMk cId="3664181072" sldId="275"/>
        </pc:sldMkLst>
        <pc:spChg chg="mod">
          <ac:chgData name="Paul Wassell" userId="609912a88ec840f0" providerId="LiveId" clId="{E91BB78F-ABC0-4934-9B39-17894CE7E0F7}" dt="2025-03-04T13:45:16.912" v="2451" actId="1076"/>
          <ac:spMkLst>
            <pc:docMk/>
            <pc:sldMk cId="3664181072" sldId="275"/>
            <ac:spMk id="5" creationId="{CED186F8-1C61-7143-726E-F9C7C716B131}"/>
          </ac:spMkLst>
        </pc:spChg>
        <pc:spChg chg="mod">
          <ac:chgData name="Paul Wassell" userId="609912a88ec840f0" providerId="LiveId" clId="{E91BB78F-ABC0-4934-9B39-17894CE7E0F7}" dt="2025-03-04T13:41:21.042" v="1809" actId="404"/>
          <ac:spMkLst>
            <pc:docMk/>
            <pc:sldMk cId="3664181072" sldId="275"/>
            <ac:spMk id="6" creationId="{16310E36-6931-C5F1-014E-16DDB0C6FBB7}"/>
          </ac:spMkLst>
        </pc:spChg>
        <pc:spChg chg="mod">
          <ac:chgData name="Paul Wassell" userId="609912a88ec840f0" providerId="LiveId" clId="{E91BB78F-ABC0-4934-9B39-17894CE7E0F7}" dt="2025-03-04T13:41:27.028" v="1812" actId="368"/>
          <ac:spMkLst>
            <pc:docMk/>
            <pc:sldMk cId="3664181072" sldId="275"/>
            <ac:spMk id="7" creationId="{E930E53A-1CE5-4F5E-00B4-A29A4855821E}"/>
          </ac:spMkLst>
        </pc:spChg>
        <pc:spChg chg="mod">
          <ac:chgData name="Paul Wassell" userId="609912a88ec840f0" providerId="LiveId" clId="{E91BB78F-ABC0-4934-9B39-17894CE7E0F7}" dt="2025-03-04T13:45:13.024" v="2450" actId="403"/>
          <ac:spMkLst>
            <pc:docMk/>
            <pc:sldMk cId="3664181072" sldId="275"/>
            <ac:spMk id="8" creationId="{4AC50D65-F4CF-D43C-6084-6137BFF531BD}"/>
          </ac:spMkLst>
        </pc:spChg>
        <pc:spChg chg="mod">
          <ac:chgData name="Paul Wassell" userId="609912a88ec840f0" providerId="LiveId" clId="{E91BB78F-ABC0-4934-9B39-17894CE7E0F7}" dt="2025-03-04T13:45:10.546" v="2449" actId="403"/>
          <ac:spMkLst>
            <pc:docMk/>
            <pc:sldMk cId="3664181072" sldId="275"/>
            <ac:spMk id="9" creationId="{F080228D-3A18-B56D-0748-4A9794B690DF}"/>
          </ac:spMkLst>
        </pc:spChg>
      </pc:sldChg>
      <pc:sldChg chg="delSp modSp mod">
        <pc:chgData name="Paul Wassell" userId="609912a88ec840f0" providerId="LiveId" clId="{E91BB78F-ABC0-4934-9B39-17894CE7E0F7}" dt="2025-03-04T14:00:32.186" v="3388" actId="1076"/>
        <pc:sldMkLst>
          <pc:docMk/>
          <pc:sldMk cId="918656021" sldId="276"/>
        </pc:sldMkLst>
        <pc:spChg chg="mod">
          <ac:chgData name="Paul Wassell" userId="609912a88ec840f0" providerId="LiveId" clId="{E91BB78F-ABC0-4934-9B39-17894CE7E0F7}" dt="2025-03-04T14:00:32.186" v="3388" actId="1076"/>
          <ac:spMkLst>
            <pc:docMk/>
            <pc:sldMk cId="918656021" sldId="276"/>
            <ac:spMk id="5" creationId="{522D9B75-B4A7-72F8-E0A2-F9A5E982832F}"/>
          </ac:spMkLst>
        </pc:spChg>
        <pc:spChg chg="mod">
          <ac:chgData name="Paul Wassell" userId="609912a88ec840f0" providerId="LiveId" clId="{E91BB78F-ABC0-4934-9B39-17894CE7E0F7}" dt="2025-03-04T13:47:19.399" v="2708" actId="13926"/>
          <ac:spMkLst>
            <pc:docMk/>
            <pc:sldMk cId="918656021" sldId="276"/>
            <ac:spMk id="6" creationId="{4C290493-52E5-8E89-DE92-52356959464F}"/>
          </ac:spMkLst>
        </pc:spChg>
        <pc:spChg chg="mod">
          <ac:chgData name="Paul Wassell" userId="609912a88ec840f0" providerId="LiveId" clId="{E91BB78F-ABC0-4934-9B39-17894CE7E0F7}" dt="2025-03-04T13:48:00.676" v="2920" actId="13926"/>
          <ac:spMkLst>
            <pc:docMk/>
            <pc:sldMk cId="918656021" sldId="276"/>
            <ac:spMk id="7" creationId="{EAE6711B-ADE9-F51F-DC55-00E37B53E005}"/>
          </ac:spMkLst>
        </pc:spChg>
        <pc:spChg chg="mod">
          <ac:chgData name="Paul Wassell" userId="609912a88ec840f0" providerId="LiveId" clId="{E91BB78F-ABC0-4934-9B39-17894CE7E0F7}" dt="2025-03-04T14:00:28.949" v="3387" actId="13926"/>
          <ac:spMkLst>
            <pc:docMk/>
            <pc:sldMk cId="918656021" sldId="276"/>
            <ac:spMk id="8" creationId="{95CEB0BD-8810-9CD8-F754-D124F8272392}"/>
          </ac:spMkLst>
        </pc:spChg>
        <pc:spChg chg="del mod">
          <ac:chgData name="Paul Wassell" userId="609912a88ec840f0" providerId="LiveId" clId="{E91BB78F-ABC0-4934-9B39-17894CE7E0F7}" dt="2025-03-04T14:00:09.894" v="3382" actId="478"/>
          <ac:spMkLst>
            <pc:docMk/>
            <pc:sldMk cId="918656021" sldId="276"/>
            <ac:spMk id="9" creationId="{A46FFF07-4E6E-AD89-14CC-7A1DF474D74B}"/>
          </ac:spMkLst>
        </pc:spChg>
      </pc:sldChg>
      <pc:sldChg chg="modSp mod">
        <pc:chgData name="Paul Wassell" userId="609912a88ec840f0" providerId="LiveId" clId="{E91BB78F-ABC0-4934-9B39-17894CE7E0F7}" dt="2025-03-04T14:40:28.580" v="4429"/>
        <pc:sldMkLst>
          <pc:docMk/>
          <pc:sldMk cId="1053261837" sldId="297"/>
        </pc:sldMkLst>
        <pc:spChg chg="mod">
          <ac:chgData name="Paul Wassell" userId="609912a88ec840f0" providerId="LiveId" clId="{E91BB78F-ABC0-4934-9B39-17894CE7E0F7}" dt="2025-03-04T14:39:57.156" v="4380" actId="20577"/>
          <ac:spMkLst>
            <pc:docMk/>
            <pc:sldMk cId="1053261837" sldId="297"/>
            <ac:spMk id="2" creationId="{7FA75FB0-AD51-44A7-82DA-C19036EA3A01}"/>
          </ac:spMkLst>
        </pc:spChg>
        <pc:spChg chg="mod">
          <ac:chgData name="Paul Wassell" userId="609912a88ec840f0" providerId="LiveId" clId="{E91BB78F-ABC0-4934-9B39-17894CE7E0F7}" dt="2025-03-04T14:40:18.088" v="4428" actId="20577"/>
          <ac:spMkLst>
            <pc:docMk/>
            <pc:sldMk cId="1053261837" sldId="297"/>
            <ac:spMk id="3" creationId="{9380F046-4694-4626-8440-5D4AB30D7575}"/>
          </ac:spMkLst>
        </pc:spChg>
        <pc:spChg chg="mod">
          <ac:chgData name="Paul Wassell" userId="609912a88ec840f0" providerId="LiveId" clId="{E91BB78F-ABC0-4934-9B39-17894CE7E0F7}" dt="2025-03-04T14:40:28.580" v="4429"/>
          <ac:spMkLst>
            <pc:docMk/>
            <pc:sldMk cId="1053261837" sldId="297"/>
            <ac:spMk id="4" creationId="{5BA0B7B7-F8EA-410F-B8E8-AEC329BDFA98}"/>
          </ac:spMkLst>
        </pc:spChg>
      </pc:sldChg>
      <pc:sldChg chg="modSp mod">
        <pc:chgData name="Paul Wassell" userId="609912a88ec840f0" providerId="LiveId" clId="{E91BB78F-ABC0-4934-9B39-17894CE7E0F7}" dt="2025-03-04T14:34:08.454" v="4340" actId="6549"/>
        <pc:sldMkLst>
          <pc:docMk/>
          <pc:sldMk cId="1926767357" sldId="310"/>
        </pc:sldMkLst>
        <pc:spChg chg="mod">
          <ac:chgData name="Paul Wassell" userId="609912a88ec840f0" providerId="LiveId" clId="{E91BB78F-ABC0-4934-9B39-17894CE7E0F7}" dt="2025-03-04T14:33:56.271" v="4295" actId="27636"/>
          <ac:spMkLst>
            <pc:docMk/>
            <pc:sldMk cId="1926767357" sldId="310"/>
            <ac:spMk id="3" creationId="{997C6160-DC90-40C9-94C6-D3DE0BEEF2F8}"/>
          </ac:spMkLst>
        </pc:spChg>
        <pc:spChg chg="mod">
          <ac:chgData name="Paul Wassell" userId="609912a88ec840f0" providerId="LiveId" clId="{E91BB78F-ABC0-4934-9B39-17894CE7E0F7}" dt="2025-03-04T14:34:08.454" v="4340" actId="6549"/>
          <ac:spMkLst>
            <pc:docMk/>
            <pc:sldMk cId="1926767357" sldId="310"/>
            <ac:spMk id="4" creationId="{DFBD5E59-CABD-4217-9FA5-CC1DEC1B9B63}"/>
          </ac:spMkLst>
        </pc:spChg>
      </pc:sldChg>
      <pc:sldChg chg="modSp mod ord">
        <pc:chgData name="Paul Wassell" userId="609912a88ec840f0" providerId="LiveId" clId="{E91BB78F-ABC0-4934-9B39-17894CE7E0F7}" dt="2025-03-04T14:37:43.696" v="4372"/>
        <pc:sldMkLst>
          <pc:docMk/>
          <pc:sldMk cId="3324769151" sldId="311"/>
        </pc:sldMkLst>
        <pc:spChg chg="mod">
          <ac:chgData name="Paul Wassell" userId="609912a88ec840f0" providerId="LiveId" clId="{E91BB78F-ABC0-4934-9B39-17894CE7E0F7}" dt="2025-03-04T14:37:30.713" v="4370" actId="13926"/>
          <ac:spMkLst>
            <pc:docMk/>
            <pc:sldMk cId="3324769151" sldId="311"/>
            <ac:spMk id="3" creationId="{997C6160-DC90-40C9-94C6-D3DE0BEEF2F8}"/>
          </ac:spMkLst>
        </pc:spChg>
        <pc:spChg chg="mod">
          <ac:chgData name="Paul Wassell" userId="609912a88ec840f0" providerId="LiveId" clId="{E91BB78F-ABC0-4934-9B39-17894CE7E0F7}" dt="2025-03-04T14:34:14.639" v="4341"/>
          <ac:spMkLst>
            <pc:docMk/>
            <pc:sldMk cId="3324769151" sldId="311"/>
            <ac:spMk id="4" creationId="{DFBD5E59-CABD-4217-9FA5-CC1DEC1B9B63}"/>
          </ac:spMkLst>
        </pc:spChg>
      </pc:sldChg>
      <pc:sldChg chg="del">
        <pc:chgData name="Paul Wassell" userId="609912a88ec840f0" providerId="LiveId" clId="{E91BB78F-ABC0-4934-9B39-17894CE7E0F7}" dt="2025-03-04T14:01:21.035" v="3502" actId="47"/>
        <pc:sldMkLst>
          <pc:docMk/>
          <pc:sldMk cId="1527039507" sldId="312"/>
        </pc:sldMkLst>
      </pc:sldChg>
      <pc:sldChg chg="delSp modSp mod">
        <pc:chgData name="Paul Wassell" userId="609912a88ec840f0" providerId="LiveId" clId="{E91BB78F-ABC0-4934-9B39-17894CE7E0F7}" dt="2025-03-04T14:40:46.136" v="4430" actId="113"/>
        <pc:sldMkLst>
          <pc:docMk/>
          <pc:sldMk cId="1828425933" sldId="314"/>
        </pc:sldMkLst>
        <pc:spChg chg="mod">
          <ac:chgData name="Paul Wassell" userId="609912a88ec840f0" providerId="LiveId" clId="{E91BB78F-ABC0-4934-9B39-17894CE7E0F7}" dt="2025-03-04T14:40:46.136" v="4430" actId="113"/>
          <ac:spMkLst>
            <pc:docMk/>
            <pc:sldMk cId="1828425933" sldId="314"/>
            <ac:spMk id="5" creationId="{C8B162D2-6475-43B5-8986-02B650D3104B}"/>
          </ac:spMkLst>
        </pc:spChg>
        <pc:spChg chg="mod">
          <ac:chgData name="Paul Wassell" userId="609912a88ec840f0" providerId="LiveId" clId="{E91BB78F-ABC0-4934-9B39-17894CE7E0F7}" dt="2025-03-04T13:16:29.317" v="188" actId="20577"/>
          <ac:spMkLst>
            <pc:docMk/>
            <pc:sldMk cId="1828425933" sldId="314"/>
            <ac:spMk id="6" creationId="{382AA248-E1C3-FE58-9711-0199732502B6}"/>
          </ac:spMkLst>
        </pc:spChg>
        <pc:spChg chg="mod">
          <ac:chgData name="Paul Wassell" userId="609912a88ec840f0" providerId="LiveId" clId="{E91BB78F-ABC0-4934-9B39-17894CE7E0F7}" dt="2025-03-04T13:17:21.891" v="293" actId="20577"/>
          <ac:spMkLst>
            <pc:docMk/>
            <pc:sldMk cId="1828425933" sldId="314"/>
            <ac:spMk id="7" creationId="{2BD0A35E-8083-3579-90B1-CB1E05EBDDB9}"/>
          </ac:spMkLst>
        </pc:spChg>
        <pc:spChg chg="mod">
          <ac:chgData name="Paul Wassell" userId="609912a88ec840f0" providerId="LiveId" clId="{E91BB78F-ABC0-4934-9B39-17894CE7E0F7}" dt="2025-03-04T13:18:05.004" v="400" actId="20577"/>
          <ac:spMkLst>
            <pc:docMk/>
            <pc:sldMk cId="1828425933" sldId="314"/>
            <ac:spMk id="8" creationId="{315B9FBA-0CC3-6B28-E221-832C0E0E71C7}"/>
          </ac:spMkLst>
        </pc:spChg>
        <pc:picChg chg="del">
          <ac:chgData name="Paul Wassell" userId="609912a88ec840f0" providerId="LiveId" clId="{E91BB78F-ABC0-4934-9B39-17894CE7E0F7}" dt="2025-03-04T11:44:38.605" v="2" actId="478"/>
          <ac:picMkLst>
            <pc:docMk/>
            <pc:sldMk cId="1828425933" sldId="314"/>
            <ac:picMk id="9" creationId="{690940E2-D666-ACF2-8716-0610552742A0}"/>
          </ac:picMkLst>
        </pc:picChg>
      </pc:sldChg>
      <pc:sldChg chg="addSp delSp modSp mod">
        <pc:chgData name="Paul Wassell" userId="609912a88ec840f0" providerId="LiveId" clId="{E91BB78F-ABC0-4934-9B39-17894CE7E0F7}" dt="2025-03-04T13:31:38.169" v="850" actId="1076"/>
        <pc:sldMkLst>
          <pc:docMk/>
          <pc:sldMk cId="3430272305" sldId="315"/>
        </pc:sldMkLst>
        <pc:picChg chg="add mod">
          <ac:chgData name="Paul Wassell" userId="609912a88ec840f0" providerId="LiveId" clId="{E91BB78F-ABC0-4934-9B39-17894CE7E0F7}" dt="2025-03-04T13:31:33.092" v="849" actId="1076"/>
          <ac:picMkLst>
            <pc:docMk/>
            <pc:sldMk cId="3430272305" sldId="315"/>
            <ac:picMk id="2" creationId="{48277C52-8578-E0B1-6147-3F721711FCA1}"/>
          </ac:picMkLst>
        </pc:picChg>
        <pc:picChg chg="add mod">
          <ac:chgData name="Paul Wassell" userId="609912a88ec840f0" providerId="LiveId" clId="{E91BB78F-ABC0-4934-9B39-17894CE7E0F7}" dt="2025-03-04T13:31:33.092" v="849" actId="1076"/>
          <ac:picMkLst>
            <pc:docMk/>
            <pc:sldMk cId="3430272305" sldId="315"/>
            <ac:picMk id="3" creationId="{F3B45265-78E7-2795-94EE-265E6467E5D5}"/>
          </ac:picMkLst>
        </pc:picChg>
        <pc:picChg chg="del">
          <ac:chgData name="Paul Wassell" userId="609912a88ec840f0" providerId="LiveId" clId="{E91BB78F-ABC0-4934-9B39-17894CE7E0F7}" dt="2025-03-04T13:31:11.329" v="837" actId="478"/>
          <ac:picMkLst>
            <pc:docMk/>
            <pc:sldMk cId="3430272305" sldId="315"/>
            <ac:picMk id="4" creationId="{A9BA2E7C-849F-D470-1130-6290E97510A9}"/>
          </ac:picMkLst>
        </pc:picChg>
        <pc:picChg chg="del">
          <ac:chgData name="Paul Wassell" userId="609912a88ec840f0" providerId="LiveId" clId="{E91BB78F-ABC0-4934-9B39-17894CE7E0F7}" dt="2025-03-04T13:31:11.329" v="837" actId="478"/>
          <ac:picMkLst>
            <pc:docMk/>
            <pc:sldMk cId="3430272305" sldId="315"/>
            <ac:picMk id="5" creationId="{FC620EAC-DB17-5258-B15B-FABEAAD5005A}"/>
          </ac:picMkLst>
        </pc:picChg>
        <pc:picChg chg="del">
          <ac:chgData name="Paul Wassell" userId="609912a88ec840f0" providerId="LiveId" clId="{E91BB78F-ABC0-4934-9B39-17894CE7E0F7}" dt="2025-03-04T13:31:11.329" v="837" actId="478"/>
          <ac:picMkLst>
            <pc:docMk/>
            <pc:sldMk cId="3430272305" sldId="315"/>
            <ac:picMk id="6" creationId="{639AB6A2-FFAE-6337-B1EA-B1886C2E3FF1}"/>
          </ac:picMkLst>
        </pc:picChg>
        <pc:picChg chg="del">
          <ac:chgData name="Paul Wassell" userId="609912a88ec840f0" providerId="LiveId" clId="{E91BB78F-ABC0-4934-9B39-17894CE7E0F7}" dt="2025-03-04T13:31:11.329" v="837" actId="478"/>
          <ac:picMkLst>
            <pc:docMk/>
            <pc:sldMk cId="3430272305" sldId="315"/>
            <ac:picMk id="7" creationId="{8644479C-27C6-4A63-5867-85287CA5A616}"/>
          </ac:picMkLst>
        </pc:picChg>
        <pc:picChg chg="add mod">
          <ac:chgData name="Paul Wassell" userId="609912a88ec840f0" providerId="LiveId" clId="{E91BB78F-ABC0-4934-9B39-17894CE7E0F7}" dt="2025-03-04T13:31:33.092" v="849" actId="1076"/>
          <ac:picMkLst>
            <pc:docMk/>
            <pc:sldMk cId="3430272305" sldId="315"/>
            <ac:picMk id="8" creationId="{FE71C24E-B29E-6B27-9D58-762029F72E16}"/>
          </ac:picMkLst>
        </pc:picChg>
        <pc:picChg chg="add mod">
          <ac:chgData name="Paul Wassell" userId="609912a88ec840f0" providerId="LiveId" clId="{E91BB78F-ABC0-4934-9B39-17894CE7E0F7}" dt="2025-03-04T13:31:38.169" v="850" actId="1076"/>
          <ac:picMkLst>
            <pc:docMk/>
            <pc:sldMk cId="3430272305" sldId="315"/>
            <ac:picMk id="9" creationId="{0B00090F-05AF-E84B-6DEF-F334170BC65A}"/>
          </ac:picMkLst>
        </pc:picChg>
        <pc:picChg chg="add mod">
          <ac:chgData name="Paul Wassell" userId="609912a88ec840f0" providerId="LiveId" clId="{E91BB78F-ABC0-4934-9B39-17894CE7E0F7}" dt="2025-03-04T13:31:38.169" v="850" actId="1076"/>
          <ac:picMkLst>
            <pc:docMk/>
            <pc:sldMk cId="3430272305" sldId="315"/>
            <ac:picMk id="10" creationId="{666B27CB-38DF-5A02-5F69-1F04BAB3B02D}"/>
          </ac:picMkLst>
        </pc:picChg>
        <pc:picChg chg="add mod">
          <ac:chgData name="Paul Wassell" userId="609912a88ec840f0" providerId="LiveId" clId="{E91BB78F-ABC0-4934-9B39-17894CE7E0F7}" dt="2025-03-04T13:31:38.169" v="850" actId="1076"/>
          <ac:picMkLst>
            <pc:docMk/>
            <pc:sldMk cId="3430272305" sldId="315"/>
            <ac:picMk id="11" creationId="{5143DBAD-982B-2390-BCE6-D7C9DC27C3F9}"/>
          </ac:picMkLst>
        </pc:picChg>
        <pc:picChg chg="add mod">
          <ac:chgData name="Paul Wassell" userId="609912a88ec840f0" providerId="LiveId" clId="{E91BB78F-ABC0-4934-9B39-17894CE7E0F7}" dt="2025-03-04T13:31:29.877" v="848" actId="1076"/>
          <ac:picMkLst>
            <pc:docMk/>
            <pc:sldMk cId="3430272305" sldId="315"/>
            <ac:picMk id="12" creationId="{84622ED3-5F68-0B2C-903E-E0FABB0AB9E2}"/>
          </ac:picMkLst>
        </pc:picChg>
        <pc:picChg chg="add mod">
          <ac:chgData name="Paul Wassell" userId="609912a88ec840f0" providerId="LiveId" clId="{E91BB78F-ABC0-4934-9B39-17894CE7E0F7}" dt="2025-03-04T13:31:29.877" v="848" actId="1076"/>
          <ac:picMkLst>
            <pc:docMk/>
            <pc:sldMk cId="3430272305" sldId="315"/>
            <ac:picMk id="13" creationId="{F9D90E1D-C106-C08A-31BC-AABBABBDAFEB}"/>
          </ac:picMkLst>
        </pc:picChg>
        <pc:picChg chg="add mod">
          <ac:chgData name="Paul Wassell" userId="609912a88ec840f0" providerId="LiveId" clId="{E91BB78F-ABC0-4934-9B39-17894CE7E0F7}" dt="2025-03-04T13:31:29.877" v="848" actId="1076"/>
          <ac:picMkLst>
            <pc:docMk/>
            <pc:sldMk cId="3430272305" sldId="315"/>
            <ac:picMk id="14" creationId="{A8CB0480-37F6-5FC4-2BBC-5963187A2B97}"/>
          </ac:picMkLst>
        </pc:picChg>
      </pc:sldChg>
      <pc:sldChg chg="modSp mod">
        <pc:chgData name="Paul Wassell" userId="609912a88ec840f0" providerId="LiveId" clId="{E91BB78F-ABC0-4934-9B39-17894CE7E0F7}" dt="2025-03-04T14:33:15.046" v="4289" actId="948"/>
        <pc:sldMkLst>
          <pc:docMk/>
          <pc:sldMk cId="210971585" sldId="316"/>
        </pc:sldMkLst>
        <pc:spChg chg="mod">
          <ac:chgData name="Paul Wassell" userId="609912a88ec840f0" providerId="LiveId" clId="{E91BB78F-ABC0-4934-9B39-17894CE7E0F7}" dt="2025-03-04T14:33:15.046" v="4289" actId="948"/>
          <ac:spMkLst>
            <pc:docMk/>
            <pc:sldMk cId="210971585" sldId="316"/>
            <ac:spMk id="5" creationId="{E5F6163A-CBEA-21DC-6A65-7E9CA4836ECF}"/>
          </ac:spMkLst>
        </pc:spChg>
      </pc:sldChg>
      <pc:sldMasterChg chg="del delSldLayout">
        <pc:chgData name="Paul Wassell" userId="609912a88ec840f0" providerId="LiveId" clId="{E91BB78F-ABC0-4934-9B39-17894CE7E0F7}" dt="2025-03-04T14:01:21.035" v="3502" actId="47"/>
        <pc:sldMasterMkLst>
          <pc:docMk/>
          <pc:sldMasterMk cId="3095690325" sldId="2147483696"/>
        </pc:sldMasterMkLst>
        <pc:sldLayoutChg chg="del">
          <pc:chgData name="Paul Wassell" userId="609912a88ec840f0" providerId="LiveId" clId="{E91BB78F-ABC0-4934-9B39-17894CE7E0F7}" dt="2025-03-04T14:01:21.035" v="3502" actId="47"/>
          <pc:sldLayoutMkLst>
            <pc:docMk/>
            <pc:sldMasterMk cId="3095690325" sldId="2147483696"/>
            <pc:sldLayoutMk cId="1298326539" sldId="2147483697"/>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3563942796" sldId="2147483698"/>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1433319510" sldId="2147483699"/>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1745810773" sldId="2147483700"/>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3954595543" sldId="2147483701"/>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2412369457" sldId="2147483702"/>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2567680354" sldId="2147483703"/>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45754671" sldId="2147483704"/>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479302169" sldId="2147483705"/>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61951277" sldId="2147483706"/>
          </pc:sldLayoutMkLst>
        </pc:sldLayoutChg>
        <pc:sldLayoutChg chg="del">
          <pc:chgData name="Paul Wassell" userId="609912a88ec840f0" providerId="LiveId" clId="{E91BB78F-ABC0-4934-9B39-17894CE7E0F7}" dt="2025-03-04T14:01:21.035" v="3502" actId="47"/>
          <pc:sldLayoutMkLst>
            <pc:docMk/>
            <pc:sldMasterMk cId="3095690325" sldId="2147483696"/>
            <pc:sldLayoutMk cId="3201175061"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66AB7-22A1-4D20-B8E4-CE6DB928DDB5}"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879DB-C999-4080-A839-E9846398F636}" type="slidenum">
              <a:rPr lang="en-GB" smtClean="0"/>
              <a:t>‹#›</a:t>
            </a:fld>
            <a:endParaRPr lang="en-GB"/>
          </a:p>
        </p:txBody>
      </p:sp>
    </p:spTree>
    <p:extLst>
      <p:ext uri="{BB962C8B-B14F-4D97-AF65-F5344CB8AC3E}">
        <p14:creationId xmlns:p14="http://schemas.microsoft.com/office/powerpoint/2010/main" val="1308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FE14F7-E193-4868-8B21-968EDCB23D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5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289330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75917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5216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60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58443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3507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7770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14642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88060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56168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78599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478878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4730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47837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43142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918114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42487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72877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D3B30B-AEDC-4932-85FB-3BB1556B19E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3796657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D3B30B-AEDC-4932-85FB-3BB1556B19EA}"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452343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D3B30B-AEDC-4932-85FB-3BB1556B19EA}"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423492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3B30B-AEDC-4932-85FB-3BB1556B19EA}"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315281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819138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D3B30B-AEDC-4932-85FB-3BB1556B19E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3337260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D3B30B-AEDC-4932-85FB-3BB1556B19E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680564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819174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48012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B08BC-CA7F-4C49-A3D4-27B822F54F8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73064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B08BC-CA7F-4C49-A3D4-27B822F54F8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37667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B08BC-CA7F-4C49-A3D4-27B822F54F8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251242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B08BC-CA7F-4C49-A3D4-27B822F54F8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08553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B08BC-CA7F-4C49-A3D4-27B822F54F8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0488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B08BC-CA7F-4C49-A3D4-27B822F54F8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50218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3B08BC-CA7F-4C49-A3D4-27B822F54F8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29D5EB-E6AC-4472-89A6-EC1518B34070}" type="slidenum">
              <a:rPr lang="en-GB" smtClean="0"/>
              <a:t>‹#›</a:t>
            </a:fld>
            <a:endParaRPr lang="en-GB"/>
          </a:p>
        </p:txBody>
      </p:sp>
      <p:sp>
        <p:nvSpPr>
          <p:cNvPr id="7" name="Footer Placeholder 2">
            <a:extLst>
              <a:ext uri="{FF2B5EF4-FFF2-40B4-BE49-F238E27FC236}">
                <a16:creationId xmlns:a16="http://schemas.microsoft.com/office/drawing/2014/main" id="{82C8F177-F39C-5B58-98FB-F908D69E4FE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54618C7-569F-15EA-E857-36D3578D8C2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A8C449D-79EE-B8BC-8776-EA3EFB9B68A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D02A641-D9A0-36B6-A529-4B2067C0236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47980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C8DD6D5D-D1D4-582A-1675-38258842068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422044-C0A6-1DBA-E68B-AA358200A1E6}"/>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5B7F388-5C2D-0E50-7108-7528EB253BC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0B65B2A-746B-2581-BD81-B4DB918D7D47}"/>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21596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3B30B-AEDC-4932-85FB-3BB1556B19EA}"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8D47-7D75-4F0F-9497-6494FA23ED4F}" type="slidenum">
              <a:rPr lang="en-GB" smtClean="0"/>
              <a:t>‹#›</a:t>
            </a:fld>
            <a:endParaRPr lang="en-GB"/>
          </a:p>
        </p:txBody>
      </p:sp>
      <p:sp>
        <p:nvSpPr>
          <p:cNvPr id="7" name="Footer Placeholder 2">
            <a:extLst>
              <a:ext uri="{FF2B5EF4-FFF2-40B4-BE49-F238E27FC236}">
                <a16:creationId xmlns:a16="http://schemas.microsoft.com/office/drawing/2014/main" id="{355DAF76-E2F9-B064-7240-10AC86BEDBD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684192D-85C7-A5D2-422E-9894EF00BEB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5AA063C-A920-01F7-3329-99DD70E7DC9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C8514237-81B8-DA5D-D020-DE73D43D731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930649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silhouette of a head with light bulbs inside&#10;&#10;AI-generated content may be incorrect.">
            <a:extLst>
              <a:ext uri="{FF2B5EF4-FFF2-40B4-BE49-F238E27FC236}">
                <a16:creationId xmlns:a16="http://schemas.microsoft.com/office/drawing/2014/main" id="{68CD9ACD-17FD-82FD-B1D1-E90F007178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3750" y1="27486" x2="43750" y2="27486"/>
                        <a14:foregroundMark x1="48281" y1="31715" x2="48281" y2="31715"/>
                        <a14:foregroundMark x1="59453" y1="33046" x2="59453" y2="33046"/>
                        <a14:foregroundMark x1="42891" y1="35944" x2="42891" y2="35944"/>
                        <a14:foregroundMark x1="43438" y1="30854" x2="43438" y2="30854"/>
                        <a14:foregroundMark x1="52031" y1="28191" x2="52031" y2="28191"/>
                        <a14:foregroundMark x1="55547" y1="30070" x2="55547" y2="30070"/>
                        <a14:foregroundMark x1="53906" y1="30854" x2="53906" y2="30854"/>
                        <a14:foregroundMark x1="54219" y1="36257" x2="54219" y2="36257"/>
                        <a14:foregroundMark x1="53047" y1="36257" x2="53047" y2="36257"/>
                        <a14:foregroundMark x1="52656" y1="35944" x2="52656" y2="35944"/>
                        <a14:foregroundMark x1="53516" y1="32733" x2="53516" y2="32733"/>
                        <a14:foregroundMark x1="48672" y1="29679" x2="48672" y2="29679"/>
                        <a14:foregroundMark x1="45313" y1="30384" x2="45313" y2="30384"/>
                        <a14:foregroundMark x1="41406" y1="32106" x2="41406" y2="32106"/>
                        <a14:foregroundMark x1="39766" y1="32890" x2="39766" y2="32890"/>
                        <a14:foregroundMark x1="38047" y1="34299" x2="38047" y2="34299"/>
                        <a14:foregroundMark x1="37344" y1="34612" x2="37344" y2="34612"/>
                        <a14:foregroundMark x1="36016" y1="35474" x2="36016" y2="35474"/>
                        <a14:foregroundMark x1="66484" y1="49099" x2="66484" y2="49099"/>
                        <a14:foregroundMark x1="49141" y1="54033" x2="49141" y2="54033"/>
                      </a14:backgroundRemoval>
                    </a14:imgEffect>
                  </a14:imgLayer>
                </a14:imgProps>
              </a:ext>
              <a:ext uri="{28A0092B-C50C-407E-A947-70E740481C1C}">
                <a14:useLocalDpi xmlns:a14="http://schemas.microsoft.com/office/drawing/2010/main" val="0"/>
              </a:ext>
            </a:extLst>
          </a:blip>
          <a:stretch>
            <a:fillRect/>
          </a:stretch>
        </p:blipFill>
        <p:spPr>
          <a:xfrm>
            <a:off x="-983224" y="196769"/>
            <a:ext cx="6021373" cy="6007261"/>
          </a:xfrm>
          <a:prstGeom prst="rect">
            <a:avLst/>
          </a:prstGeom>
        </p:spPr>
      </p:pic>
      <p:sp>
        <p:nvSpPr>
          <p:cNvPr id="8" name="TextBox 7">
            <a:extLst>
              <a:ext uri="{FF2B5EF4-FFF2-40B4-BE49-F238E27FC236}">
                <a16:creationId xmlns:a16="http://schemas.microsoft.com/office/drawing/2014/main" id="{6DC0DA48-514D-95E7-6B1F-168BB3889338}"/>
              </a:ext>
            </a:extLst>
          </p:cNvPr>
          <p:cNvSpPr txBox="1"/>
          <p:nvPr/>
        </p:nvSpPr>
        <p:spPr>
          <a:xfrm>
            <a:off x="379070" y="312516"/>
            <a:ext cx="8382965"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 Q3: Language Analysis</a:t>
            </a:r>
            <a:endParaRPr lang="en-GB" sz="2400" b="1" u="sng" dirty="0"/>
          </a:p>
        </p:txBody>
      </p:sp>
      <p:sp>
        <p:nvSpPr>
          <p:cNvPr id="9" name="TextBox 8">
            <a:extLst>
              <a:ext uri="{FF2B5EF4-FFF2-40B4-BE49-F238E27FC236}">
                <a16:creationId xmlns:a16="http://schemas.microsoft.com/office/drawing/2014/main" id="{CBFBC430-6B95-64B0-CE4B-9773CAC1FEBD}"/>
              </a:ext>
            </a:extLst>
          </p:cNvPr>
          <p:cNvSpPr txBox="1"/>
          <p:nvPr/>
        </p:nvSpPr>
        <p:spPr>
          <a:xfrm>
            <a:off x="3923818" y="1111170"/>
            <a:ext cx="4838217" cy="424731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t>We previously explored Q1 (identification) and Q2 (summary skills) for Paper 2.</a:t>
            </a:r>
          </a:p>
          <a:p>
            <a:endParaRPr lang="en-US" sz="1600" dirty="0"/>
          </a:p>
          <a:p>
            <a:r>
              <a:rPr lang="en-US" sz="1600" dirty="0"/>
              <a:t>We will look at Q3 today which is all about language analysis.</a:t>
            </a:r>
          </a:p>
          <a:p>
            <a:endParaRPr lang="en-US" sz="1600" dirty="0"/>
          </a:p>
          <a:p>
            <a:r>
              <a:rPr lang="en-US" sz="1600" dirty="0"/>
              <a:t>Let’s explore </a:t>
            </a:r>
            <a:r>
              <a:rPr lang="en-US" sz="1600" b="1" dirty="0"/>
              <a:t>Source A</a:t>
            </a:r>
            <a:r>
              <a:rPr lang="en-US" sz="1600" dirty="0"/>
              <a:t> in more detail.</a:t>
            </a:r>
          </a:p>
          <a:p>
            <a:endParaRPr lang="en-US" sz="1600" dirty="0"/>
          </a:p>
          <a:p>
            <a:r>
              <a:rPr lang="en-US" dirty="0">
                <a:solidFill>
                  <a:srgbClr val="FF0000"/>
                </a:solidFill>
              </a:rPr>
              <a:t>What are the </a:t>
            </a:r>
            <a:r>
              <a:rPr lang="en-US" b="1" dirty="0">
                <a:solidFill>
                  <a:srgbClr val="FF0000"/>
                </a:solidFill>
              </a:rPr>
              <a:t>purpose</a:t>
            </a:r>
            <a:r>
              <a:rPr lang="en-US" dirty="0">
                <a:solidFill>
                  <a:srgbClr val="FF0000"/>
                </a:solidFill>
              </a:rPr>
              <a:t> and </a:t>
            </a:r>
            <a:r>
              <a:rPr lang="en-US" b="1" dirty="0">
                <a:solidFill>
                  <a:srgbClr val="FF0000"/>
                </a:solidFill>
              </a:rPr>
              <a:t>audience </a:t>
            </a:r>
            <a:r>
              <a:rPr lang="en-US" dirty="0">
                <a:solidFill>
                  <a:srgbClr val="FF0000"/>
                </a:solidFill>
              </a:rPr>
              <a:t>of Source A?</a:t>
            </a:r>
          </a:p>
          <a:p>
            <a:r>
              <a:rPr lang="en-US" dirty="0">
                <a:solidFill>
                  <a:schemeClr val="accent2">
                    <a:lumMod val="50000"/>
                  </a:schemeClr>
                </a:solidFill>
              </a:rPr>
              <a:t>How do the </a:t>
            </a:r>
            <a:r>
              <a:rPr lang="en-US" b="1" dirty="0">
                <a:solidFill>
                  <a:schemeClr val="accent2">
                    <a:lumMod val="50000"/>
                  </a:schemeClr>
                </a:solidFill>
              </a:rPr>
              <a:t>purpose and audience </a:t>
            </a:r>
            <a:r>
              <a:rPr lang="en-US" dirty="0">
                <a:solidFill>
                  <a:schemeClr val="accent2">
                    <a:lumMod val="50000"/>
                  </a:schemeClr>
                </a:solidFill>
              </a:rPr>
              <a:t>of the text affect the writer’s language?</a:t>
            </a:r>
          </a:p>
          <a:p>
            <a:r>
              <a:rPr lang="en-US" dirty="0">
                <a:solidFill>
                  <a:srgbClr val="00B050"/>
                </a:solidFill>
              </a:rPr>
              <a:t>Why should we always consider the </a:t>
            </a:r>
            <a:r>
              <a:rPr lang="en-US" b="1" dirty="0">
                <a:solidFill>
                  <a:srgbClr val="00B050"/>
                </a:solidFill>
              </a:rPr>
              <a:t>purpose and audience</a:t>
            </a:r>
            <a:r>
              <a:rPr lang="en-US" dirty="0">
                <a:solidFill>
                  <a:srgbClr val="00B050"/>
                </a:solidFill>
              </a:rPr>
              <a:t> of a non-fiction text when analysing it? Provide examples.</a:t>
            </a:r>
          </a:p>
          <a:p>
            <a:endParaRPr lang="en-GB" sz="1600" dirty="0"/>
          </a:p>
        </p:txBody>
      </p:sp>
      <p:sp>
        <p:nvSpPr>
          <p:cNvPr id="11" name="TextBox 10">
            <a:extLst>
              <a:ext uri="{FF2B5EF4-FFF2-40B4-BE49-F238E27FC236}">
                <a16:creationId xmlns:a16="http://schemas.microsoft.com/office/drawing/2014/main" id="{F62ADC15-386D-CE5C-D571-C6A4407606E1}"/>
              </a:ext>
            </a:extLst>
          </p:cNvPr>
          <p:cNvSpPr txBox="1"/>
          <p:nvPr/>
        </p:nvSpPr>
        <p:spPr>
          <a:xfrm>
            <a:off x="3923817" y="5578997"/>
            <a:ext cx="4838217" cy="83099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b="1" dirty="0"/>
              <a:t>Purpose: </a:t>
            </a:r>
            <a:r>
              <a:rPr lang="en-US" sz="1600" dirty="0"/>
              <a:t>What the writer is trying to achieve when writing their text (for example: writing to inform). </a:t>
            </a:r>
          </a:p>
          <a:p>
            <a:r>
              <a:rPr lang="en-US" sz="1600" b="1" dirty="0"/>
              <a:t>Audience: </a:t>
            </a:r>
            <a:r>
              <a:rPr lang="en-US" sz="1600" dirty="0"/>
              <a:t>Who the writer is writing to with their text.</a:t>
            </a:r>
            <a:endParaRPr lang="en-GB" sz="1600" dirty="0"/>
          </a:p>
        </p:txBody>
      </p:sp>
    </p:spTree>
    <p:extLst>
      <p:ext uri="{BB962C8B-B14F-4D97-AF65-F5344CB8AC3E}">
        <p14:creationId xmlns:p14="http://schemas.microsoft.com/office/powerpoint/2010/main" val="334088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2D9B75-B4A7-72F8-E0A2-F9A5E982832F}"/>
              </a:ext>
            </a:extLst>
          </p:cNvPr>
          <p:cNvSpPr txBox="1"/>
          <p:nvPr/>
        </p:nvSpPr>
        <p:spPr>
          <a:xfrm>
            <a:off x="1302152" y="1998085"/>
            <a:ext cx="6539695" cy="25544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Additionally, many prisons use their populations for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positive work. </a:t>
            </a:r>
            <a:r>
              <a:rPr lang="en-US" sz="1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Hundreds of braille books are produced by inmates across the country every year.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They read a text and type it out in braille format to be bound together and published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in order to open up the world of literature to the blind. </a:t>
            </a:r>
          </a:p>
          <a:p>
            <a:pPr>
              <a:lnSpc>
                <a:spcPct val="107000"/>
              </a:lnSpc>
              <a:spcAft>
                <a:spcPts val="800"/>
              </a:spcAft>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During my time in D Wing, I was also able to speak to a number of inmates who told me their own thoughts and feelings about the prison system. </a:t>
            </a:r>
            <a:r>
              <a:rPr lang="en-US" sz="1600" dirty="0">
                <a:effectLst/>
                <a:latin typeface="Calibri" panose="020F0502020204030204" pitchFamily="34" charset="0"/>
                <a:ea typeface="Calibri" panose="020F0502020204030204" pitchFamily="34" charset="0"/>
                <a:cs typeface="Times New Roman" panose="02020603050405020304" pitchFamily="18" charset="0"/>
              </a:rPr>
              <a:t>Some prisoners claim that the system simply ‘</a:t>
            </a:r>
            <a:r>
              <a:rPr lang="en-GB" sz="16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institutionalises’</a:t>
            </a:r>
            <a:r>
              <a:rPr lang="en-US" sz="16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individuals </a:t>
            </a:r>
            <a:r>
              <a:rPr lang="en-US" sz="1600" dirty="0">
                <a:effectLst/>
                <a:latin typeface="Calibri" panose="020F0502020204030204" pitchFamily="34" charset="0"/>
                <a:ea typeface="Calibri" panose="020F0502020204030204" pitchFamily="34" charset="0"/>
                <a:cs typeface="Times New Roman" panose="02020603050405020304" pitchFamily="18" charset="0"/>
              </a:rPr>
              <a:t>where inmates serve a five- or six-year sentence, are freed and then end up back in prison a short while later. </a:t>
            </a:r>
            <a:r>
              <a:rPr lang="en-US" sz="16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A life of being repeatedly incarcerated and freed. </a:t>
            </a:r>
            <a:endParaRPr lang="en-GB" sz="16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C290493-52E5-8E89-DE92-52356959464F}"/>
              </a:ext>
            </a:extLst>
          </p:cNvPr>
          <p:cNvSpPr txBox="1"/>
          <p:nvPr/>
        </p:nvSpPr>
        <p:spPr>
          <a:xfrm>
            <a:off x="439837" y="335666"/>
            <a:ext cx="4132163" cy="1169551"/>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writer is keen to reiterate the </a:t>
            </a:r>
            <a:r>
              <a:rPr lang="en-US" sz="1400" dirty="0">
                <a:highlight>
                  <a:srgbClr val="FFFF00"/>
                </a:highlight>
              </a:rPr>
              <a:t>positive work </a:t>
            </a:r>
            <a:r>
              <a:rPr lang="en-US" sz="1400" dirty="0"/>
              <a:t>of prisons in rehabilitating prisoners by </a:t>
            </a:r>
            <a:r>
              <a:rPr lang="en-US" sz="1400" dirty="0">
                <a:highlight>
                  <a:srgbClr val="C0C0C0"/>
                </a:highlight>
              </a:rPr>
              <a:t>citing statistics </a:t>
            </a:r>
            <a:r>
              <a:rPr lang="en-US" sz="1400" dirty="0"/>
              <a:t>that highlight hundreds of braille books are made by prisoners across the country each year. </a:t>
            </a:r>
            <a:endParaRPr lang="en-GB" sz="1400" dirty="0"/>
          </a:p>
        </p:txBody>
      </p:sp>
      <p:sp>
        <p:nvSpPr>
          <p:cNvPr id="7" name="TextBox 6">
            <a:extLst>
              <a:ext uri="{FF2B5EF4-FFF2-40B4-BE49-F238E27FC236}">
                <a16:creationId xmlns:a16="http://schemas.microsoft.com/office/drawing/2014/main" id="{EAE6711B-ADE9-F51F-DC55-00E37B53E005}"/>
              </a:ext>
            </a:extLst>
          </p:cNvPr>
          <p:cNvSpPr txBox="1"/>
          <p:nvPr/>
        </p:nvSpPr>
        <p:spPr>
          <a:xfrm>
            <a:off x="4664597" y="335665"/>
            <a:ext cx="4224760" cy="954107"/>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writer </a:t>
            </a:r>
            <a:r>
              <a:rPr lang="en-US" sz="1400" dirty="0">
                <a:highlight>
                  <a:srgbClr val="00FFFF"/>
                </a:highlight>
              </a:rPr>
              <a:t>employs a metaphor </a:t>
            </a:r>
            <a:r>
              <a:rPr lang="en-US" sz="1400" dirty="0"/>
              <a:t>to explain how the prisoners’ work ‘opens up the world’ to the blind through literature that previously would have not been accessible to them. </a:t>
            </a:r>
            <a:endParaRPr lang="en-GB" sz="1400" dirty="0"/>
          </a:p>
        </p:txBody>
      </p:sp>
      <p:sp>
        <p:nvSpPr>
          <p:cNvPr id="8" name="TextBox 7">
            <a:extLst>
              <a:ext uri="{FF2B5EF4-FFF2-40B4-BE49-F238E27FC236}">
                <a16:creationId xmlns:a16="http://schemas.microsoft.com/office/drawing/2014/main" id="{95CEB0BD-8810-9CD8-F754-D124F8272392}"/>
              </a:ext>
            </a:extLst>
          </p:cNvPr>
          <p:cNvSpPr txBox="1"/>
          <p:nvPr/>
        </p:nvSpPr>
        <p:spPr>
          <a:xfrm>
            <a:off x="439837" y="5045371"/>
            <a:ext cx="8449520" cy="1077218"/>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600" dirty="0"/>
              <a:t>The writer provides different perspectives from various inmates, some of whom believes the prison system ‘</a:t>
            </a:r>
            <a:r>
              <a:rPr lang="en-US" sz="1600" dirty="0" err="1">
                <a:highlight>
                  <a:srgbClr val="FF00FF"/>
                </a:highlight>
              </a:rPr>
              <a:t>institutionalises</a:t>
            </a:r>
            <a:r>
              <a:rPr lang="en-US" sz="1600" dirty="0"/>
              <a:t>’ some prisoners by making them into repeat offenders. </a:t>
            </a:r>
            <a:r>
              <a:rPr lang="en-US" sz="1600" dirty="0">
                <a:solidFill>
                  <a:schemeClr val="bg1"/>
                </a:solidFill>
                <a:highlight>
                  <a:srgbClr val="008000"/>
                </a:highlight>
              </a:rPr>
              <a:t>The writer comes the adverb “repeatedly” with the verbs “incarcerated” and “freed” to reinforce the endless cycles some prisoners find themselves in.</a:t>
            </a:r>
            <a:endParaRPr lang="en-GB" sz="1600" dirty="0">
              <a:solidFill>
                <a:schemeClr val="bg1"/>
              </a:solidFill>
              <a:highlight>
                <a:srgbClr val="008000"/>
              </a:highlight>
            </a:endParaRPr>
          </a:p>
        </p:txBody>
      </p:sp>
    </p:spTree>
    <p:extLst>
      <p:ext uri="{BB962C8B-B14F-4D97-AF65-F5344CB8AC3E}">
        <p14:creationId xmlns:p14="http://schemas.microsoft.com/office/powerpoint/2010/main" val="91865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5C36-73EB-4517-9A61-346D9B5B5E1B}"/>
              </a:ext>
            </a:extLst>
          </p:cNvPr>
          <p:cNvSpPr>
            <a:spLocks noGrp="1"/>
          </p:cNvSpPr>
          <p:nvPr>
            <p:ph type="title"/>
          </p:nvPr>
        </p:nvSpPr>
        <p:spPr>
          <a:xfrm>
            <a:off x="628649" y="419912"/>
            <a:ext cx="8275999" cy="1017494"/>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Q3) Language Analysis</a:t>
            </a:r>
          </a:p>
        </p:txBody>
      </p:sp>
      <p:sp>
        <p:nvSpPr>
          <p:cNvPr id="3" name="Content Placeholder 2">
            <a:extLst>
              <a:ext uri="{FF2B5EF4-FFF2-40B4-BE49-F238E27FC236}">
                <a16:creationId xmlns:a16="http://schemas.microsoft.com/office/drawing/2014/main" id="{C13DB5F1-5A4D-41E3-A3CD-FBD7F7C4615C}"/>
              </a:ext>
            </a:extLst>
          </p:cNvPr>
          <p:cNvSpPr>
            <a:spLocks noGrp="1"/>
          </p:cNvSpPr>
          <p:nvPr>
            <p:ph idx="1"/>
          </p:nvPr>
        </p:nvSpPr>
        <p:spPr>
          <a:xfrm>
            <a:off x="628649" y="1652791"/>
            <a:ext cx="4480063" cy="342720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Q3) You now need to refer only to Source A  from lines </a:t>
            </a:r>
            <a:r>
              <a:rPr lang="en-GB" b="1" dirty="0"/>
              <a:t>10 to 24</a:t>
            </a:r>
            <a:r>
              <a:rPr lang="en-GB" dirty="0"/>
              <a:t>.</a:t>
            </a:r>
          </a:p>
          <a:p>
            <a:r>
              <a:rPr lang="en-GB" dirty="0"/>
              <a:t>The task asks you to explain how </a:t>
            </a:r>
            <a:r>
              <a:rPr lang="en-GB" dirty="0">
                <a:highlight>
                  <a:srgbClr val="FFFF00"/>
                </a:highlight>
              </a:rPr>
              <a:t>the writer </a:t>
            </a:r>
            <a:r>
              <a:rPr lang="en-GB" dirty="0"/>
              <a:t>uses </a:t>
            </a:r>
            <a:r>
              <a:rPr lang="en-GB" dirty="0">
                <a:highlight>
                  <a:srgbClr val="00FF00"/>
                </a:highlight>
              </a:rPr>
              <a:t>language </a:t>
            </a:r>
            <a:r>
              <a:rPr lang="en-GB" dirty="0"/>
              <a:t>to </a:t>
            </a:r>
            <a:r>
              <a:rPr lang="en-GB" dirty="0">
                <a:highlight>
                  <a:srgbClr val="FF00FF"/>
                </a:highlight>
              </a:rPr>
              <a:t>describe the rehabilitation programmes.</a:t>
            </a:r>
          </a:p>
          <a:p>
            <a:pPr marL="0" indent="0">
              <a:buNone/>
            </a:pPr>
            <a:r>
              <a:rPr lang="en-GB" dirty="0"/>
              <a:t>[12 marks]</a:t>
            </a:r>
          </a:p>
          <a:p>
            <a:endParaRPr lang="en-GB" dirty="0"/>
          </a:p>
        </p:txBody>
      </p:sp>
      <p:sp>
        <p:nvSpPr>
          <p:cNvPr id="7" name="TextBox 6">
            <a:extLst>
              <a:ext uri="{FF2B5EF4-FFF2-40B4-BE49-F238E27FC236}">
                <a16:creationId xmlns:a16="http://schemas.microsoft.com/office/drawing/2014/main" id="{6B94EEBC-5505-48E4-820F-60D53A363908}"/>
              </a:ext>
            </a:extLst>
          </p:cNvPr>
          <p:cNvSpPr txBox="1"/>
          <p:nvPr/>
        </p:nvSpPr>
        <p:spPr>
          <a:xfrm>
            <a:off x="5265304" y="1984225"/>
            <a:ext cx="3639345" cy="3293209"/>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Make your point clear.</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Use a quotation to support your idea.</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Explain what technique the writer uses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Analyse </a:t>
            </a:r>
            <a:r>
              <a:rPr kumimoji="0" lang="en-GB" sz="1600" b="1" i="0" u="sng" strike="noStrike" kern="1200" cap="none" spc="0" normalizeH="0" baseline="0" noProof="0" dirty="0">
                <a:ln>
                  <a:noFill/>
                </a:ln>
                <a:solidFill>
                  <a:prstClr val="black"/>
                </a:solidFill>
                <a:effectLst/>
                <a:uLnTx/>
                <a:uFillTx/>
                <a:latin typeface="Calibri" panose="020F0502020204030204"/>
                <a:ea typeface="+mn-ea"/>
                <a:cs typeface="+mn-cs"/>
              </a:rPr>
              <a:t>how that technique describes the rehabilitation programmes.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Zoom in on a particular word or phrase and explain its impact on the reader.</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Link back to the question, e.g.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Therefore the adjectives help to create a vivid description of the programme and its effects.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16AA7A-CEFC-4A14-B909-36924CC45B5B}"/>
              </a:ext>
            </a:extLst>
          </p:cNvPr>
          <p:cNvSpPr txBox="1"/>
          <p:nvPr/>
        </p:nvSpPr>
        <p:spPr>
          <a:xfrm>
            <a:off x="5265304" y="1652791"/>
            <a:ext cx="3639345"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9" name="Picture 2" descr="Image result for tip transparent">
            <a:extLst>
              <a:ext uri="{FF2B5EF4-FFF2-40B4-BE49-F238E27FC236}">
                <a16:creationId xmlns:a16="http://schemas.microsoft.com/office/drawing/2014/main" id="{2754F3EC-4ABA-4B49-A3DD-2903BDE6E8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7030" y="928659"/>
            <a:ext cx="777619" cy="7853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B90F41-F1A5-495E-AF6A-B68C0B807485}"/>
              </a:ext>
            </a:extLst>
          </p:cNvPr>
          <p:cNvSpPr txBox="1"/>
          <p:nvPr/>
        </p:nvSpPr>
        <p:spPr>
          <a:xfrm>
            <a:off x="6953981" y="270178"/>
            <a:ext cx="1975821" cy="646331"/>
          </a:xfrm>
          <a:prstGeom prst="rect">
            <a:avLst/>
          </a:prstGeom>
          <a:solidFill>
            <a:srgbClr val="92D050"/>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15 minutes to answer!</a:t>
            </a:r>
          </a:p>
        </p:txBody>
      </p:sp>
      <p:pic>
        <p:nvPicPr>
          <p:cNvPr id="12" name="Picture 11" descr="A large white clock mounted to the side&#10;&#10;Description automatically generated">
            <a:extLst>
              <a:ext uri="{FF2B5EF4-FFF2-40B4-BE49-F238E27FC236}">
                <a16:creationId xmlns:a16="http://schemas.microsoft.com/office/drawing/2014/main" id="{A133509F-E563-4074-B66E-768264EB8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363" y="230190"/>
            <a:ext cx="774441" cy="774441"/>
          </a:xfrm>
          <a:prstGeom prst="rect">
            <a:avLst/>
          </a:prstGeom>
        </p:spPr>
      </p:pic>
      <p:sp>
        <p:nvSpPr>
          <p:cNvPr id="11" name="TextBox 10">
            <a:extLst>
              <a:ext uri="{FF2B5EF4-FFF2-40B4-BE49-F238E27FC236}">
                <a16:creationId xmlns:a16="http://schemas.microsoft.com/office/drawing/2014/main" id="{E19FDC6F-B745-4D6D-A4C2-FBFDCB71C5EE}"/>
              </a:ext>
            </a:extLst>
          </p:cNvPr>
          <p:cNvSpPr txBox="1"/>
          <p:nvPr/>
        </p:nvSpPr>
        <p:spPr>
          <a:xfrm>
            <a:off x="628649" y="5295385"/>
            <a:ext cx="4480063" cy="338554"/>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a:t>
            </a:r>
          </a:p>
        </p:txBody>
      </p:sp>
      <p:sp>
        <p:nvSpPr>
          <p:cNvPr id="13" name="TextBox 12">
            <a:extLst>
              <a:ext uri="{FF2B5EF4-FFF2-40B4-BE49-F238E27FC236}">
                <a16:creationId xmlns:a16="http://schemas.microsoft.com/office/drawing/2014/main" id="{11D87180-44AB-4745-B92D-F8BF27C0055B}"/>
              </a:ext>
            </a:extLst>
          </p:cNvPr>
          <p:cNvSpPr txBox="1"/>
          <p:nvPr/>
        </p:nvSpPr>
        <p:spPr>
          <a:xfrm>
            <a:off x="628649" y="5844839"/>
            <a:ext cx="4480063" cy="369332"/>
          </a:xfrm>
          <a:prstGeom prst="rect">
            <a:avLst/>
          </a:prstGeom>
          <a:solidFill>
            <a:schemeClr val="accent3">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15 minutes</a:t>
            </a:r>
          </a:p>
        </p:txBody>
      </p:sp>
      <p:pic>
        <p:nvPicPr>
          <p:cNvPr id="14" name="Picture 4" descr="Image result for timer">
            <a:extLst>
              <a:ext uri="{FF2B5EF4-FFF2-40B4-BE49-F238E27FC236}">
                <a16:creationId xmlns:a16="http://schemas.microsoft.com/office/drawing/2014/main" id="{775856AF-8759-4192-B315-9F0BC9780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069" y="5722535"/>
            <a:ext cx="613939" cy="613939"/>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DC00576C-394B-4FF9-CF50-B250DDEC5C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27064" y="514058"/>
            <a:ext cx="1280613" cy="1280613"/>
          </a:xfrm>
          <a:prstGeom prst="rect">
            <a:avLst/>
          </a:prstGeom>
        </p:spPr>
      </p:pic>
    </p:spTree>
    <p:extLst>
      <p:ext uri="{BB962C8B-B14F-4D97-AF65-F5344CB8AC3E}">
        <p14:creationId xmlns:p14="http://schemas.microsoft.com/office/powerpoint/2010/main" val="282551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stretch>
            <a:fill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Q3</a:t>
            </a:r>
            <a:endParaRPr lang="en-GB" dirty="0"/>
          </a:p>
        </p:txBody>
      </p:sp>
      <p:pic>
        <p:nvPicPr>
          <p:cNvPr id="4" name="Picture 3">
            <a:extLst>
              <a:ext uri="{FF2B5EF4-FFF2-40B4-BE49-F238E27FC236}">
                <a16:creationId xmlns:a16="http://schemas.microsoft.com/office/drawing/2014/main" id="{F026925A-13F7-7429-07D2-5EFABB1300D8}"/>
              </a:ext>
            </a:extLst>
          </p:cNvPr>
          <p:cNvPicPr>
            <a:picLocks noChangeAspect="1"/>
          </p:cNvPicPr>
          <p:nvPr/>
        </p:nvPicPr>
        <p:blipFill>
          <a:blip r:embed="rId3"/>
          <a:stretch>
            <a:fillRect/>
          </a:stretch>
        </p:blipFill>
        <p:spPr>
          <a:xfrm>
            <a:off x="5517983" y="1847525"/>
            <a:ext cx="3414056" cy="1883827"/>
          </a:xfrm>
          <a:prstGeom prst="rect">
            <a:avLst/>
          </a:prstGeom>
        </p:spPr>
      </p:pic>
      <p:sp>
        <p:nvSpPr>
          <p:cNvPr id="6" name="TextBox 5">
            <a:extLst>
              <a:ext uri="{FF2B5EF4-FFF2-40B4-BE49-F238E27FC236}">
                <a16:creationId xmlns:a16="http://schemas.microsoft.com/office/drawing/2014/main" id="{BFDA5A8F-C749-B8EA-A5BE-8AB354E6DD74}"/>
              </a:ext>
            </a:extLst>
          </p:cNvPr>
          <p:cNvSpPr txBox="1"/>
          <p:nvPr/>
        </p:nvSpPr>
        <p:spPr>
          <a:xfrm>
            <a:off x="4352081" y="41257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 one good example for each of the five skills shown. You could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Bonus Challenge: The student has avoided using words like “shows” too often. What other analytical verbs have they used instead?</a:t>
            </a:r>
          </a:p>
        </p:txBody>
      </p:sp>
    </p:spTree>
    <p:extLst>
      <p:ext uri="{BB962C8B-B14F-4D97-AF65-F5344CB8AC3E}">
        <p14:creationId xmlns:p14="http://schemas.microsoft.com/office/powerpoint/2010/main" val="171138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F6163A-CBEA-21DC-6A65-7E9CA4836ECF}"/>
              </a:ext>
            </a:extLst>
          </p:cNvPr>
          <p:cNvSpPr txBox="1"/>
          <p:nvPr/>
        </p:nvSpPr>
        <p:spPr>
          <a:xfrm>
            <a:off x="607671" y="234631"/>
            <a:ext cx="4913454" cy="6210418"/>
          </a:xfrm>
          <a:prstGeom prst="rect">
            <a:avLst/>
          </a:prstGeom>
          <a:noFill/>
        </p:spPr>
        <p:txBody>
          <a:bodyPr wrap="square">
            <a:spAutoFit/>
          </a:bodyPr>
          <a:lstStyle/>
          <a:p>
            <a:pPr marL="0" lvl="1" indent="457200"/>
            <a:r>
              <a:rPr lang="en-US" sz="1200" dirty="0"/>
              <a:t>While much of the beginning of the source was used to highlight some of the negatives of prison life, this extract emphasises the positive of work prisons do through rehabilitation </a:t>
            </a:r>
            <a:r>
              <a:rPr lang="en-US" sz="1200" dirty="0" err="1"/>
              <a:t>programmes</a:t>
            </a:r>
            <a:r>
              <a:rPr lang="en-US" sz="1200" dirty="0"/>
              <a:t>. The extract begins with the writer emphasising that there are areas of prison work that go unnoticed or are “less familiar” to ordinary people outside of prisons. Here the adjective ‘less familiar’ reiterates that positive </a:t>
            </a:r>
            <a:r>
              <a:rPr lang="en-US" sz="1200" dirty="0" err="1"/>
              <a:t>programmes</a:t>
            </a:r>
            <a:r>
              <a:rPr lang="en-US" sz="1200" dirty="0"/>
              <a:t> such as these aren’t as reported or well known as the negative side of prison life. </a:t>
            </a:r>
            <a:endParaRPr lang="en-GB" sz="1200" dirty="0"/>
          </a:p>
          <a:p>
            <a:r>
              <a:rPr lang="en-GB" sz="1200" dirty="0"/>
              <a:t>	Additionally, </a:t>
            </a:r>
            <a:r>
              <a:rPr lang="en-US" sz="1200" dirty="0"/>
              <a:t>The writer uses a triplet or rule of three to describe the purpose of training boards. Notice the repetition of “their” to amplify the important roles the boards play: “their attitude towards their crime, their rehabilitation”. Moreover, we are told every aspect of a prison’s life is monitored, implying that the prisoners are always being watched and nothing is missed out when the boards evaluate prisoners’ progress, </a:t>
            </a:r>
            <a:r>
              <a:rPr lang="en-US" sz="1200" dirty="0" err="1"/>
              <a:t>emphasised</a:t>
            </a:r>
            <a:r>
              <a:rPr lang="en-US" sz="1200" dirty="0"/>
              <a:t> through the use of the determiner ‘every’. </a:t>
            </a:r>
          </a:p>
          <a:p>
            <a:r>
              <a:rPr lang="en-US" sz="1200" dirty="0"/>
              <a:t>	Furthermore, the writer continues to convey the positives of these </a:t>
            </a:r>
            <a:r>
              <a:rPr lang="en-US" sz="1200" dirty="0" err="1"/>
              <a:t>programmes</a:t>
            </a:r>
            <a:r>
              <a:rPr lang="en-US" sz="1200" dirty="0"/>
              <a:t> by providing different perspectives. The writer provides the anecdote of visiting several meetings with prisoners and the training boards. These examples give the audience insight into what goes on in the rehabilitation </a:t>
            </a:r>
            <a:r>
              <a:rPr lang="en-US" sz="1200" dirty="0" err="1"/>
              <a:t>programmes</a:t>
            </a:r>
            <a:r>
              <a:rPr lang="en-US" sz="1200" dirty="0"/>
              <a:t> and informs them as to what impact they can have on the prisoner. We are told the views of a prisoner and how he is positive about the impact of the meetings, and the board praise the prisoner’s behaviour and say what he is doing is helping towards setting a leaving date. </a:t>
            </a:r>
          </a:p>
          <a:p>
            <a:r>
              <a:rPr lang="en-US" sz="1200" dirty="0"/>
              <a:t>	In addition, the writer provides statistics to reinforce the idea that rehabilitation </a:t>
            </a:r>
            <a:r>
              <a:rPr lang="en-US" sz="1200" dirty="0" err="1"/>
              <a:t>programmes</a:t>
            </a:r>
            <a:r>
              <a:rPr lang="en-US" sz="1200" dirty="0"/>
              <a:t> are a positive for both prisoners and those outside. The writer cites statistics that highlight hundreds of braille books are made by prisoners “</a:t>
            </a:r>
            <a:r>
              <a:rPr lang="en-US" sz="1200" dirty="0">
                <a:effectLst/>
                <a:latin typeface="Calibri" panose="020F0502020204030204" pitchFamily="34" charset="0"/>
                <a:ea typeface="Calibri" panose="020F0502020204030204" pitchFamily="34" charset="0"/>
                <a:cs typeface="Times New Roman" panose="02020603050405020304" pitchFamily="18" charset="0"/>
              </a:rPr>
              <a:t>across the country every year”. </a:t>
            </a:r>
            <a:r>
              <a:rPr lang="en-US" sz="1200" dirty="0"/>
              <a:t>The writer employs a metaphor to explain how the prisoners’ work ‘opens up the world’ to the blind through literature that previously would have not been accessible to them. </a:t>
            </a:r>
            <a:endParaRPr lang="en-GB" sz="1200" dirty="0"/>
          </a:p>
          <a:p>
            <a:endParaRPr lang="en-GB" sz="1200" dirty="0"/>
          </a:p>
          <a:p>
            <a:pPr marL="0" lvl="1" indent="457200">
              <a:lnSpc>
                <a:spcPct val="120000"/>
              </a:lnSpc>
            </a:pPr>
            <a:endParaRPr lang="en-GB" sz="1200" dirty="0"/>
          </a:p>
        </p:txBody>
      </p:sp>
      <p:pic>
        <p:nvPicPr>
          <p:cNvPr id="6" name="Picture 5">
            <a:extLst>
              <a:ext uri="{FF2B5EF4-FFF2-40B4-BE49-F238E27FC236}">
                <a16:creationId xmlns:a16="http://schemas.microsoft.com/office/drawing/2014/main" id="{A87F9F54-2EAF-468B-4C41-AEC0FA6BEDFC}"/>
              </a:ext>
            </a:extLst>
          </p:cNvPr>
          <p:cNvPicPr>
            <a:picLocks noChangeAspect="1"/>
          </p:cNvPicPr>
          <p:nvPr/>
        </p:nvPicPr>
        <p:blipFill>
          <a:blip r:embed="rId2"/>
          <a:stretch>
            <a:fillRect/>
          </a:stretch>
        </p:blipFill>
        <p:spPr>
          <a:xfrm>
            <a:off x="6436000" y="331241"/>
            <a:ext cx="2418633" cy="1334567"/>
          </a:xfrm>
          <a:prstGeom prst="rect">
            <a:avLst/>
          </a:prstGeom>
        </p:spPr>
      </p:pic>
    </p:spTree>
    <p:extLst>
      <p:ext uri="{BB962C8B-B14F-4D97-AF65-F5344CB8AC3E}">
        <p14:creationId xmlns:p14="http://schemas.microsoft.com/office/powerpoint/2010/main" val="21097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Can you see how the student has mixed together quotations, explanations about how the writer describes the train journey and its effects on the reader?</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lvl="1" indent="0">
              <a:buNone/>
            </a:pPr>
            <a:r>
              <a:rPr lang="en-US" sz="1200" dirty="0"/>
              <a:t>	While much of the beginning of the source was used to highlight some of the negatives of prison life, this extract emphasises the positive of work prisons do through rehabilitation </a:t>
            </a:r>
            <a:r>
              <a:rPr lang="en-US" sz="1200" dirty="0" err="1"/>
              <a:t>programmes</a:t>
            </a:r>
            <a:r>
              <a:rPr lang="en-US" sz="1200" dirty="0"/>
              <a:t>. The extract begins with the writer emphasising that there are areas of prison work that go unnoticed or are “less familiar” to ordinary people outside of prisons. Here the adjective ‘less familiar’ reiterates that positive </a:t>
            </a:r>
            <a:r>
              <a:rPr lang="en-US" sz="1200" dirty="0" err="1"/>
              <a:t>programmes</a:t>
            </a:r>
            <a:r>
              <a:rPr lang="en-US" sz="1200" dirty="0"/>
              <a:t> such as these aren’t as reported or well known as the negative side of prison life. </a:t>
            </a:r>
            <a:endParaRPr lang="en-GB" sz="1200" dirty="0"/>
          </a:p>
          <a:p>
            <a:pPr marL="0" indent="0">
              <a:buNone/>
            </a:pPr>
            <a:r>
              <a:rPr lang="en-GB" sz="1200" dirty="0"/>
              <a:t>	Additionally, </a:t>
            </a:r>
            <a:r>
              <a:rPr lang="en-US" sz="1200" dirty="0"/>
              <a:t>The writer uses a triplet or rule of three to describe the purpose of training boards. Notice the repetition of “their” to amplify the important roles the boards play: “their attitude towards their crime, their rehabilitation”. Moreover, we are told every aspect of a prison’s life is monitored, implying that the prisoners are always being watched and nothing is missed out when the boards evaluate prisoners’ progress, </a:t>
            </a:r>
            <a:r>
              <a:rPr lang="en-US" sz="1200" dirty="0" err="1"/>
              <a:t>emphasised</a:t>
            </a:r>
            <a:r>
              <a:rPr lang="en-US" sz="1200" dirty="0"/>
              <a:t> through the use of the determiner ‘every’. </a:t>
            </a:r>
          </a:p>
          <a:p>
            <a:pPr marL="0" indent="0">
              <a:buNone/>
            </a:pPr>
            <a:r>
              <a:rPr lang="en-US" sz="1200" dirty="0"/>
              <a:t>	Furthermore, the writer continues to convey the positives of these </a:t>
            </a:r>
            <a:r>
              <a:rPr lang="en-US" sz="1200" dirty="0" err="1"/>
              <a:t>programmes</a:t>
            </a:r>
            <a:r>
              <a:rPr lang="en-US" sz="1200" dirty="0"/>
              <a:t> by providing different perspectives. The writer provides the anecdote of visiting several meetings with prisoners and the training boards. These examples give the audience insight into what goes on in the rehabilitation </a:t>
            </a:r>
            <a:r>
              <a:rPr lang="en-US" sz="1200" dirty="0" err="1"/>
              <a:t>programmes</a:t>
            </a:r>
            <a:r>
              <a:rPr lang="en-US" sz="1200" dirty="0"/>
              <a:t> and informs them as to what impact they can have on the prisoner. We are told the views of a prisoner and how he is positive about the impact of the meetings, and the board praise the prisoner’s behaviour and say what he is doing is helping towards setting a leaving date. </a:t>
            </a:r>
          </a:p>
          <a:p>
            <a:pPr marL="0" indent="0">
              <a:buNone/>
            </a:pPr>
            <a:r>
              <a:rPr lang="en-US" sz="1200" dirty="0"/>
              <a:t>	In addition, the writer provides statistics to reinforce the idea that rehabilitation </a:t>
            </a:r>
            <a:r>
              <a:rPr lang="en-US" sz="1200" dirty="0" err="1"/>
              <a:t>programmes</a:t>
            </a:r>
            <a:r>
              <a:rPr lang="en-US" sz="1200" dirty="0"/>
              <a:t> are a positive for both prisoners and those outside. The writer cites statistics that highlight hundreds of braille books are made by prisoners “</a:t>
            </a:r>
            <a:r>
              <a:rPr lang="en-US" sz="1200" dirty="0">
                <a:effectLst/>
                <a:latin typeface="Calibri" panose="020F0502020204030204" pitchFamily="34" charset="0"/>
                <a:ea typeface="Calibri" panose="020F0502020204030204" pitchFamily="34" charset="0"/>
                <a:cs typeface="Times New Roman" panose="02020603050405020304" pitchFamily="18" charset="0"/>
              </a:rPr>
              <a:t>across the country every year”. </a:t>
            </a:r>
            <a:r>
              <a:rPr lang="en-US" sz="1200" dirty="0"/>
              <a:t>The writer employs a metaphor to explain how the prisoners’ work ‘opens up the world’ to the blind through literature that previously would have not been accessible to them. </a:t>
            </a:r>
            <a:endParaRPr lang="en-GB" sz="1200" dirty="0"/>
          </a:p>
          <a:p>
            <a:pPr marL="0" indent="0">
              <a:lnSpc>
                <a:spcPct val="120000"/>
              </a:lnSpc>
              <a:buNone/>
            </a:pPr>
            <a:endParaRPr lang="en-GB" sz="1600" dirty="0">
              <a:highlight>
                <a:srgbClr val="C0C0C0"/>
              </a:highlight>
            </a:endParaRPr>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4524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Explanations about how the writer describes the rehabilitation programmes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ideas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Techniques used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 effects of the techniques</a:t>
            </a:r>
          </a:p>
        </p:txBody>
      </p:sp>
    </p:spTree>
    <p:extLst>
      <p:ext uri="{BB962C8B-B14F-4D97-AF65-F5344CB8AC3E}">
        <p14:creationId xmlns:p14="http://schemas.microsoft.com/office/powerpoint/2010/main" val="192676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Let’s take a look at a good answer for Q3:</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lvl="1" indent="0">
              <a:buNone/>
            </a:pPr>
            <a:r>
              <a:rPr lang="en-US" sz="1200" dirty="0"/>
              <a:t>	</a:t>
            </a:r>
            <a:r>
              <a:rPr lang="en-US" sz="1200" dirty="0">
                <a:highlight>
                  <a:srgbClr val="FFFF00"/>
                </a:highlight>
              </a:rPr>
              <a:t>While much of the beginning of the source was used to highlight some of the negatives of prison life, this extract emphasises the positive of work prisons do through rehabilitation </a:t>
            </a:r>
            <a:r>
              <a:rPr lang="en-US" sz="1200" dirty="0" err="1">
                <a:highlight>
                  <a:srgbClr val="FFFF00"/>
                </a:highlight>
              </a:rPr>
              <a:t>programmes</a:t>
            </a:r>
            <a:r>
              <a:rPr lang="en-US" sz="1200" dirty="0">
                <a:highlight>
                  <a:srgbClr val="FFFF00"/>
                </a:highlight>
              </a:rPr>
              <a:t>. The extract begins with the writer emphasising that there are areas of prison work that go unnoticed or are </a:t>
            </a:r>
            <a:r>
              <a:rPr lang="en-US" sz="1200" dirty="0"/>
              <a:t>“</a:t>
            </a:r>
            <a:r>
              <a:rPr lang="en-US" sz="1200" dirty="0">
                <a:highlight>
                  <a:srgbClr val="00FF00"/>
                </a:highlight>
              </a:rPr>
              <a:t>less familiar</a:t>
            </a:r>
            <a:r>
              <a:rPr lang="en-US" sz="1200" dirty="0"/>
              <a:t>” </a:t>
            </a:r>
            <a:r>
              <a:rPr lang="en-US" sz="1200" dirty="0">
                <a:highlight>
                  <a:srgbClr val="FFFF00"/>
                </a:highlight>
              </a:rPr>
              <a:t>to ordinary people outside of prisons. </a:t>
            </a:r>
            <a:r>
              <a:rPr lang="en-US" sz="1200" dirty="0"/>
              <a:t>Here </a:t>
            </a:r>
            <a:r>
              <a:rPr lang="en-US" sz="1200" dirty="0">
                <a:highlight>
                  <a:srgbClr val="FF00FF"/>
                </a:highlight>
              </a:rPr>
              <a:t>the adjective </a:t>
            </a:r>
            <a:r>
              <a:rPr lang="en-US" sz="1200" dirty="0"/>
              <a:t>‘</a:t>
            </a:r>
            <a:r>
              <a:rPr lang="en-US" sz="1200" dirty="0">
                <a:highlight>
                  <a:srgbClr val="00FF00"/>
                </a:highlight>
              </a:rPr>
              <a:t>less familiar</a:t>
            </a:r>
            <a:r>
              <a:rPr lang="en-US" sz="1200" dirty="0"/>
              <a:t>’ </a:t>
            </a:r>
            <a:r>
              <a:rPr lang="en-US" sz="1200" dirty="0">
                <a:highlight>
                  <a:srgbClr val="C0C0C0"/>
                </a:highlight>
              </a:rPr>
              <a:t>reiterates that positive </a:t>
            </a:r>
            <a:r>
              <a:rPr lang="en-US" sz="1200" dirty="0" err="1">
                <a:highlight>
                  <a:srgbClr val="C0C0C0"/>
                </a:highlight>
              </a:rPr>
              <a:t>programmes</a:t>
            </a:r>
            <a:r>
              <a:rPr lang="en-US" sz="1200" dirty="0">
                <a:highlight>
                  <a:srgbClr val="C0C0C0"/>
                </a:highlight>
              </a:rPr>
              <a:t> such as these aren’t as reported or well known as the negative side of prison life. </a:t>
            </a:r>
            <a:endParaRPr lang="en-GB" sz="1200" dirty="0">
              <a:highlight>
                <a:srgbClr val="C0C0C0"/>
              </a:highlight>
            </a:endParaRPr>
          </a:p>
          <a:p>
            <a:pPr marL="0" indent="0">
              <a:buNone/>
            </a:pPr>
            <a:r>
              <a:rPr lang="en-GB" sz="1200" dirty="0"/>
              <a:t>	</a:t>
            </a:r>
            <a:r>
              <a:rPr lang="en-GB" sz="1200" dirty="0">
                <a:highlight>
                  <a:srgbClr val="FF00FF"/>
                </a:highlight>
              </a:rPr>
              <a:t>Additionally, </a:t>
            </a:r>
            <a:r>
              <a:rPr lang="en-US" sz="1200" dirty="0">
                <a:highlight>
                  <a:srgbClr val="FF00FF"/>
                </a:highlight>
              </a:rPr>
              <a:t>the writer uses a triplet or rule of three </a:t>
            </a:r>
            <a:r>
              <a:rPr lang="en-US" sz="1200" dirty="0">
                <a:highlight>
                  <a:srgbClr val="FFFF00"/>
                </a:highlight>
              </a:rPr>
              <a:t>to describe the purpose of training boards. </a:t>
            </a:r>
            <a:r>
              <a:rPr lang="en-US" sz="1200" dirty="0">
                <a:highlight>
                  <a:srgbClr val="FF00FF"/>
                </a:highlight>
              </a:rPr>
              <a:t>Notice the repetition </a:t>
            </a:r>
            <a:r>
              <a:rPr lang="en-US" sz="1200" dirty="0"/>
              <a:t>of </a:t>
            </a:r>
            <a:r>
              <a:rPr lang="en-US" sz="1200" dirty="0">
                <a:highlight>
                  <a:srgbClr val="00FF00"/>
                </a:highlight>
              </a:rPr>
              <a:t>“their</a:t>
            </a:r>
            <a:r>
              <a:rPr lang="en-US" sz="1200" dirty="0"/>
              <a:t>” </a:t>
            </a:r>
            <a:r>
              <a:rPr lang="en-US" sz="1200" dirty="0">
                <a:highlight>
                  <a:srgbClr val="C0C0C0"/>
                </a:highlight>
              </a:rPr>
              <a:t>to amplify the important roles the boards play: </a:t>
            </a:r>
            <a:r>
              <a:rPr lang="en-US" sz="1200" dirty="0"/>
              <a:t>“</a:t>
            </a:r>
            <a:r>
              <a:rPr lang="en-US" sz="1200" dirty="0">
                <a:highlight>
                  <a:srgbClr val="00FF00"/>
                </a:highlight>
              </a:rPr>
              <a:t>their attitude towards their crime, their rehabilitation</a:t>
            </a:r>
            <a:r>
              <a:rPr lang="en-US" sz="1200" dirty="0"/>
              <a:t>”. </a:t>
            </a:r>
            <a:r>
              <a:rPr lang="en-US" sz="1200" dirty="0">
                <a:highlight>
                  <a:srgbClr val="FFFF00"/>
                </a:highlight>
              </a:rPr>
              <a:t>Moreover, we are told every aspect of a prison’s life is monitored, </a:t>
            </a:r>
            <a:r>
              <a:rPr lang="en-US" sz="1200" dirty="0">
                <a:highlight>
                  <a:srgbClr val="C0C0C0"/>
                </a:highlight>
              </a:rPr>
              <a:t>implying that the prisoners are always being watched and nothing is missed out when the boards evaluate prisoners’ progress, </a:t>
            </a:r>
            <a:r>
              <a:rPr lang="en-US" sz="1200" dirty="0" err="1">
                <a:highlight>
                  <a:srgbClr val="FF00FF"/>
                </a:highlight>
              </a:rPr>
              <a:t>emphasised</a:t>
            </a:r>
            <a:r>
              <a:rPr lang="en-US" sz="1200" dirty="0">
                <a:highlight>
                  <a:srgbClr val="FF00FF"/>
                </a:highlight>
              </a:rPr>
              <a:t> through the use of the determiner ‘every’. </a:t>
            </a:r>
          </a:p>
          <a:p>
            <a:pPr marL="0" indent="0">
              <a:buNone/>
            </a:pPr>
            <a:r>
              <a:rPr lang="en-US" sz="1200" dirty="0"/>
              <a:t>	</a:t>
            </a:r>
            <a:r>
              <a:rPr lang="en-US" sz="1200" dirty="0">
                <a:highlight>
                  <a:srgbClr val="FFFF00"/>
                </a:highlight>
              </a:rPr>
              <a:t>Furthermore, the writer continues to convey the positives of these </a:t>
            </a:r>
            <a:r>
              <a:rPr lang="en-US" sz="1200" dirty="0" err="1">
                <a:highlight>
                  <a:srgbClr val="FFFF00"/>
                </a:highlight>
              </a:rPr>
              <a:t>programmes</a:t>
            </a:r>
            <a:r>
              <a:rPr lang="en-US" sz="1200" dirty="0">
                <a:highlight>
                  <a:srgbClr val="FFFF00"/>
                </a:highlight>
              </a:rPr>
              <a:t> by providing different perspectives</a:t>
            </a:r>
            <a:r>
              <a:rPr lang="en-US" sz="1200" dirty="0"/>
              <a:t>. </a:t>
            </a:r>
            <a:r>
              <a:rPr lang="en-US" sz="1200" dirty="0">
                <a:highlight>
                  <a:srgbClr val="FF00FF"/>
                </a:highlight>
              </a:rPr>
              <a:t>The writer provides the anecdote </a:t>
            </a:r>
            <a:r>
              <a:rPr lang="en-US" sz="1200" dirty="0"/>
              <a:t>of visiting several meetings with prisoners and the training boards. </a:t>
            </a:r>
            <a:r>
              <a:rPr lang="en-US" sz="1200" dirty="0">
                <a:highlight>
                  <a:srgbClr val="C0C0C0"/>
                </a:highlight>
              </a:rPr>
              <a:t>These examples give the audience insight into what goes on in the rehabilitation </a:t>
            </a:r>
            <a:r>
              <a:rPr lang="en-US" sz="1200" dirty="0" err="1">
                <a:highlight>
                  <a:srgbClr val="C0C0C0"/>
                </a:highlight>
              </a:rPr>
              <a:t>programmes</a:t>
            </a:r>
            <a:r>
              <a:rPr lang="en-US" sz="1200" dirty="0">
                <a:highlight>
                  <a:srgbClr val="C0C0C0"/>
                </a:highlight>
              </a:rPr>
              <a:t> and informs them as to what impact they can have on the prisoner</a:t>
            </a:r>
            <a:r>
              <a:rPr lang="en-US" sz="1200" dirty="0"/>
              <a:t>. </a:t>
            </a:r>
            <a:r>
              <a:rPr lang="en-US" sz="1200" dirty="0">
                <a:highlight>
                  <a:srgbClr val="00FF00"/>
                </a:highlight>
              </a:rPr>
              <a:t>We are told the views of a prisoner and how he is positive about the impact of the meetings</a:t>
            </a:r>
            <a:r>
              <a:rPr lang="en-US" sz="1200" dirty="0">
                <a:highlight>
                  <a:srgbClr val="FFFF00"/>
                </a:highlight>
              </a:rPr>
              <a:t>, and the board praise the prisoner’s behaviour and say what he is doing is helping towards setting a leaving date. </a:t>
            </a:r>
          </a:p>
          <a:p>
            <a:pPr marL="0" indent="0">
              <a:buNone/>
            </a:pPr>
            <a:r>
              <a:rPr lang="en-US" sz="1200" dirty="0"/>
              <a:t>	In addition, the writer provides</a:t>
            </a:r>
            <a:r>
              <a:rPr lang="en-US" sz="1200" dirty="0">
                <a:highlight>
                  <a:srgbClr val="FF00FF"/>
                </a:highlight>
              </a:rPr>
              <a:t> statistics </a:t>
            </a:r>
            <a:r>
              <a:rPr lang="en-US" sz="1200" dirty="0">
                <a:highlight>
                  <a:srgbClr val="C0C0C0"/>
                </a:highlight>
              </a:rPr>
              <a:t>to reinforce the idea that rehabilitation </a:t>
            </a:r>
            <a:r>
              <a:rPr lang="en-US" sz="1200" dirty="0" err="1">
                <a:highlight>
                  <a:srgbClr val="C0C0C0"/>
                </a:highlight>
              </a:rPr>
              <a:t>programmes</a:t>
            </a:r>
            <a:r>
              <a:rPr lang="en-US" sz="1200" dirty="0">
                <a:highlight>
                  <a:srgbClr val="C0C0C0"/>
                </a:highlight>
              </a:rPr>
              <a:t> are a positive for both prisoners and those outside</a:t>
            </a:r>
            <a:r>
              <a:rPr lang="en-US" sz="1200" dirty="0"/>
              <a:t>. </a:t>
            </a:r>
            <a:r>
              <a:rPr lang="en-US" sz="1200" dirty="0">
                <a:highlight>
                  <a:srgbClr val="FFFF00"/>
                </a:highlight>
              </a:rPr>
              <a:t>The writer cites statistics that highlight hundreds of braille books are made by prisoners </a:t>
            </a:r>
            <a:r>
              <a:rPr lang="en-US" sz="1200" dirty="0"/>
              <a:t>“</a:t>
            </a:r>
            <a:r>
              <a:rPr lang="en-U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across the country every year</a:t>
            </a:r>
            <a:r>
              <a:rPr lang="en-US" sz="12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a:t>
            </a:r>
            <a:r>
              <a:rPr lang="en-US" sz="1200" dirty="0">
                <a:highlight>
                  <a:srgbClr val="FF00FF"/>
                </a:highlight>
              </a:rPr>
              <a:t>The writer employs a metaphor </a:t>
            </a:r>
            <a:r>
              <a:rPr lang="en-US" sz="1200" dirty="0">
                <a:highlight>
                  <a:srgbClr val="C0C0C0"/>
                </a:highlight>
              </a:rPr>
              <a:t>to explain how the prisoners’ work ‘</a:t>
            </a:r>
            <a:r>
              <a:rPr lang="en-US" sz="1200" dirty="0">
                <a:highlight>
                  <a:srgbClr val="FF00FF"/>
                </a:highlight>
              </a:rPr>
              <a:t>opens up the world</a:t>
            </a:r>
            <a:r>
              <a:rPr lang="en-US" sz="1200" dirty="0">
                <a:highlight>
                  <a:srgbClr val="C0C0C0"/>
                </a:highlight>
              </a:rPr>
              <a:t>’ to the blind through literature that previously would have not been accessible to them. </a:t>
            </a:r>
            <a:endParaRPr lang="en-GB" sz="1200" dirty="0">
              <a:highlight>
                <a:srgbClr val="C0C0C0"/>
              </a:highlight>
            </a:endParaRPr>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4524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Explanations about how the writer describes the rehabilitation programmes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ideas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Techniques used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 effects of the techniques</a:t>
            </a:r>
          </a:p>
        </p:txBody>
      </p:sp>
    </p:spTree>
    <p:extLst>
      <p:ext uri="{BB962C8B-B14F-4D97-AF65-F5344CB8AC3E}">
        <p14:creationId xmlns:p14="http://schemas.microsoft.com/office/powerpoint/2010/main" val="332476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4EB2-9B86-6865-B6D8-B9967BADD56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Next lesson we will explore improving our answers for Q3</a:t>
            </a:r>
            <a:endParaRPr lang="en-GB" dirty="0"/>
          </a:p>
        </p:txBody>
      </p:sp>
      <p:pic>
        <p:nvPicPr>
          <p:cNvPr id="4" name="Picture 3">
            <a:extLst>
              <a:ext uri="{FF2B5EF4-FFF2-40B4-BE49-F238E27FC236}">
                <a16:creationId xmlns:a16="http://schemas.microsoft.com/office/drawing/2014/main" id="{46FE6913-05FA-CE1F-134E-46D7249D39CD}"/>
              </a:ext>
            </a:extLst>
          </p:cNvPr>
          <p:cNvPicPr>
            <a:picLocks noChangeAspect="1"/>
          </p:cNvPicPr>
          <p:nvPr/>
        </p:nvPicPr>
        <p:blipFill>
          <a:blip r:embed="rId2"/>
          <a:stretch>
            <a:fillRect/>
          </a:stretch>
        </p:blipFill>
        <p:spPr>
          <a:xfrm>
            <a:off x="628650" y="2046543"/>
            <a:ext cx="3329892" cy="2773283"/>
          </a:xfrm>
          <a:prstGeom prst="rect">
            <a:avLst/>
          </a:prstGeom>
        </p:spPr>
      </p:pic>
      <p:pic>
        <p:nvPicPr>
          <p:cNvPr id="5" name="Picture 4">
            <a:extLst>
              <a:ext uri="{FF2B5EF4-FFF2-40B4-BE49-F238E27FC236}">
                <a16:creationId xmlns:a16="http://schemas.microsoft.com/office/drawing/2014/main" id="{32914F4D-D90D-4C34-0C04-4BC93713007F}"/>
              </a:ext>
            </a:extLst>
          </p:cNvPr>
          <p:cNvPicPr>
            <a:picLocks noChangeAspect="1"/>
          </p:cNvPicPr>
          <p:nvPr/>
        </p:nvPicPr>
        <p:blipFill>
          <a:blip r:embed="rId3"/>
          <a:stretch>
            <a:fillRect/>
          </a:stretch>
        </p:blipFill>
        <p:spPr>
          <a:xfrm>
            <a:off x="3958542" y="2046543"/>
            <a:ext cx="1672840" cy="1399104"/>
          </a:xfrm>
          <a:prstGeom prst="rect">
            <a:avLst/>
          </a:prstGeom>
        </p:spPr>
      </p:pic>
    </p:spTree>
    <p:extLst>
      <p:ext uri="{BB962C8B-B14F-4D97-AF65-F5344CB8AC3E}">
        <p14:creationId xmlns:p14="http://schemas.microsoft.com/office/powerpoint/2010/main" val="428304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5FB0-AD51-44A7-82DA-C19036EA3A01}"/>
              </a:ext>
            </a:extLst>
          </p:cNvPr>
          <p:cNvSpPr>
            <a:spLocks noGrp="1"/>
          </p:cNvSpPr>
          <p:nvPr>
            <p:ph type="title"/>
          </p:nvPr>
        </p:nvSpPr>
        <p:spPr>
          <a:xfrm>
            <a:off x="628649" y="365126"/>
            <a:ext cx="7902125"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Budding Students</a:t>
            </a:r>
          </a:p>
        </p:txBody>
      </p:sp>
      <p:sp>
        <p:nvSpPr>
          <p:cNvPr id="3" name="Content Placeholder 2">
            <a:extLst>
              <a:ext uri="{FF2B5EF4-FFF2-40B4-BE49-F238E27FC236}">
                <a16:creationId xmlns:a16="http://schemas.microsoft.com/office/drawing/2014/main" id="{9380F046-4694-4626-8440-5D4AB30D7575}"/>
              </a:ext>
            </a:extLst>
          </p:cNvPr>
          <p:cNvSpPr>
            <a:spLocks noGrp="1"/>
          </p:cNvSpPr>
          <p:nvPr>
            <p:ph idx="1"/>
          </p:nvPr>
        </p:nvSpPr>
        <p:spPr>
          <a:xfrm>
            <a:off x="628651" y="1825625"/>
            <a:ext cx="4500614"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You are a teacher. You have been asked to produce 3-5 ideas to help new students produce their own language analyses.</a:t>
            </a:r>
          </a:p>
          <a:p>
            <a:pPr marL="0" indent="0">
              <a:buNone/>
            </a:pPr>
            <a:endParaRPr lang="en-GB" dirty="0"/>
          </a:p>
          <a:p>
            <a:pPr marL="0" indent="0">
              <a:buNone/>
            </a:pPr>
            <a:r>
              <a:rPr lang="en-GB" dirty="0"/>
              <a:t>Based on what you’ve learnt today, write down 3-5 tips for new students on this.</a:t>
            </a:r>
          </a:p>
        </p:txBody>
      </p:sp>
      <p:sp>
        <p:nvSpPr>
          <p:cNvPr id="4" name="Content Placeholder 2">
            <a:extLst>
              <a:ext uri="{FF2B5EF4-FFF2-40B4-BE49-F238E27FC236}">
                <a16:creationId xmlns:a16="http://schemas.microsoft.com/office/drawing/2014/main" id="{5BA0B7B7-F8EA-410F-B8E8-AEC329BDFA98}"/>
              </a:ext>
            </a:extLst>
          </p:cNvPr>
          <p:cNvSpPr txBox="1">
            <a:spLocks/>
          </p:cNvSpPr>
          <p:nvPr/>
        </p:nvSpPr>
        <p:spPr>
          <a:xfrm>
            <a:off x="5194717" y="1825625"/>
            <a:ext cx="3336057" cy="43513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language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language analysis in Q3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2800" dirty="0">
                <a:solidFill>
                  <a:srgbClr val="00B050"/>
                </a:solidFill>
                <a:latin typeface="Calibri" panose="020F0502020204030204"/>
              </a:rPr>
              <a:t>Q3 </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p:txBody>
      </p:sp>
    </p:spTree>
    <p:extLst>
      <p:ext uri="{BB962C8B-B14F-4D97-AF65-F5344CB8AC3E}">
        <p14:creationId xmlns:p14="http://schemas.microsoft.com/office/powerpoint/2010/main" val="105326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0B05-31CB-BA4C-CE42-082BB75145A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42723235-AD50-822A-C394-04C975321C7A}"/>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language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language analysis in Q3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600" dirty="0">
                <a:solidFill>
                  <a:srgbClr val="00B050"/>
                </a:solidFill>
                <a:latin typeface="Calibri" panose="020F0502020204030204"/>
              </a:rPr>
              <a:t>Q3 </a:t>
            </a:r>
            <a:r>
              <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sz="3600" dirty="0"/>
          </a:p>
        </p:txBody>
      </p:sp>
    </p:spTree>
    <p:extLst>
      <p:ext uri="{BB962C8B-B14F-4D97-AF65-F5344CB8AC3E}">
        <p14:creationId xmlns:p14="http://schemas.microsoft.com/office/powerpoint/2010/main" val="81289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0B96-7096-47F1-92E4-D0D039514CC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What does non-fiction mean?</a:t>
            </a:r>
          </a:p>
        </p:txBody>
      </p:sp>
      <p:sp>
        <p:nvSpPr>
          <p:cNvPr id="3" name="Content Placeholder 2">
            <a:extLst>
              <a:ext uri="{FF2B5EF4-FFF2-40B4-BE49-F238E27FC236}">
                <a16:creationId xmlns:a16="http://schemas.microsoft.com/office/drawing/2014/main" id="{338DBF1C-5D2B-446E-A8C9-76FF1D509958}"/>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dirty="0"/>
              <a:t>Writing that is informative or factual and not fictional. Fictional writing describes imaginary people and events. </a:t>
            </a:r>
          </a:p>
          <a:p>
            <a:pPr marL="0" indent="0">
              <a:buNone/>
            </a:pPr>
            <a:r>
              <a:rPr lang="en-US" dirty="0"/>
              <a:t>There are lots of different </a:t>
            </a:r>
            <a:r>
              <a:rPr lang="en-US" b="1" dirty="0"/>
              <a:t>types or formats</a:t>
            </a:r>
            <a:r>
              <a:rPr lang="en-US" dirty="0"/>
              <a:t> of non-fiction writing, including speeches, letters, leaflets, essays, reports, articles, reviews, adverts, diaries and so on. </a:t>
            </a:r>
          </a:p>
          <a:p>
            <a:pPr marL="0" indent="0">
              <a:buNone/>
            </a:pPr>
            <a:r>
              <a:rPr lang="en-US" dirty="0"/>
              <a:t>There are lots of different </a:t>
            </a:r>
            <a:r>
              <a:rPr lang="en-US" b="1" dirty="0"/>
              <a:t>purposes</a:t>
            </a:r>
            <a:r>
              <a:rPr lang="en-US" dirty="0"/>
              <a:t> for non-fiction texts, such as </a:t>
            </a:r>
            <a:r>
              <a:rPr lang="en-US" b="1" dirty="0"/>
              <a:t>writing to argue, writing to advise, writing to explain, writing to persuade, writing to inform and more</a:t>
            </a:r>
            <a:r>
              <a:rPr lang="en-US" dirty="0"/>
              <a:t>.</a:t>
            </a:r>
            <a:endParaRPr lang="en-GB" dirty="0"/>
          </a:p>
        </p:txBody>
      </p:sp>
      <p:pic>
        <p:nvPicPr>
          <p:cNvPr id="4" name="Picture 10" descr="Boy, Cartoon, Comic, Comic Characters, Dais, Human">
            <a:extLst>
              <a:ext uri="{FF2B5EF4-FFF2-40B4-BE49-F238E27FC236}">
                <a16:creationId xmlns:a16="http://schemas.microsoft.com/office/drawing/2014/main" id="{C7F79E35-AA50-42A3-A00C-882202774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636" y="124098"/>
            <a:ext cx="1094613" cy="180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9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BD15-4BEC-AB74-3F25-AA06588A4AC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The blurb at the top of each source gives you clues into its purpose, audience and type</a:t>
            </a:r>
            <a:endParaRPr lang="en-GB" sz="3200" dirty="0"/>
          </a:p>
        </p:txBody>
      </p:sp>
      <p:sp>
        <p:nvSpPr>
          <p:cNvPr id="5" name="TextBox 4">
            <a:extLst>
              <a:ext uri="{FF2B5EF4-FFF2-40B4-BE49-F238E27FC236}">
                <a16:creationId xmlns:a16="http://schemas.microsoft.com/office/drawing/2014/main" id="{C8B162D2-6475-43B5-8986-02B650D3104B}"/>
              </a:ext>
            </a:extLst>
          </p:cNvPr>
          <p:cNvSpPr txBox="1"/>
          <p:nvPr/>
        </p:nvSpPr>
        <p:spPr>
          <a:xfrm>
            <a:off x="1446835" y="3134567"/>
            <a:ext cx="6250329" cy="113447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Source A is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an</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extract from the diary of Barry Farrell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 journalist who spent two weeks living in a men’s prison and investigating the conditions there in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 1980s</a:t>
            </a:r>
            <a:r>
              <a:rPr lang="en-US" sz="1600" dirty="0">
                <a:effectLst/>
                <a:latin typeface="Calibri" panose="020F0502020204030204" pitchFamily="34" charset="0"/>
                <a:ea typeface="Calibri" panose="020F0502020204030204" pitchFamily="34" charset="0"/>
                <a:cs typeface="Times New Roman" panose="02020603050405020304" pitchFamily="18" charset="0"/>
              </a:rPr>
              <a:t>. Prisons have historically been used as a deterrent for committing crimes and as a form of punishment for crimes committed.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82AA248-E1C3-FE58-9711-0199732502B6}"/>
              </a:ext>
            </a:extLst>
          </p:cNvPr>
          <p:cNvSpPr txBox="1"/>
          <p:nvPr/>
        </p:nvSpPr>
        <p:spPr>
          <a:xfrm>
            <a:off x="740780" y="1979271"/>
            <a:ext cx="4548850" cy="95410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source is </a:t>
            </a:r>
            <a:r>
              <a:rPr lang="en-US" sz="1400" dirty="0">
                <a:highlight>
                  <a:srgbClr val="FFFF00"/>
                </a:highlight>
              </a:rPr>
              <a:t>from a diary</a:t>
            </a:r>
            <a:r>
              <a:rPr lang="en-US" sz="1400" dirty="0"/>
              <a:t>, so instantly we know the </a:t>
            </a:r>
            <a:r>
              <a:rPr lang="en-US" sz="1400" b="1" dirty="0"/>
              <a:t>audience</a:t>
            </a:r>
            <a:r>
              <a:rPr lang="en-US" sz="1400" dirty="0"/>
              <a:t> will be people either interested in the writings of the journalist and have an interest in finding out what the writer thought about prison conditions. </a:t>
            </a:r>
            <a:endParaRPr lang="en-GB" sz="1400" dirty="0"/>
          </a:p>
        </p:txBody>
      </p:sp>
      <p:sp>
        <p:nvSpPr>
          <p:cNvPr id="7" name="TextBox 6">
            <a:extLst>
              <a:ext uri="{FF2B5EF4-FFF2-40B4-BE49-F238E27FC236}">
                <a16:creationId xmlns:a16="http://schemas.microsoft.com/office/drawing/2014/main" id="{2BD0A35E-8083-3579-90B1-CB1E05EBDDB9}"/>
              </a:ext>
            </a:extLst>
          </p:cNvPr>
          <p:cNvSpPr txBox="1"/>
          <p:nvPr/>
        </p:nvSpPr>
        <p:spPr>
          <a:xfrm>
            <a:off x="740780" y="4678865"/>
            <a:ext cx="4548850" cy="1600438"/>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We are told that </a:t>
            </a:r>
            <a:r>
              <a:rPr lang="en-US" sz="1400" dirty="0">
                <a:highlight>
                  <a:srgbClr val="00FF00"/>
                </a:highlight>
              </a:rPr>
              <a:t>the writer describes their time spent in living in a men’s prison </a:t>
            </a:r>
            <a:r>
              <a:rPr lang="en-US" sz="1400" dirty="0"/>
              <a:t>We now have some understanding of the </a:t>
            </a:r>
            <a:r>
              <a:rPr lang="en-US" sz="1400" b="1" dirty="0"/>
              <a:t>purpose</a:t>
            </a:r>
            <a:r>
              <a:rPr lang="en-US" sz="1400" dirty="0"/>
              <a:t>. He will </a:t>
            </a:r>
            <a:r>
              <a:rPr lang="en-US" sz="1400" b="1" dirty="0"/>
              <a:t>describe</a:t>
            </a:r>
            <a:r>
              <a:rPr lang="en-US" sz="1400" dirty="0"/>
              <a:t> the prison and its conditions but also </a:t>
            </a:r>
            <a:r>
              <a:rPr lang="en-US" sz="1400" b="1" dirty="0"/>
              <a:t>explain</a:t>
            </a:r>
            <a:r>
              <a:rPr lang="en-US" sz="1400" dirty="0"/>
              <a:t> to us about </a:t>
            </a:r>
            <a:r>
              <a:rPr lang="en-US" sz="1400" b="1" dirty="0"/>
              <a:t>how he thought and felt about the prison and its inmates, </a:t>
            </a:r>
            <a:r>
              <a:rPr lang="en-US" sz="1400" dirty="0"/>
              <a:t>and that he may be trying to </a:t>
            </a:r>
            <a:r>
              <a:rPr lang="en-US" sz="1400" b="1" dirty="0"/>
              <a:t>inform</a:t>
            </a:r>
            <a:r>
              <a:rPr lang="en-US" sz="1400" dirty="0"/>
              <a:t> his readers about his experiences.</a:t>
            </a:r>
            <a:endParaRPr lang="en-GB" sz="1400" dirty="0"/>
          </a:p>
        </p:txBody>
      </p:sp>
      <p:sp>
        <p:nvSpPr>
          <p:cNvPr id="8" name="TextBox 7">
            <a:extLst>
              <a:ext uri="{FF2B5EF4-FFF2-40B4-BE49-F238E27FC236}">
                <a16:creationId xmlns:a16="http://schemas.microsoft.com/office/drawing/2014/main" id="{315B9FBA-0CC3-6B28-E221-832C0E0E71C7}"/>
              </a:ext>
            </a:extLst>
          </p:cNvPr>
          <p:cNvSpPr txBox="1"/>
          <p:nvPr/>
        </p:nvSpPr>
        <p:spPr>
          <a:xfrm>
            <a:off x="5465421" y="4676992"/>
            <a:ext cx="3092611" cy="181588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It’s also important to consider </a:t>
            </a:r>
            <a:r>
              <a:rPr lang="en-US" sz="1400" b="1" dirty="0"/>
              <a:t>when</a:t>
            </a:r>
            <a:r>
              <a:rPr lang="en-US" sz="1400" dirty="0"/>
              <a:t> the text was written. This one was written in  </a:t>
            </a:r>
            <a:r>
              <a:rPr lang="en-US" sz="1400" dirty="0">
                <a:highlight>
                  <a:srgbClr val="00FFFF"/>
                </a:highlight>
              </a:rPr>
              <a:t>the 1980s</a:t>
            </a:r>
            <a:r>
              <a:rPr lang="en-US" sz="1400" dirty="0"/>
              <a:t>, </a:t>
            </a:r>
            <a:r>
              <a:rPr lang="en-US" sz="1400" b="1" dirty="0"/>
              <a:t>meaning  the conditions in prisons may have changed considerably in over 45 years. </a:t>
            </a:r>
            <a:r>
              <a:rPr lang="en-US" sz="1400" dirty="0"/>
              <a:t>That’s important when you consider the writer’s style of language. </a:t>
            </a:r>
            <a:endParaRPr lang="en-GB" sz="1400" dirty="0"/>
          </a:p>
        </p:txBody>
      </p:sp>
    </p:spTree>
    <p:extLst>
      <p:ext uri="{BB962C8B-B14F-4D97-AF65-F5344CB8AC3E}">
        <p14:creationId xmlns:p14="http://schemas.microsoft.com/office/powerpoint/2010/main" val="182842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D69-110E-F166-A12E-516061A15BF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Q3 focuses on language analysis</a:t>
            </a:r>
            <a:endParaRPr lang="en-GB" dirty="0"/>
          </a:p>
        </p:txBody>
      </p:sp>
      <p:sp>
        <p:nvSpPr>
          <p:cNvPr id="3" name="Content Placeholder 2">
            <a:extLst>
              <a:ext uri="{FF2B5EF4-FFF2-40B4-BE49-F238E27FC236}">
                <a16:creationId xmlns:a16="http://schemas.microsoft.com/office/drawing/2014/main" id="{DD39FFB8-0153-26CE-EE21-795480EE4367}"/>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dirty="0"/>
              <a:t>It asks you to focus on specific lines. In this example, we are asked to explore lines 10 to 24.</a:t>
            </a:r>
          </a:p>
          <a:p>
            <a:pPr marL="0" indent="0">
              <a:buNone/>
            </a:pPr>
            <a:endParaRPr lang="en-US" dirty="0"/>
          </a:p>
          <a:p>
            <a:pPr marL="0" indent="0">
              <a:buNone/>
            </a:pPr>
            <a:r>
              <a:rPr lang="en-US" dirty="0"/>
              <a:t>Here is the question:</a:t>
            </a:r>
          </a:p>
          <a:p>
            <a:pPr marL="0" indent="0">
              <a:buNone/>
            </a:pPr>
            <a:endParaRPr lang="en-US" dirty="0"/>
          </a:p>
          <a:p>
            <a:pPr marL="0" indent="0">
              <a:buNone/>
            </a:pPr>
            <a:r>
              <a:rPr lang="en-US" b="1" dirty="0"/>
              <a:t>How does the writer use language to describe the rehabilitation </a:t>
            </a:r>
            <a:r>
              <a:rPr lang="en-US" b="1" dirty="0" err="1"/>
              <a:t>programmes</a:t>
            </a:r>
            <a:r>
              <a:rPr lang="en-US" b="1" dirty="0"/>
              <a:t>?</a:t>
            </a:r>
            <a:endParaRPr lang="en-GB" b="1" dirty="0"/>
          </a:p>
        </p:txBody>
      </p:sp>
    </p:spTree>
    <p:extLst>
      <p:ext uri="{BB962C8B-B14F-4D97-AF65-F5344CB8AC3E}">
        <p14:creationId xmlns:p14="http://schemas.microsoft.com/office/powerpoint/2010/main" val="346120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45B1-597F-45F8-9A3A-5C66B5EBDAB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One easy way to remember some language techniques is DAFORREST</a:t>
            </a:r>
          </a:p>
        </p:txBody>
      </p:sp>
      <p:sp>
        <p:nvSpPr>
          <p:cNvPr id="5" name="TextBox 4">
            <a:extLst>
              <a:ext uri="{FF2B5EF4-FFF2-40B4-BE49-F238E27FC236}">
                <a16:creationId xmlns:a16="http://schemas.microsoft.com/office/drawing/2014/main" id="{FB5DDE3A-346C-4C02-9567-1B0DF2BC9EC8}"/>
              </a:ext>
            </a:extLst>
          </p:cNvPr>
          <p:cNvSpPr txBox="1"/>
          <p:nvPr/>
        </p:nvSpPr>
        <p:spPr>
          <a:xfrm>
            <a:off x="628650" y="1843950"/>
            <a:ext cx="2860138" cy="31700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D</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irect address (“you”)</a:t>
            </a:r>
            <a:b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A</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lliteration / Adjectives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F</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acts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O</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pinions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R</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hetorical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R</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epetition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E</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xaggeration / Emotive language / Examples</a:t>
            </a:r>
            <a:b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S</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tatistics</a:t>
            </a:r>
            <a:b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T</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one / Triplets</a:t>
            </a:r>
          </a:p>
        </p:txBody>
      </p:sp>
      <p:sp>
        <p:nvSpPr>
          <p:cNvPr id="6" name="TextBox 5">
            <a:extLst>
              <a:ext uri="{FF2B5EF4-FFF2-40B4-BE49-F238E27FC236}">
                <a16:creationId xmlns:a16="http://schemas.microsoft.com/office/drawing/2014/main" id="{2E85FB7C-2965-4916-861A-56313742A897}"/>
              </a:ext>
            </a:extLst>
          </p:cNvPr>
          <p:cNvSpPr txBox="1"/>
          <p:nvPr/>
        </p:nvSpPr>
        <p:spPr>
          <a:xfrm>
            <a:off x="3657600" y="1843950"/>
            <a:ext cx="4857750" cy="440120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These are common features found in non-fiction texts, but there are many, many more and it’s best to know as many as you can before you sit an assessment or exam.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Sometimes you might hear your teachers talk about ‘technique spotting’. This is where a student just finds all the techniques they know without explaining what they are used for and  how these specific examples have affected the readers.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Discuss: Why is it a bad idea to ‘technique spot’ in an exam?</a:t>
            </a:r>
          </a:p>
        </p:txBody>
      </p:sp>
      <p:pic>
        <p:nvPicPr>
          <p:cNvPr id="8" name="Picture 2" descr="Pencils, Colored Pencil, Box, Pencil Box, Drawing">
            <a:extLst>
              <a:ext uri="{FF2B5EF4-FFF2-40B4-BE49-F238E27FC236}">
                <a16:creationId xmlns:a16="http://schemas.microsoft.com/office/drawing/2014/main" id="{B9283734-E8DE-451D-BFEB-5DFB3BA4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50" y="5167310"/>
            <a:ext cx="881348" cy="1145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udspeaker, Sound, Speaker, Electrical, Signal">
            <a:extLst>
              <a:ext uri="{FF2B5EF4-FFF2-40B4-BE49-F238E27FC236}">
                <a16:creationId xmlns:a16="http://schemas.microsoft.com/office/drawing/2014/main" id="{DC37557A-31D4-498A-9E05-39FAA6ACE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459" y="5167310"/>
            <a:ext cx="1054329" cy="10203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potlight, Limelight, Lighting, Lights, Stage, Show">
            <a:extLst>
              <a:ext uri="{FF2B5EF4-FFF2-40B4-BE49-F238E27FC236}">
                <a16:creationId xmlns:a16="http://schemas.microsoft.com/office/drawing/2014/main" id="{6AC5E731-1DF1-4C77-842E-B3A658001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998" y="5224837"/>
            <a:ext cx="1448972" cy="102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9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A39-C8C4-0EBC-534E-F20E8F8BB48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Re-read lines 10 to 24 of Source A</a:t>
            </a:r>
            <a:endParaRPr lang="en-GB" dirty="0"/>
          </a:p>
        </p:txBody>
      </p:sp>
      <p:cxnSp>
        <p:nvCxnSpPr>
          <p:cNvPr id="6" name="Straight Arrow Connector 5">
            <a:extLst>
              <a:ext uri="{FF2B5EF4-FFF2-40B4-BE49-F238E27FC236}">
                <a16:creationId xmlns:a16="http://schemas.microsoft.com/office/drawing/2014/main" id="{CBC729F1-BC52-0A1B-EDFD-40A324ED2A74}"/>
              </a:ext>
            </a:extLst>
          </p:cNvPr>
          <p:cNvCxnSpPr/>
          <p:nvPr/>
        </p:nvCxnSpPr>
        <p:spPr>
          <a:xfrm flipH="1">
            <a:off x="2222339" y="2384385"/>
            <a:ext cx="324091" cy="368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CD3950F-A187-2009-78FB-34AFFC871B99}"/>
              </a:ext>
            </a:extLst>
          </p:cNvPr>
          <p:cNvSpPr txBox="1"/>
          <p:nvPr/>
        </p:nvSpPr>
        <p:spPr>
          <a:xfrm>
            <a:off x="2546430" y="2221021"/>
            <a:ext cx="3418447"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Aptos" panose="02110004020202020204"/>
              </a:rPr>
              <a:t>“less familiar”</a:t>
            </a:r>
            <a:endParaRPr kumimoji="0" lang="en-GB" sz="12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The adjective familiar is used </a:t>
            </a:r>
            <a:r>
              <a:rPr kumimoji="0" lang="en-GB" sz="1200" b="0" i="0" u="none" strike="noStrike" kern="1200" cap="none" spc="0" normalizeH="0" baseline="0" noProof="0" dirty="0">
                <a:ln>
                  <a:noFill/>
                </a:ln>
                <a:solidFill>
                  <a:srgbClr val="00B050"/>
                </a:solidFill>
                <a:effectLst/>
                <a:uLnTx/>
                <a:uFillTx/>
                <a:latin typeface="Aptos" panose="02110004020202020204"/>
                <a:ea typeface="+mn-ea"/>
                <a:cs typeface="+mn-cs"/>
              </a:rPr>
              <a:t>to make the reader understand that ordinary people outside of prisons rarely see the positive work that is done inside them, such as the rehabilitation programmes that have a positive effect on inmates. </a:t>
            </a:r>
          </a:p>
        </p:txBody>
      </p:sp>
      <p:sp>
        <p:nvSpPr>
          <p:cNvPr id="9" name="TextBox 8">
            <a:extLst>
              <a:ext uri="{FF2B5EF4-FFF2-40B4-BE49-F238E27FC236}">
                <a16:creationId xmlns:a16="http://schemas.microsoft.com/office/drawing/2014/main" id="{D6C87C08-33C2-F29D-FF03-160AB91CF778}"/>
              </a:ext>
            </a:extLst>
          </p:cNvPr>
          <p:cNvSpPr txBox="1"/>
          <p:nvPr/>
        </p:nvSpPr>
        <p:spPr>
          <a:xfrm>
            <a:off x="6146295" y="1956122"/>
            <a:ext cx="2369056" cy="424731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Around your picture: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Write down examples of how the </a:t>
            </a: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rehabilitation </a:t>
            </a:r>
            <a:r>
              <a:rPr kumimoji="0" lang="en-US" sz="1800" b="1" i="0" u="none" strike="noStrike" kern="1200" cap="none" spc="0" normalizeH="0" baseline="0" noProof="0" dirty="0" err="1">
                <a:ln>
                  <a:noFill/>
                </a:ln>
                <a:solidFill>
                  <a:srgbClr val="FF0000"/>
                </a:solidFill>
                <a:effectLst/>
                <a:uLnTx/>
                <a:uFillTx/>
                <a:latin typeface="Aptos" panose="02110004020202020204"/>
                <a:ea typeface="+mn-ea"/>
                <a:cs typeface="+mn-cs"/>
              </a:rPr>
              <a:t>programmes</a:t>
            </a: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 are</a:t>
            </a:r>
            <a:r>
              <a:rPr lang="en-US" dirty="0">
                <a:solidFill>
                  <a:srgbClr val="FF0000"/>
                </a:solidFill>
                <a:latin typeface="Aptos" panose="02110004020202020204"/>
              </a:rPr>
              <a:t> described</a:t>
            </a:r>
            <a:endPar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How the writer has employed language techniques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Why this example affects how the reader understands the rehabilitation </a:t>
            </a:r>
            <a:r>
              <a:rPr kumimoji="0" lang="en-US" sz="1800" b="0" i="0" u="none" strike="noStrike" kern="1200" cap="none" spc="0" normalizeH="0" baseline="0" noProof="0" dirty="0" err="1">
                <a:ln>
                  <a:noFill/>
                </a:ln>
                <a:solidFill>
                  <a:srgbClr val="00B050"/>
                </a:solidFill>
                <a:effectLst/>
                <a:uLnTx/>
                <a:uFillTx/>
                <a:latin typeface="Aptos" panose="02110004020202020204"/>
                <a:ea typeface="+mn-ea"/>
                <a:cs typeface="+mn-cs"/>
              </a:rPr>
              <a:t>programmes</a:t>
            </a: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23" name="Picture 22">
            <a:extLst>
              <a:ext uri="{FF2B5EF4-FFF2-40B4-BE49-F238E27FC236}">
                <a16:creationId xmlns:a16="http://schemas.microsoft.com/office/drawing/2014/main" id="{EC38EAC3-B017-66B4-D00B-F70224D61AA9}"/>
              </a:ext>
            </a:extLst>
          </p:cNvPr>
          <p:cNvPicPr>
            <a:picLocks noChangeAspect="1"/>
          </p:cNvPicPr>
          <p:nvPr/>
        </p:nvPicPr>
        <p:blipFill>
          <a:blip r:embed="rId2"/>
          <a:stretch>
            <a:fillRect/>
          </a:stretch>
        </p:blipFill>
        <p:spPr>
          <a:xfrm>
            <a:off x="536962" y="4685571"/>
            <a:ext cx="2264111" cy="1885653"/>
          </a:xfrm>
          <a:prstGeom prst="rect">
            <a:avLst/>
          </a:prstGeom>
        </p:spPr>
      </p:pic>
      <p:pic>
        <p:nvPicPr>
          <p:cNvPr id="24" name="Picture 23">
            <a:extLst>
              <a:ext uri="{FF2B5EF4-FFF2-40B4-BE49-F238E27FC236}">
                <a16:creationId xmlns:a16="http://schemas.microsoft.com/office/drawing/2014/main" id="{9339BBFB-E246-650F-BBAB-4BBED8A9D1F6}"/>
              </a:ext>
            </a:extLst>
          </p:cNvPr>
          <p:cNvPicPr>
            <a:picLocks noChangeAspect="1"/>
          </p:cNvPicPr>
          <p:nvPr/>
        </p:nvPicPr>
        <p:blipFill>
          <a:blip r:embed="rId3"/>
          <a:stretch>
            <a:fillRect/>
          </a:stretch>
        </p:blipFill>
        <p:spPr>
          <a:xfrm>
            <a:off x="2812648" y="4685571"/>
            <a:ext cx="1137423" cy="951300"/>
          </a:xfrm>
          <a:prstGeom prst="rect">
            <a:avLst/>
          </a:prstGeom>
        </p:spPr>
      </p:pic>
      <p:pic>
        <p:nvPicPr>
          <p:cNvPr id="5" name="Graphic 4">
            <a:extLst>
              <a:ext uri="{FF2B5EF4-FFF2-40B4-BE49-F238E27FC236}">
                <a16:creationId xmlns:a16="http://schemas.microsoft.com/office/drawing/2014/main" id="{53A08592-AC36-7A6B-C0DE-424A80D52A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962" y="2172429"/>
            <a:ext cx="1736101" cy="1956122"/>
          </a:xfrm>
          <a:prstGeom prst="rect">
            <a:avLst/>
          </a:prstGeom>
        </p:spPr>
      </p:pic>
    </p:spTree>
    <p:extLst>
      <p:ext uri="{BB962C8B-B14F-4D97-AF65-F5344CB8AC3E}">
        <p14:creationId xmlns:p14="http://schemas.microsoft.com/office/powerpoint/2010/main" val="321632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8277C52-8578-E0B1-6147-3F721711F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3271" y="363862"/>
            <a:ext cx="1736101" cy="1956122"/>
          </a:xfrm>
          <a:prstGeom prst="rect">
            <a:avLst/>
          </a:prstGeom>
        </p:spPr>
      </p:pic>
      <p:pic>
        <p:nvPicPr>
          <p:cNvPr id="3" name="Graphic 2">
            <a:extLst>
              <a:ext uri="{FF2B5EF4-FFF2-40B4-BE49-F238E27FC236}">
                <a16:creationId xmlns:a16="http://schemas.microsoft.com/office/drawing/2014/main" id="{F3B45265-78E7-2795-94EE-265E6467E5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671" y="363862"/>
            <a:ext cx="1736101" cy="1956122"/>
          </a:xfrm>
          <a:prstGeom prst="rect">
            <a:avLst/>
          </a:prstGeom>
        </p:spPr>
      </p:pic>
      <p:pic>
        <p:nvPicPr>
          <p:cNvPr id="8" name="Graphic 7">
            <a:extLst>
              <a:ext uri="{FF2B5EF4-FFF2-40B4-BE49-F238E27FC236}">
                <a16:creationId xmlns:a16="http://schemas.microsoft.com/office/drawing/2014/main" id="{FE71C24E-B29E-6B27-9D58-762029F72E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40226" y="363862"/>
            <a:ext cx="1736101" cy="1956122"/>
          </a:xfrm>
          <a:prstGeom prst="rect">
            <a:avLst/>
          </a:prstGeom>
        </p:spPr>
      </p:pic>
      <p:pic>
        <p:nvPicPr>
          <p:cNvPr id="9" name="Graphic 8">
            <a:extLst>
              <a:ext uri="{FF2B5EF4-FFF2-40B4-BE49-F238E27FC236}">
                <a16:creationId xmlns:a16="http://schemas.microsoft.com/office/drawing/2014/main" id="{0B00090F-05AF-E84B-6DEF-F334170BC6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3271" y="2632870"/>
            <a:ext cx="1736101" cy="1956122"/>
          </a:xfrm>
          <a:prstGeom prst="rect">
            <a:avLst/>
          </a:prstGeom>
        </p:spPr>
      </p:pic>
      <p:pic>
        <p:nvPicPr>
          <p:cNvPr id="10" name="Graphic 9">
            <a:extLst>
              <a:ext uri="{FF2B5EF4-FFF2-40B4-BE49-F238E27FC236}">
                <a16:creationId xmlns:a16="http://schemas.microsoft.com/office/drawing/2014/main" id="{666B27CB-38DF-5A02-5F69-1F04BAB3B0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671" y="2632870"/>
            <a:ext cx="1736101" cy="1956122"/>
          </a:xfrm>
          <a:prstGeom prst="rect">
            <a:avLst/>
          </a:prstGeom>
        </p:spPr>
      </p:pic>
      <p:pic>
        <p:nvPicPr>
          <p:cNvPr id="11" name="Graphic 10">
            <a:extLst>
              <a:ext uri="{FF2B5EF4-FFF2-40B4-BE49-F238E27FC236}">
                <a16:creationId xmlns:a16="http://schemas.microsoft.com/office/drawing/2014/main" id="{5143DBAD-982B-2390-BCE6-D7C9DC27C3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40226" y="2632870"/>
            <a:ext cx="1736101" cy="1956122"/>
          </a:xfrm>
          <a:prstGeom prst="rect">
            <a:avLst/>
          </a:prstGeom>
        </p:spPr>
      </p:pic>
      <p:pic>
        <p:nvPicPr>
          <p:cNvPr id="12" name="Graphic 11">
            <a:extLst>
              <a:ext uri="{FF2B5EF4-FFF2-40B4-BE49-F238E27FC236}">
                <a16:creationId xmlns:a16="http://schemas.microsoft.com/office/drawing/2014/main" id="{84622ED3-5F68-0B2C-903E-E0FABB0AB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3271" y="4901878"/>
            <a:ext cx="1736101" cy="1956122"/>
          </a:xfrm>
          <a:prstGeom prst="rect">
            <a:avLst/>
          </a:prstGeom>
        </p:spPr>
      </p:pic>
      <p:pic>
        <p:nvPicPr>
          <p:cNvPr id="13" name="Graphic 12">
            <a:extLst>
              <a:ext uri="{FF2B5EF4-FFF2-40B4-BE49-F238E27FC236}">
                <a16:creationId xmlns:a16="http://schemas.microsoft.com/office/drawing/2014/main" id="{F9D90E1D-C106-C08A-31BC-AABBABBDA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671" y="4901878"/>
            <a:ext cx="1736101" cy="1956122"/>
          </a:xfrm>
          <a:prstGeom prst="rect">
            <a:avLst/>
          </a:prstGeom>
        </p:spPr>
      </p:pic>
      <p:pic>
        <p:nvPicPr>
          <p:cNvPr id="14" name="Graphic 13">
            <a:extLst>
              <a:ext uri="{FF2B5EF4-FFF2-40B4-BE49-F238E27FC236}">
                <a16:creationId xmlns:a16="http://schemas.microsoft.com/office/drawing/2014/main" id="{A8CB0480-37F6-5FC4-2BBC-5963187A2B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40226" y="4901878"/>
            <a:ext cx="1736101" cy="1956122"/>
          </a:xfrm>
          <a:prstGeom prst="rect">
            <a:avLst/>
          </a:prstGeom>
        </p:spPr>
      </p:pic>
    </p:spTree>
    <p:extLst>
      <p:ext uri="{BB962C8B-B14F-4D97-AF65-F5344CB8AC3E}">
        <p14:creationId xmlns:p14="http://schemas.microsoft.com/office/powerpoint/2010/main" val="343027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D186F8-1C61-7143-726E-F9C7C716B131}"/>
              </a:ext>
            </a:extLst>
          </p:cNvPr>
          <p:cNvSpPr txBox="1"/>
          <p:nvPr/>
        </p:nvSpPr>
        <p:spPr>
          <a:xfrm>
            <a:off x="1111169" y="2249488"/>
            <a:ext cx="6921661" cy="192623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However,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there are other areas that may be less familiar to the ordinary member of the public.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Training boards are used to monitor an inmate’s behaviour, their attitude towards their crime, their rehabilitation and more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Every aspect of a prisoner’s life is checked. </a:t>
            </a:r>
            <a:r>
              <a:rPr lang="en-US" sz="1400" dirty="0">
                <a:effectLst/>
                <a:latin typeface="Calibri" panose="020F0502020204030204" pitchFamily="34" charset="0"/>
                <a:ea typeface="Calibri" panose="020F0502020204030204" pitchFamily="34" charset="0"/>
                <a:cs typeface="Times New Roman" panose="02020603050405020304" pitchFamily="18" charset="0"/>
              </a:rPr>
              <a:t>I was invited to attend a number of these meetings</a:t>
            </a:r>
            <a:r>
              <a:rPr lang="en-US"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one such prisoner spoken to was asked about his alcoholism, how it contributed to his crime and what he is doing now to combat his addiction.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He is currently receiving treatment from an allocated doctor and psychotherapist and is </a:t>
            </a:r>
            <a:r>
              <a:rPr lang="en-US"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positive about his own progress. </a:t>
            </a:r>
            <a:r>
              <a:rPr lang="en-US" sz="1400" dirty="0">
                <a:solidFill>
                  <a:schemeClr val="bg1"/>
                </a:solidFill>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The board praise his behaviour inside and comment that it is helping to contribute towards his eventual leaving date. </a:t>
            </a:r>
            <a:endParaRPr lang="en-GB" sz="1400" dirty="0">
              <a:solidFill>
                <a:schemeClr val="bg1"/>
              </a:solidFill>
              <a:effectLst/>
              <a:highlight>
                <a:srgbClr val="808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6310E36-6931-C5F1-014E-16DDB0C6FBB7}"/>
              </a:ext>
            </a:extLst>
          </p:cNvPr>
          <p:cNvSpPr txBox="1"/>
          <p:nvPr/>
        </p:nvSpPr>
        <p:spPr>
          <a:xfrm>
            <a:off x="439837" y="335666"/>
            <a:ext cx="3912243" cy="1200329"/>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200" dirty="0">
                <a:highlight>
                  <a:srgbClr val="FFFF00"/>
                </a:highlight>
              </a:rPr>
              <a:t>The extract begins with the writer emphasising that there are areas of prison work that go unnoticed or are “less familiar” </a:t>
            </a:r>
            <a:r>
              <a:rPr lang="en-US" sz="1200" dirty="0"/>
              <a:t>to ordinary people outside of prisons. Here the adjective ‘less familiar’ reiterates that positive </a:t>
            </a:r>
            <a:r>
              <a:rPr lang="en-US" sz="1200" dirty="0" err="1"/>
              <a:t>programmes</a:t>
            </a:r>
            <a:r>
              <a:rPr lang="en-US" sz="1200" dirty="0"/>
              <a:t> such as these aren’t as reported or well known as the negative side of prison life. </a:t>
            </a:r>
            <a:endParaRPr lang="en-GB" sz="1200" dirty="0"/>
          </a:p>
        </p:txBody>
      </p:sp>
      <p:sp>
        <p:nvSpPr>
          <p:cNvPr id="7" name="TextBox 6">
            <a:extLst>
              <a:ext uri="{FF2B5EF4-FFF2-40B4-BE49-F238E27FC236}">
                <a16:creationId xmlns:a16="http://schemas.microsoft.com/office/drawing/2014/main" id="{E930E53A-1CE5-4F5E-00B4-A29A4855821E}"/>
              </a:ext>
            </a:extLst>
          </p:cNvPr>
          <p:cNvSpPr txBox="1"/>
          <p:nvPr/>
        </p:nvSpPr>
        <p:spPr>
          <a:xfrm>
            <a:off x="4572000" y="335666"/>
            <a:ext cx="4328932" cy="1615827"/>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100" dirty="0"/>
              <a:t>The writer uses a triplet or rule of three to describe the purpose of training boards. </a:t>
            </a:r>
            <a:r>
              <a:rPr lang="en-US" sz="1100" dirty="0">
                <a:highlight>
                  <a:srgbClr val="00FF00"/>
                </a:highlight>
              </a:rPr>
              <a:t>Notice the repetition of “their” to amplify the important roles the boards play: “their attitude towards their crime, their rehabilitation”. </a:t>
            </a:r>
          </a:p>
          <a:p>
            <a:endParaRPr lang="en-US" sz="1100" dirty="0">
              <a:highlight>
                <a:srgbClr val="00FF00"/>
              </a:highlight>
            </a:endParaRPr>
          </a:p>
          <a:p>
            <a:r>
              <a:rPr lang="en-US" sz="1100" dirty="0">
                <a:highlight>
                  <a:srgbClr val="C0C0C0"/>
                </a:highlight>
              </a:rPr>
              <a:t>We are told every aspect of a prison’s life is monitored, implying that the prisoners are always being watched and nothing is missed out when the boards evaluate prisoners’ progress, </a:t>
            </a:r>
            <a:r>
              <a:rPr lang="en-US" sz="1100" dirty="0" err="1">
                <a:highlight>
                  <a:srgbClr val="C0C0C0"/>
                </a:highlight>
              </a:rPr>
              <a:t>emphasised</a:t>
            </a:r>
            <a:r>
              <a:rPr lang="en-US" sz="1100" dirty="0">
                <a:highlight>
                  <a:srgbClr val="C0C0C0"/>
                </a:highlight>
              </a:rPr>
              <a:t> through the use of the determiner ‘every’. </a:t>
            </a:r>
            <a:endParaRPr lang="en-GB" sz="1100" dirty="0">
              <a:highlight>
                <a:srgbClr val="C0C0C0"/>
              </a:highlight>
            </a:endParaRPr>
          </a:p>
        </p:txBody>
      </p:sp>
      <p:sp>
        <p:nvSpPr>
          <p:cNvPr id="8" name="TextBox 7">
            <a:extLst>
              <a:ext uri="{FF2B5EF4-FFF2-40B4-BE49-F238E27FC236}">
                <a16:creationId xmlns:a16="http://schemas.microsoft.com/office/drawing/2014/main" id="{4AC50D65-F4CF-D43C-6084-6137BFF531BD}"/>
              </a:ext>
            </a:extLst>
          </p:cNvPr>
          <p:cNvSpPr txBox="1"/>
          <p:nvPr/>
        </p:nvSpPr>
        <p:spPr>
          <a:xfrm>
            <a:off x="439837" y="4373408"/>
            <a:ext cx="3622876" cy="1600438"/>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FF"/>
                </a:highlight>
              </a:rPr>
              <a:t>The writer provides the anecdote of visiting several meetings with prisoners and the training boards. </a:t>
            </a:r>
            <a:r>
              <a:rPr lang="en-US" sz="1400" dirty="0"/>
              <a:t>These examples give the audience insight into what goes on in the rehabilitation </a:t>
            </a:r>
            <a:r>
              <a:rPr lang="en-US" sz="1400" dirty="0" err="1"/>
              <a:t>programmes</a:t>
            </a:r>
            <a:r>
              <a:rPr lang="en-US" sz="1400" dirty="0"/>
              <a:t> and informs them as to what impact they can have on the prisoner. </a:t>
            </a:r>
            <a:endParaRPr lang="en-GB" sz="1400" dirty="0"/>
          </a:p>
        </p:txBody>
      </p:sp>
      <p:sp>
        <p:nvSpPr>
          <p:cNvPr id="9" name="TextBox 8">
            <a:extLst>
              <a:ext uri="{FF2B5EF4-FFF2-40B4-BE49-F238E27FC236}">
                <a16:creationId xmlns:a16="http://schemas.microsoft.com/office/drawing/2014/main" id="{F080228D-3A18-B56D-0748-4A9794B690DF}"/>
              </a:ext>
            </a:extLst>
          </p:cNvPr>
          <p:cNvSpPr txBox="1"/>
          <p:nvPr/>
        </p:nvSpPr>
        <p:spPr>
          <a:xfrm>
            <a:off x="4352080" y="4373408"/>
            <a:ext cx="4548852" cy="1169551"/>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writer includes different perspectives here: </a:t>
            </a:r>
            <a:r>
              <a:rPr lang="en-US" sz="1400" dirty="0">
                <a:highlight>
                  <a:srgbClr val="FF00FF"/>
                </a:highlight>
              </a:rPr>
              <a:t>the prisoner himself tells the writer that he is positive about the impact of the meetings</a:t>
            </a:r>
            <a:r>
              <a:rPr lang="en-US" sz="1400" dirty="0"/>
              <a:t>, </a:t>
            </a:r>
            <a:r>
              <a:rPr lang="en-US" sz="1400" dirty="0">
                <a:solidFill>
                  <a:schemeClr val="bg1"/>
                </a:solidFill>
                <a:highlight>
                  <a:srgbClr val="808000"/>
                </a:highlight>
              </a:rPr>
              <a:t>and the board praise the prisoner’s behaviour and say what he is doing is helping towards setting a leaving date. </a:t>
            </a:r>
            <a:endParaRPr lang="en-GB" sz="1400" dirty="0">
              <a:solidFill>
                <a:schemeClr val="bg1"/>
              </a:solidFill>
              <a:highlight>
                <a:srgbClr val="808000"/>
              </a:highlight>
            </a:endParaRPr>
          </a:p>
        </p:txBody>
      </p:sp>
    </p:spTree>
    <p:extLst>
      <p:ext uri="{BB962C8B-B14F-4D97-AF65-F5344CB8AC3E}">
        <p14:creationId xmlns:p14="http://schemas.microsoft.com/office/powerpoint/2010/main" val="36641810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2818</Words>
  <Application>Microsoft Office PowerPoint</Application>
  <PresentationFormat>On-screen Show (4:3)</PresentationFormat>
  <Paragraphs>117</Paragraphs>
  <Slides>17</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Aptos</vt:lpstr>
      <vt:lpstr>Aptos Display</vt:lpstr>
      <vt:lpstr>Arial</vt:lpstr>
      <vt:lpstr>Calibri</vt:lpstr>
      <vt:lpstr>Calibri Light</vt:lpstr>
      <vt:lpstr>gg sans</vt:lpstr>
      <vt:lpstr>Times New Roman</vt:lpstr>
      <vt:lpstr>Office Theme</vt:lpstr>
      <vt:lpstr>1_Office Theme</vt:lpstr>
      <vt:lpstr>2_Office Theme</vt:lpstr>
      <vt:lpstr>PowerPoint Presentation</vt:lpstr>
      <vt:lpstr>Learning outcomes</vt:lpstr>
      <vt:lpstr>What does non-fiction mean?</vt:lpstr>
      <vt:lpstr>The blurb at the top of each source gives you clues into its purpose, audience and type</vt:lpstr>
      <vt:lpstr>Q3 focuses on language analysis</vt:lpstr>
      <vt:lpstr>One easy way to remember some language techniques is DAFORREST</vt:lpstr>
      <vt:lpstr>Re-read lines 10 to 24 of Source A</vt:lpstr>
      <vt:lpstr>PowerPoint Presentation</vt:lpstr>
      <vt:lpstr>PowerPoint Presentation</vt:lpstr>
      <vt:lpstr>PowerPoint Presentation</vt:lpstr>
      <vt:lpstr>Q3) Language Analysis</vt:lpstr>
      <vt:lpstr>You have been given a good answer for Q3</vt:lpstr>
      <vt:lpstr>PowerPoint Presentation</vt:lpstr>
      <vt:lpstr>Can you see how the student has mixed together quotations, explanations about how the writer describes the train journey and its effects on the reader?</vt:lpstr>
      <vt:lpstr>Let’s take a look at a good answer for Q3:</vt:lpstr>
      <vt:lpstr>Next lesson we will explore improving our answers for Q3</vt:lpstr>
      <vt:lpstr>Plenary: Budding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2025-02-16T15:58:10Z</dcterms:created>
  <dcterms:modified xsi:type="dcterms:W3CDTF">2025-08-12T11:21:22Z</dcterms:modified>
</cp:coreProperties>
</file>