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75"/>
  </p:notesMasterIdLst>
  <p:sldIdLst>
    <p:sldId id="256" r:id="rId6"/>
    <p:sldId id="259" r:id="rId7"/>
    <p:sldId id="263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87" r:id="rId17"/>
    <p:sldId id="265" r:id="rId18"/>
    <p:sldId id="26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67" r:id="rId34"/>
    <p:sldId id="268" r:id="rId35"/>
    <p:sldId id="304" r:id="rId36"/>
    <p:sldId id="305" r:id="rId37"/>
    <p:sldId id="306" r:id="rId38"/>
    <p:sldId id="307" r:id="rId39"/>
    <p:sldId id="308" r:id="rId40"/>
    <p:sldId id="269" r:id="rId41"/>
    <p:sldId id="270" r:id="rId42"/>
    <p:sldId id="313" r:id="rId43"/>
    <p:sldId id="314" r:id="rId44"/>
    <p:sldId id="315" r:id="rId45"/>
    <p:sldId id="271" r:id="rId46"/>
    <p:sldId id="272" r:id="rId47"/>
    <p:sldId id="321" r:id="rId48"/>
    <p:sldId id="322" r:id="rId49"/>
    <p:sldId id="323" r:id="rId50"/>
    <p:sldId id="324" r:id="rId51"/>
    <p:sldId id="273" r:id="rId52"/>
    <p:sldId id="274" r:id="rId53"/>
    <p:sldId id="327" r:id="rId54"/>
    <p:sldId id="275" r:id="rId55"/>
    <p:sldId id="276" r:id="rId56"/>
    <p:sldId id="335" r:id="rId57"/>
    <p:sldId id="337" r:id="rId58"/>
    <p:sldId id="338" r:id="rId59"/>
    <p:sldId id="339" r:id="rId60"/>
    <p:sldId id="340" r:id="rId61"/>
    <p:sldId id="341" r:id="rId62"/>
    <p:sldId id="277" r:id="rId63"/>
    <p:sldId id="278" r:id="rId64"/>
    <p:sldId id="342" r:id="rId65"/>
    <p:sldId id="279" r:id="rId66"/>
    <p:sldId id="280" r:id="rId67"/>
    <p:sldId id="353" r:id="rId68"/>
    <p:sldId id="354" r:id="rId69"/>
    <p:sldId id="348" r:id="rId70"/>
    <p:sldId id="349" r:id="rId71"/>
    <p:sldId id="350" r:id="rId72"/>
    <p:sldId id="351" r:id="rId73"/>
    <p:sldId id="352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FF3300"/>
    <a:srgbClr val="CCCCFF"/>
    <a:srgbClr val="A50021"/>
    <a:srgbClr val="FFFFCC"/>
    <a:srgbClr val="CC00CC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542E7D7E-F7E1-4A37-801C-6E21FA37F1B6}"/>
    <pc:docChg chg="custSel modSld">
      <pc:chgData name="Max Thrilling" userId="1a0901c82f0d6655" providerId="LiveId" clId="{542E7D7E-F7E1-4A37-801C-6E21FA37F1B6}" dt="2024-04-16T13:52:16.228" v="0" actId="478"/>
      <pc:docMkLst>
        <pc:docMk/>
      </pc:docMkLst>
      <pc:sldChg chg="delSp mod">
        <pc:chgData name="Max Thrilling" userId="1a0901c82f0d6655" providerId="LiveId" clId="{542E7D7E-F7E1-4A37-801C-6E21FA37F1B6}" dt="2024-04-16T13:52:16.228" v="0" actId="478"/>
        <pc:sldMkLst>
          <pc:docMk/>
          <pc:sldMk cId="2291763235" sldId="256"/>
        </pc:sldMkLst>
        <pc:spChg chg="del">
          <ac:chgData name="Max Thrilling" userId="1a0901c82f0d6655" providerId="LiveId" clId="{542E7D7E-F7E1-4A37-801C-6E21FA37F1B6}" dt="2024-04-16T13:52:16.228" v="0" actId="478"/>
          <ac:spMkLst>
            <pc:docMk/>
            <pc:sldMk cId="2291763235" sldId="256"/>
            <ac:spMk id="3" creationId="{34EE6802-411D-4732-B86A-00E62DEC8A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2EEA4-E582-4152-B533-B6F78830D135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2240B-DF40-4AE8-A87C-450D162C5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8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5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57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83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89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7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8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8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9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6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0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9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8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44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437-2184-45AF-B3C6-EA9580925057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4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3D3A-D74D-44D3-9499-E44283C06493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7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40D0-A053-4EEC-AB2F-0FF78B9DD751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38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F00D-A404-4992-8FF8-E575D3FDF167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1A7A-63B2-4E0F-BEBE-30A7C4277D63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7F3D-700A-4041-B972-479EE1D78FCC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71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FC6-0DF3-49DA-9209-D1A047836D8E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0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D8AF-20A3-4308-A2A7-D8EA6510ED87}" type="datetime1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3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8DF0-0977-4C98-844C-32C3E53DB8E3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4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D783929-91CA-47AF-8D8E-70A49559200C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38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42A2-2247-49A6-AE11-CDA10A3254A3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0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F90B3E-B081-4218-B29E-06F0CE1A0319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E5AA6C2-591B-DFFB-3CEA-430D44F142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80" y="253515"/>
            <a:ext cx="1331640" cy="6267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B5692A-983A-20D2-6663-F3DD6699AA00}"/>
              </a:ext>
            </a:extLst>
          </p:cNvPr>
          <p:cNvSpPr/>
          <p:nvPr userDrawn="1"/>
        </p:nvSpPr>
        <p:spPr>
          <a:xfrm>
            <a:off x="2339752" y="2492896"/>
            <a:ext cx="4621223" cy="2218187"/>
          </a:xfrm>
          <a:prstGeom prst="rect">
            <a:avLst/>
          </a:prstGeom>
          <a:blipFill dpi="0" rotWithShape="1">
            <a:blip r:embed="rId1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4.png"/><Relationship Id="rId5" Type="http://schemas.openxmlformats.org/officeDocument/2006/relationships/image" Target="../media/image67.png"/><Relationship Id="rId10" Type="http://schemas.openxmlformats.org/officeDocument/2006/relationships/image" Target="../media/image73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5.png"/><Relationship Id="rId7" Type="http://schemas.openxmlformats.org/officeDocument/2006/relationships/image" Target="../media/image7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6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8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5.png"/><Relationship Id="rId7" Type="http://schemas.openxmlformats.org/officeDocument/2006/relationships/image" Target="../media/image8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66.pn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65.png"/><Relationship Id="rId7" Type="http://schemas.openxmlformats.org/officeDocument/2006/relationships/image" Target="../media/image9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66.pn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65.png"/><Relationship Id="rId7" Type="http://schemas.openxmlformats.org/officeDocument/2006/relationships/image" Target="../media/image10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66.png"/><Relationship Id="rId9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13" Type="http://schemas.openxmlformats.org/officeDocument/2006/relationships/image" Target="../media/image601.png"/><Relationship Id="rId18" Type="http://schemas.openxmlformats.org/officeDocument/2006/relationships/image" Target="../media/image651.png"/><Relationship Id="rId26" Type="http://schemas.openxmlformats.org/officeDocument/2006/relationships/image" Target="../media/image730.png"/><Relationship Id="rId3" Type="http://schemas.openxmlformats.org/officeDocument/2006/relationships/image" Target="../media/image501.png"/><Relationship Id="rId21" Type="http://schemas.openxmlformats.org/officeDocument/2006/relationships/image" Target="../media/image680.png"/><Relationship Id="rId7" Type="http://schemas.openxmlformats.org/officeDocument/2006/relationships/image" Target="../media/image541.png"/><Relationship Id="rId12" Type="http://schemas.openxmlformats.org/officeDocument/2006/relationships/image" Target="../media/image591.png"/><Relationship Id="rId17" Type="http://schemas.openxmlformats.org/officeDocument/2006/relationships/image" Target="../media/image641.png"/><Relationship Id="rId25" Type="http://schemas.openxmlformats.org/officeDocument/2006/relationships/image" Target="../media/image7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31.png"/><Relationship Id="rId20" Type="http://schemas.openxmlformats.org/officeDocument/2006/relationships/image" Target="../media/image6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11" Type="http://schemas.openxmlformats.org/officeDocument/2006/relationships/image" Target="../media/image581.png"/><Relationship Id="rId24" Type="http://schemas.openxmlformats.org/officeDocument/2006/relationships/image" Target="../media/image710.png"/><Relationship Id="rId5" Type="http://schemas.openxmlformats.org/officeDocument/2006/relationships/image" Target="../media/image521.png"/><Relationship Id="rId15" Type="http://schemas.openxmlformats.org/officeDocument/2006/relationships/image" Target="../media/image621.png"/><Relationship Id="rId23" Type="http://schemas.openxmlformats.org/officeDocument/2006/relationships/image" Target="../media/image700.png"/><Relationship Id="rId10" Type="http://schemas.openxmlformats.org/officeDocument/2006/relationships/image" Target="../media/image571.png"/><Relationship Id="rId19" Type="http://schemas.openxmlformats.org/officeDocument/2006/relationships/image" Target="../media/image661.png"/><Relationship Id="rId4" Type="http://schemas.openxmlformats.org/officeDocument/2006/relationships/image" Target="../media/image511.png"/><Relationship Id="rId9" Type="http://schemas.openxmlformats.org/officeDocument/2006/relationships/image" Target="../media/image561.png"/><Relationship Id="rId14" Type="http://schemas.openxmlformats.org/officeDocument/2006/relationships/image" Target="../media/image611.png"/><Relationship Id="rId22" Type="http://schemas.openxmlformats.org/officeDocument/2006/relationships/image" Target="../media/image6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840.png"/><Relationship Id="rId18" Type="http://schemas.openxmlformats.org/officeDocument/2006/relationships/image" Target="../media/image890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12" Type="http://schemas.openxmlformats.org/officeDocument/2006/relationships/image" Target="../media/image830.png"/><Relationship Id="rId17" Type="http://schemas.openxmlformats.org/officeDocument/2006/relationships/image" Target="../media/image88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20.png"/><Relationship Id="rId5" Type="http://schemas.openxmlformats.org/officeDocument/2006/relationships/image" Target="../media/image760.png"/><Relationship Id="rId15" Type="http://schemas.openxmlformats.org/officeDocument/2006/relationships/image" Target="../media/image860.png"/><Relationship Id="rId10" Type="http://schemas.openxmlformats.org/officeDocument/2006/relationships/image" Target="../media/image810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Relationship Id="rId14" Type="http://schemas.openxmlformats.org/officeDocument/2006/relationships/image" Target="../media/image8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0.png"/><Relationship Id="rId3" Type="http://schemas.openxmlformats.org/officeDocument/2006/relationships/image" Target="../media/image510.png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5" Type="http://schemas.openxmlformats.org/officeDocument/2006/relationships/image" Target="../media/image570.png"/><Relationship Id="rId15" Type="http://schemas.openxmlformats.org/officeDocument/2006/relationships/image" Target="../media/image670.png"/><Relationship Id="rId10" Type="http://schemas.openxmlformats.org/officeDocument/2006/relationships/image" Target="../media/image620.png"/><Relationship Id="rId4" Type="http://schemas.openxmlformats.org/officeDocument/2006/relationships/image" Target="../media/image560.png"/><Relationship Id="rId9" Type="http://schemas.openxmlformats.org/officeDocument/2006/relationships/image" Target="../media/image610.png"/><Relationship Id="rId14" Type="http://schemas.openxmlformats.org/officeDocument/2006/relationships/image" Target="../media/image6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510.png"/><Relationship Id="rId7" Type="http://schemas.openxmlformats.org/officeDocument/2006/relationships/image" Target="../media/image950.png"/><Relationship Id="rId12" Type="http://schemas.openxmlformats.org/officeDocument/2006/relationships/image" Target="../media/image10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image" Target="../media/image990.png"/><Relationship Id="rId5" Type="http://schemas.openxmlformats.org/officeDocument/2006/relationships/image" Target="../media/image930.png"/><Relationship Id="rId10" Type="http://schemas.openxmlformats.org/officeDocument/2006/relationships/image" Target="../media/image980.png"/><Relationship Id="rId4" Type="http://schemas.openxmlformats.org/officeDocument/2006/relationships/image" Target="../media/image560.png"/><Relationship Id="rId9" Type="http://schemas.openxmlformats.org/officeDocument/2006/relationships/image" Target="../media/image9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8.png"/><Relationship Id="rId7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65.wmf"/><Relationship Id="rId7" Type="http://schemas.openxmlformats.org/officeDocument/2006/relationships/image" Target="../media/image1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9.png"/><Relationship Id="rId10" Type="http://schemas.openxmlformats.org/officeDocument/2006/relationships/image" Target="../media/image108.png"/><Relationship Id="rId9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5.png"/><Relationship Id="rId7" Type="http://schemas.openxmlformats.org/officeDocument/2006/relationships/image" Target="../media/image11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5" Type="http://schemas.openxmlformats.org/officeDocument/2006/relationships/image" Target="../media/image144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7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51.png"/><Relationship Id="rId5" Type="http://schemas.openxmlformats.org/officeDocument/2006/relationships/image" Target="../media/image76.wmf"/><Relationship Id="rId10" Type="http://schemas.openxmlformats.org/officeDocument/2006/relationships/image" Target="../media/image150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81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83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80.wmf"/><Relationship Id="rId5" Type="http://schemas.openxmlformats.org/officeDocument/2006/relationships/image" Target="../media/image78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20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95.wmf"/><Relationship Id="rId3" Type="http://schemas.openxmlformats.org/officeDocument/2006/relationships/image" Target="../media/image88.wmf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34.bin"/><Relationship Id="rId2" Type="http://schemas.openxmlformats.org/officeDocument/2006/relationships/oleObject" Target="../embeddings/oleObject26.bin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98.w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35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93.wmf"/><Relationship Id="rId22" Type="http://schemas.openxmlformats.org/officeDocument/2006/relationships/image" Target="../media/image9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95.wmf"/><Relationship Id="rId3" Type="http://schemas.openxmlformats.org/officeDocument/2006/relationships/image" Target="../media/image88.wmf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34.bin"/><Relationship Id="rId2" Type="http://schemas.openxmlformats.org/officeDocument/2006/relationships/oleObject" Target="../embeddings/oleObject26.bin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98.w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35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93.wmf"/><Relationship Id="rId22" Type="http://schemas.openxmlformats.org/officeDocument/2006/relationships/image" Target="../media/image97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104.wmf"/><Relationship Id="rId26" Type="http://schemas.openxmlformats.org/officeDocument/2006/relationships/image" Target="../media/image146.png"/><Relationship Id="rId3" Type="http://schemas.openxmlformats.org/officeDocument/2006/relationships/image" Target="../media/image99.wmf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43.bin"/><Relationship Id="rId25" Type="http://schemas.openxmlformats.org/officeDocument/2006/relationships/image" Target="../media/image1440.png"/><Relationship Id="rId2" Type="http://schemas.openxmlformats.org/officeDocument/2006/relationships/oleObject" Target="../embeddings/oleObject38.bin"/><Relationship Id="rId29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28" Type="http://schemas.openxmlformats.org/officeDocument/2006/relationships/image" Target="../media/image148.png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44.bin"/><Relationship Id="rId27" Type="http://schemas.openxmlformats.org/officeDocument/2006/relationships/image" Target="../media/image14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99.wmf"/><Relationship Id="rId21" Type="http://schemas.openxmlformats.org/officeDocument/2006/relationships/image" Target="../media/image110.wmf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108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144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5" Type="http://schemas.openxmlformats.org/officeDocument/2006/relationships/image" Target="../media/image107.wmf"/><Relationship Id="rId23" Type="http://schemas.openxmlformats.org/officeDocument/2006/relationships/image" Target="../media/image111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109.wmf"/><Relationship Id="rId31" Type="http://schemas.openxmlformats.org/officeDocument/2006/relationships/image" Target="../media/image160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30" Type="http://schemas.openxmlformats.org/officeDocument/2006/relationships/image" Target="../media/image1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119.wmf"/><Relationship Id="rId2" Type="http://schemas.openxmlformats.org/officeDocument/2006/relationships/oleObject" Target="../embeddings/oleObject56.bin"/><Relationship Id="rId16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116.wmf"/><Relationship Id="rId5" Type="http://schemas.openxmlformats.org/officeDocument/2006/relationships/image" Target="../media/image113.wmf"/><Relationship Id="rId15" Type="http://schemas.openxmlformats.org/officeDocument/2006/relationships/image" Target="../media/image118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6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113.wmf"/><Relationship Id="rId3" Type="http://schemas.openxmlformats.org/officeDocument/2006/relationships/image" Target="../media/image120.wmf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57.bin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112.wmf"/><Relationship Id="rId5" Type="http://schemas.openxmlformats.org/officeDocument/2006/relationships/image" Target="../media/image121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12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129.wmf"/><Relationship Id="rId18" Type="http://schemas.openxmlformats.org/officeDocument/2006/relationships/oleObject" Target="../embeddings/oleObject76.bin"/><Relationship Id="rId3" Type="http://schemas.openxmlformats.org/officeDocument/2006/relationships/image" Target="../media/image124.wmf"/><Relationship Id="rId21" Type="http://schemas.openxmlformats.org/officeDocument/2006/relationships/image" Target="../media/image133.wmf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131.wmf"/><Relationship Id="rId2" Type="http://schemas.openxmlformats.org/officeDocument/2006/relationships/oleObject" Target="../embeddings/oleObject68.bin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132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127.wmf"/><Relationship Id="rId14" Type="http://schemas.openxmlformats.org/officeDocument/2006/relationships/oleObject" Target="../embeddings/oleObject74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125.wmf"/><Relationship Id="rId3" Type="http://schemas.openxmlformats.org/officeDocument/2006/relationships/image" Target="../media/image134.wmf"/><Relationship Id="rId21" Type="http://schemas.openxmlformats.org/officeDocument/2006/relationships/oleObject" Target="../embeddings/oleObject71.bin"/><Relationship Id="rId7" Type="http://schemas.openxmlformats.org/officeDocument/2006/relationships/image" Target="../media/image136.wmf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69.bin"/><Relationship Id="rId2" Type="http://schemas.openxmlformats.org/officeDocument/2006/relationships/oleObject" Target="../embeddings/oleObject78.bin"/><Relationship Id="rId16" Type="http://schemas.openxmlformats.org/officeDocument/2006/relationships/image" Target="../media/image124.wmf"/><Relationship Id="rId20" Type="http://schemas.openxmlformats.org/officeDocument/2006/relationships/image" Target="../media/image12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11" Type="http://schemas.openxmlformats.org/officeDocument/2006/relationships/oleObject" Target="../embeddings/oleObject83.bin"/><Relationship Id="rId5" Type="http://schemas.openxmlformats.org/officeDocument/2006/relationships/image" Target="../media/image135.wmf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137.wmf"/><Relationship Id="rId19" Type="http://schemas.openxmlformats.org/officeDocument/2006/relationships/oleObject" Target="../embeddings/oleObject70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139.wmf"/><Relationship Id="rId22" Type="http://schemas.openxmlformats.org/officeDocument/2006/relationships/image" Target="../media/image127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0.png"/><Relationship Id="rId4" Type="http://schemas.openxmlformats.org/officeDocument/2006/relationships/image" Target="../media/image14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6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100.png"/><Relationship Id="rId5" Type="http://schemas.openxmlformats.org/officeDocument/2006/relationships/image" Target="../media/image410.png"/><Relationship Id="rId10" Type="http://schemas.openxmlformats.org/officeDocument/2006/relationships/image" Target="../media/image90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3" Type="http://schemas.openxmlformats.org/officeDocument/2006/relationships/image" Target="../media/image1500.png"/><Relationship Id="rId7" Type="http://schemas.openxmlformats.org/officeDocument/2006/relationships/image" Target="../media/image1540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0.png"/><Relationship Id="rId11" Type="http://schemas.openxmlformats.org/officeDocument/2006/relationships/image" Target="../media/image156.png"/><Relationship Id="rId5" Type="http://schemas.openxmlformats.org/officeDocument/2006/relationships/image" Target="../media/image1520.png"/><Relationship Id="rId10" Type="http://schemas.openxmlformats.org/officeDocument/2006/relationships/image" Target="../media/image155.png"/><Relationship Id="rId4" Type="http://schemas.openxmlformats.org/officeDocument/2006/relationships/image" Target="../media/image1510.png"/><Relationship Id="rId9" Type="http://schemas.openxmlformats.org/officeDocument/2006/relationships/image" Target="../media/image146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0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67.png"/><Relationship Id="rId7" Type="http://schemas.openxmlformats.org/officeDocument/2006/relationships/image" Target="../media/image17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68.png"/><Relationship Id="rId9" Type="http://schemas.openxmlformats.org/officeDocument/2006/relationships/image" Target="../media/image17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6.png"/><Relationship Id="rId7" Type="http://schemas.openxmlformats.org/officeDocument/2006/relationships/image" Target="../media/image8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4.png"/><Relationship Id="rId5" Type="http://schemas.openxmlformats.org/officeDocument/2006/relationships/image" Target="../media/image60.png"/><Relationship Id="rId10" Type="http://schemas.openxmlformats.org/officeDocument/2006/relationships/image" Target="../media/image13.png"/><Relationship Id="rId4" Type="http://schemas.openxmlformats.org/officeDocument/2006/relationships/image" Target="../media/image31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539552" y="2060848"/>
            <a:ext cx="8142294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Differentiation</a:t>
            </a:r>
            <a:endParaRPr lang="ja-JP" alt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A7DA4E-2CF3-946F-23ED-31BB22A4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10222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 to find the exact gradient of a curve at a given point.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point A with coordinates (4,16) lies on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At point A the curve has gradient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GB" sz="16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→0</m:t>
                        </m:r>
                      </m:lim>
                    </m:limLow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(8+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Deduce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10222" cy="4776787"/>
              </a:xfrm>
              <a:blipFill>
                <a:blip r:embed="rId2"/>
                <a:stretch>
                  <a:fillRect t="-766" r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16324" y="2612571"/>
                <a:ext cx="1768626" cy="6378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(8+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324" y="2612571"/>
                <a:ext cx="1768626" cy="637867"/>
              </a:xfrm>
              <a:prstGeom prst="rect">
                <a:avLst/>
              </a:prstGeom>
              <a:blipFill>
                <a:blip r:embed="rId3"/>
                <a:stretch>
                  <a:fillRect t="-9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3553098" y="2996801"/>
            <a:ext cx="1584960" cy="8882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3946" y="3288385"/>
            <a:ext cx="2373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 aware that sometimes the letter h is used to represent the change in x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4E3CC-05B2-CA58-B91C-542D1EF0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2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10222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 to find the exact gradient of a curve at a given point.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point A with coordinates (4,16) lies on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At point A the curve has gradient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GB" sz="16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→0</m:t>
                        </m:r>
                      </m:lim>
                    </m:limLow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(8+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Deduce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10222" cy="4776787"/>
              </a:xfrm>
              <a:blipFill>
                <a:blip r:embed="rId2"/>
                <a:stretch>
                  <a:fillRect t="-766" r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0767" y="1626598"/>
                <a:ext cx="2578463" cy="570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767" y="1626598"/>
                <a:ext cx="2578463" cy="570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41691" y="2405309"/>
                <a:ext cx="3181780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91" y="2405309"/>
                <a:ext cx="3181780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10149" y="3181298"/>
                <a:ext cx="3300548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16+8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−16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9" y="3181298"/>
                <a:ext cx="3300548" cy="586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92460"/>
                <a:ext cx="2744919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460"/>
                <a:ext cx="2744919" cy="510461"/>
              </a:xfrm>
              <a:prstGeom prst="rect">
                <a:avLst/>
              </a:prstGeom>
              <a:blipFill>
                <a:blip r:embed="rId6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7784" y="3934589"/>
                <a:ext cx="3300548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784" y="3934589"/>
                <a:ext cx="3300548" cy="586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58195" y="4774967"/>
                <a:ext cx="1793964" cy="413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95" y="4774967"/>
                <a:ext cx="1793964" cy="413126"/>
              </a:xfrm>
              <a:prstGeom prst="rect">
                <a:avLst/>
              </a:prstGeom>
              <a:blipFill>
                <a:blip r:embed="rId8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71258" y="5841767"/>
                <a:ext cx="4193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b) As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the limiting value is 8, so the gradient at point A is 8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58" y="5841767"/>
                <a:ext cx="4193176" cy="584775"/>
              </a:xfrm>
              <a:prstGeom prst="rect">
                <a:avLst/>
              </a:prstGeom>
              <a:blipFill>
                <a:blip r:embed="rId9"/>
                <a:stretch>
                  <a:fillRect l="-872" t="-2083" r="-1017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6518564" y="1983974"/>
            <a:ext cx="283030" cy="734290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756465" y="1951909"/>
            <a:ext cx="2074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value of x, and use the function given in the question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6914804" y="2780808"/>
            <a:ext cx="283030" cy="734290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6866907" y="3560225"/>
            <a:ext cx="283030" cy="734290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6026530" y="4287390"/>
            <a:ext cx="283030" cy="734290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126580" y="2957749"/>
            <a:ext cx="1703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3036" y="3772001"/>
            <a:ext cx="1703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77345" y="4507875"/>
                <a:ext cx="1703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345" y="4507875"/>
                <a:ext cx="1703912" cy="307777"/>
              </a:xfrm>
              <a:prstGeom prst="rect">
                <a:avLst/>
              </a:prstGeom>
              <a:blipFill>
                <a:blip r:embed="rId1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122122" y="1189909"/>
            <a:ext cx="439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use g to represent the gradient here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" y="69669"/>
            <a:ext cx="670560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123509" y="1833154"/>
            <a:ext cx="230777" cy="2830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74978-73DF-2B8C-EFE3-5F2B6EB6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0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6" grpId="0" animBg="1"/>
      <p:bldP spid="6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13956" y="1583377"/>
                <a:ext cx="5298630" cy="928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2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56" y="1583377"/>
                <a:ext cx="5298630" cy="928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1892" y="2873828"/>
            <a:ext cx="794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Can you find a formula for the gradient for each of these curves using the method shown? Use it to find the gradient where x = 2 for each!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0" y="3971108"/>
                <a:ext cx="1783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1108"/>
                <a:ext cx="1783277" cy="369332"/>
              </a:xfrm>
              <a:prstGeom prst="rect">
                <a:avLst/>
              </a:prstGeom>
              <a:blipFill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94263" y="3971109"/>
                <a:ext cx="1783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+4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3" y="3971109"/>
                <a:ext cx="1783277" cy="369332"/>
              </a:xfrm>
              <a:prstGeom prst="rect">
                <a:avLst/>
              </a:prstGeom>
              <a:blipFill>
                <a:blip r:embed="rId5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36274" y="3971109"/>
                <a:ext cx="16720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74" y="3971109"/>
                <a:ext cx="1672045" cy="369332"/>
              </a:xfrm>
              <a:prstGeom prst="rect">
                <a:avLst/>
              </a:prstGeom>
              <a:blipFill>
                <a:blip r:embed="rId6"/>
                <a:stretch>
                  <a:fillRect l="-2920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67400" y="3962400"/>
                <a:ext cx="1312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962400"/>
                <a:ext cx="131222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791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67600" y="3962400"/>
                <a:ext cx="1312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962400"/>
                <a:ext cx="131222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8B3C51-ADD5-9BFF-AB13-6B744328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3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12C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8DE827-89EE-0B02-6BE9-B90B61D9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5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As a general rule, to differentiate a function…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34491" y="3309258"/>
            <a:ext cx="1193074" cy="4441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043646" y="3931921"/>
            <a:ext cx="1193074" cy="4441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3691" y="3108962"/>
            <a:ext cx="140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6721" y="3653246"/>
            <a:ext cx="341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Its derivative (formula for the gradient, in terms of x)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97577" y="3570514"/>
                <a:ext cx="1318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577" y="3570514"/>
                <a:ext cx="1318181" cy="369332"/>
              </a:xfrm>
              <a:prstGeom prst="rect">
                <a:avLst/>
              </a:prstGeom>
              <a:blipFill>
                <a:blip r:embed="rId3"/>
                <a:stretch>
                  <a:fillRect l="-4167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7462" y="4254136"/>
                <a:ext cx="2049279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2" y="4254136"/>
                <a:ext cx="2049279" cy="491288"/>
              </a:xfrm>
              <a:prstGeom prst="rect">
                <a:avLst/>
              </a:prstGeom>
              <a:blipFill>
                <a:blip r:embed="rId4"/>
                <a:stretch>
                  <a:fillRect l="-2381"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9199" y="354003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9" y="3540034"/>
                <a:ext cx="1645387" cy="369332"/>
              </a:xfrm>
              <a:prstGeom prst="rect">
                <a:avLst/>
              </a:prstGeom>
              <a:blipFill>
                <a:blip r:embed="rId5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67793" y="4293324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4293324"/>
                <a:ext cx="2361929" cy="369332"/>
              </a:xfrm>
              <a:prstGeom prst="rect">
                <a:avLst/>
              </a:prstGeom>
              <a:blipFill>
                <a:blip r:embed="rId6"/>
                <a:stretch>
                  <a:fillRect l="-2326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1733006" y="4807133"/>
            <a:ext cx="69668" cy="4267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6757" y="5251269"/>
                <a:ext cx="341811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letter d is commonly used to indicate that the ‘tending to 0’ from section B has ‘happened’… (as opposed to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7" y="5251269"/>
                <a:ext cx="3418114" cy="954107"/>
              </a:xfrm>
              <a:prstGeom prst="rect">
                <a:avLst/>
              </a:prstGeom>
              <a:blipFill>
                <a:blip r:embed="rId7"/>
                <a:stretch>
                  <a:fillRect t="-637" r="-536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1863635" y="4807134"/>
            <a:ext cx="548639" cy="65314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811486" y="4811487"/>
            <a:ext cx="548639" cy="65314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54629" y="5468984"/>
            <a:ext cx="162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Gottfried Leibniz’s notation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2253" y="5490754"/>
            <a:ext cx="175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Joseph Lagrange’s notation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645" y="6209211"/>
            <a:ext cx="7593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Both types of notation are still used so you need to be familiar with both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6CE70-D487-2556-4AEC-6521D627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7" grpId="0"/>
      <p:bldP spid="17" grpId="1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15206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a)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1520609" cy="307777"/>
              </a:xfrm>
              <a:prstGeom prst="rect">
                <a:avLst/>
              </a:prstGeom>
              <a:blipFill>
                <a:blip r:embed="rId5"/>
                <a:stretch>
                  <a:fillRect l="-9200" t="-17647" r="-2400" b="-43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23957" y="1815736"/>
                <a:ext cx="1368836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7" y="1815736"/>
                <a:ext cx="1368836" cy="311304"/>
              </a:xfrm>
              <a:prstGeom prst="rect">
                <a:avLst/>
              </a:prstGeom>
              <a:blipFill>
                <a:blip r:embed="rId6"/>
                <a:stretch>
                  <a:fillRect l="-6696" t="-5882" r="-1339" b="-37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84321" y="2773678"/>
                <a:ext cx="1570302" cy="420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b)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1" y="2773678"/>
                <a:ext cx="1570302" cy="420756"/>
              </a:xfrm>
              <a:prstGeom prst="rect">
                <a:avLst/>
              </a:prstGeom>
              <a:blipFill>
                <a:blip r:embed="rId7"/>
                <a:stretch>
                  <a:fillRect l="-8915" b="-31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80563" y="3396340"/>
                <a:ext cx="13941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63" y="3396340"/>
                <a:ext cx="1394164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42266" y="4062547"/>
                <a:ext cx="105131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266" y="4062547"/>
                <a:ext cx="1051313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46620" y="4737461"/>
                <a:ext cx="968086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20" y="4737461"/>
                <a:ext cx="968086" cy="5722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33557" y="5482045"/>
                <a:ext cx="700384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557" y="5482045"/>
                <a:ext cx="700384" cy="5722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782690" y="1500646"/>
            <a:ext cx="269767" cy="51103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008914" y="1486000"/>
            <a:ext cx="202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the power and reduce it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5917673" y="3055125"/>
            <a:ext cx="239287" cy="593765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6139742" y="3677788"/>
            <a:ext cx="239287" cy="593765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6170222" y="4413663"/>
            <a:ext cx="239287" cy="593765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035239" y="5114703"/>
            <a:ext cx="239287" cy="593765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135189" y="3057898"/>
            <a:ext cx="202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the power and reduce it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78880" y="3654435"/>
            <a:ext cx="258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need to be able to rewrite this. This of it as two fractions multiplied together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57108" y="4442561"/>
            <a:ext cx="2586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second using index rules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78880" y="5282938"/>
            <a:ext cx="152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A6FD9-3FFF-0908-E1E7-B5BB5B34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5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16744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c)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1674497" cy="307777"/>
              </a:xfrm>
              <a:prstGeom prst="rect">
                <a:avLst/>
              </a:prstGeom>
              <a:blipFill>
                <a:blip r:embed="rId5"/>
                <a:stretch>
                  <a:fillRect l="-8364" t="-17647" r="-1455" b="-43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23957" y="1815736"/>
                <a:ext cx="16974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7" y="1815736"/>
                <a:ext cx="1697452" cy="307777"/>
              </a:xfrm>
              <a:prstGeom prst="rect">
                <a:avLst/>
              </a:prstGeom>
              <a:blipFill>
                <a:blip r:embed="rId6"/>
                <a:stretch>
                  <a:fillRect l="-5396" t="-8000" r="-1439" b="-3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043947" y="1500646"/>
            <a:ext cx="269767" cy="51103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278880" y="1442458"/>
            <a:ext cx="202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the power and reduce it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55328" y="2272937"/>
                <a:ext cx="13592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28" y="2272937"/>
                <a:ext cx="1359283" cy="307777"/>
              </a:xfrm>
              <a:prstGeom prst="rect">
                <a:avLst/>
              </a:prstGeom>
              <a:blipFill>
                <a:blip r:embed="rId7"/>
                <a:stretch>
                  <a:fillRect l="-1345" t="-4000" r="-1794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50974" y="2677886"/>
                <a:ext cx="122302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4" y="2677886"/>
                <a:ext cx="1223027" cy="5782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46619" y="3344091"/>
                <a:ext cx="82638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19" y="3344091"/>
                <a:ext cx="826380" cy="57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18268" y="1983971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331331" y="2536966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239891" y="3055126"/>
            <a:ext cx="256703" cy="54151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518366" y="1978035"/>
            <a:ext cx="202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Think of it as 2 terms multiplied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70469" y="2626823"/>
            <a:ext cx="202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second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66116" y="3188526"/>
            <a:ext cx="1545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6FE60-5A55-E6DE-832C-8E9EC36A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31" grpId="0" animBg="1"/>
      <p:bldP spid="32" grpId="0"/>
      <p:bldP spid="24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21049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d)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2104935" cy="307777"/>
              </a:xfrm>
              <a:prstGeom prst="rect">
                <a:avLst/>
              </a:prstGeom>
              <a:blipFill>
                <a:blip r:embed="rId5"/>
                <a:stretch>
                  <a:fillRect l="-6667" t="-17647" r="-1739" b="-43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93626" y="1859280"/>
                <a:ext cx="1167948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6" y="1859280"/>
                <a:ext cx="1167948" cy="311304"/>
              </a:xfrm>
              <a:prstGeom prst="rect">
                <a:avLst/>
              </a:prstGeom>
              <a:blipFill>
                <a:blip r:embed="rId6"/>
                <a:stretch>
                  <a:fillRect l="-6771" r="-156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252953" y="1526771"/>
            <a:ext cx="269767" cy="51103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487886" y="1607920"/>
            <a:ext cx="2656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terms together first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02186" y="2377441"/>
                <a:ext cx="13954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)=5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186" y="2377441"/>
                <a:ext cx="1395446" cy="307777"/>
              </a:xfrm>
              <a:prstGeom prst="rect">
                <a:avLst/>
              </a:prstGeom>
              <a:blipFill>
                <a:blip r:embed="rId7"/>
                <a:stretch>
                  <a:fillRect l="-5677" t="-2000" r="-873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5804463" y="2105891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004560" y="2065120"/>
            <a:ext cx="202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the power and reduce it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CB32B-CC41-310C-898E-36F8F205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32" grpId="0"/>
      <p:bldP spid="24" grpId="0"/>
      <p:bldP spid="43" grpId="0" animBg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1526765" cy="41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e)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1526765" cy="411844"/>
              </a:xfrm>
              <a:prstGeom prst="rect">
                <a:avLst/>
              </a:prstGeom>
              <a:blipFill>
                <a:blip r:embed="rId5"/>
                <a:stretch>
                  <a:fillRect l="-9163" t="-2941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84917" y="1955073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917" y="1955073"/>
                <a:ext cx="1304203" cy="307777"/>
              </a:xfrm>
              <a:prstGeom prst="rect">
                <a:avLst/>
              </a:prstGeom>
              <a:blipFill>
                <a:blip r:embed="rId6"/>
                <a:stretch>
                  <a:fillRect l="-6542" t="-2000" r="-1402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043947" y="1500646"/>
            <a:ext cx="269767" cy="51103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252755" y="1599212"/>
            <a:ext cx="1027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309560" y="2114600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466115" y="2178333"/>
            <a:ext cx="147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28312" y="2464523"/>
                <a:ext cx="1697451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12" y="2464523"/>
                <a:ext cx="1697451" cy="311304"/>
              </a:xfrm>
              <a:prstGeom prst="rect">
                <a:avLst/>
              </a:prstGeom>
              <a:blipFill>
                <a:blip r:embed="rId7"/>
                <a:stretch>
                  <a:fillRect l="-5376" t="-3922" r="-1434" b="-37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59684" y="2982682"/>
                <a:ext cx="1359283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84" y="2982682"/>
                <a:ext cx="1359283" cy="311304"/>
              </a:xfrm>
              <a:prstGeom prst="rect">
                <a:avLst/>
              </a:prstGeom>
              <a:blipFill>
                <a:blip r:embed="rId8"/>
                <a:stretch>
                  <a:fillRect l="-1345" r="-1345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72747" y="3413757"/>
                <a:ext cx="122302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47" y="3413757"/>
                <a:ext cx="1223027" cy="57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7101" y="4114797"/>
                <a:ext cx="82638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101" y="4114797"/>
                <a:ext cx="826380" cy="578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435835" y="2676303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335687" y="3229297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6279081" y="3834542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557556" y="2635534"/>
            <a:ext cx="224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Think of it as 2 terms multiplied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9327" y="3310448"/>
            <a:ext cx="224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second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53052" y="3924402"/>
            <a:ext cx="163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F426-4C16-2EC2-8183-189B774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32" grpId="0"/>
      <p:bldP spid="43" grpId="0" animBg="1"/>
      <p:bldP spid="46" grpId="0"/>
      <p:bldP spid="20" grpId="0"/>
      <p:bldP spid="21" grpId="0"/>
      <p:bldP spid="22" grpId="0"/>
      <p:bldP spid="23" grpId="0"/>
      <p:bldP spid="26" grpId="0" animBg="1"/>
      <p:bldP spid="27" grpId="0" animBg="1"/>
      <p:bldP spid="28" grpId="0" animBg="1"/>
      <p:bldP spid="29" grpId="0"/>
      <p:bldP spid="30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16616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f)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1661673" cy="307777"/>
              </a:xfrm>
              <a:prstGeom prst="rect">
                <a:avLst/>
              </a:prstGeom>
              <a:blipFill>
                <a:blip r:embed="rId5"/>
                <a:stretch>
                  <a:fillRect l="-8425" t="-17647" r="-2198" b="-43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15249" y="1955073"/>
                <a:ext cx="15115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49" y="1955073"/>
                <a:ext cx="1511503" cy="307777"/>
              </a:xfrm>
              <a:prstGeom prst="rect">
                <a:avLst/>
              </a:prstGeom>
              <a:blipFill>
                <a:blip r:embed="rId6"/>
                <a:stretch>
                  <a:fillRect l="-6048" t="-8000" r="-1210" b="-3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043947" y="1500646"/>
            <a:ext cx="269767" cy="51103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252755" y="1599212"/>
            <a:ext cx="152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270CE-2C65-9EB5-92A6-861C6ABB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258" y="1550126"/>
                <a:ext cx="3622766" cy="4626837"/>
              </a:xfrm>
            </p:spPr>
            <p:txBody>
              <a:bodyPr>
                <a:normAutofit fontScale="85000" lnSpcReduction="10000"/>
              </a:bodyPr>
              <a:lstStyle/>
              <a:p>
                <a:pPr marL="457200" indent="-45720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Find the gradients of these lines:</a:t>
                </a: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Write each of these in the form </a:t>
                </a:r>
                <a:r>
                  <a:rPr lang="en-US" sz="2000" dirty="0" err="1">
                    <a:latin typeface="Comic Sans MS" panose="030F0702030302020204" pitchFamily="66" charset="0"/>
                  </a:rPr>
                  <a:t>x</a:t>
                </a:r>
                <a:r>
                  <a:rPr lang="en-US" sz="2000" baseline="30000" dirty="0" err="1">
                    <a:latin typeface="Comic Sans MS" panose="030F0702030302020204" pitchFamily="66" charset="0"/>
                  </a:rPr>
                  <a:t>n</a:t>
                </a:r>
                <a:r>
                  <a:rPr lang="en-US" sz="20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ra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258" y="1550126"/>
                <a:ext cx="3622766" cy="4626837"/>
              </a:xfrm>
              <a:blipFill>
                <a:blip r:embed="rId2"/>
                <a:stretch>
                  <a:fillRect l="-4209"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0892" y="1571898"/>
                <a:ext cx="4646022" cy="46268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3) Find the equation of the straight line that passes through: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(0,-2) and (6,1)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(3,7) and (9,4)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(10,5) and (-2,8)</a:t>
                </a:r>
              </a:p>
              <a:p>
                <a:pPr marL="457200" indent="-457200">
                  <a:buFont typeface="Arial" panose="020B0604020202020204" pitchFamily="34" charset="0"/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4) Find the equation of the perpendicular to the line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at the point (2,-1)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92" y="1571898"/>
                <a:ext cx="4646022" cy="4626837"/>
              </a:xfrm>
              <a:prstGeom prst="rect">
                <a:avLst/>
              </a:prstGeom>
              <a:blipFill>
                <a:blip r:embed="rId3"/>
                <a:stretch>
                  <a:fillRect l="-1969" t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635726" y="2405745"/>
            <a:ext cx="0" cy="1051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682535" y="2436226"/>
            <a:ext cx="0" cy="1051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85407" y="2401392"/>
            <a:ext cx="0" cy="1051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1932216" y="2431873"/>
            <a:ext cx="0" cy="1051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00254" y="2405747"/>
            <a:ext cx="0" cy="1051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V="1">
            <a:off x="3147063" y="2436228"/>
            <a:ext cx="0" cy="1051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0263" y="2516777"/>
            <a:ext cx="505097" cy="914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645920" y="2534194"/>
            <a:ext cx="818606" cy="7576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708365" y="2490651"/>
            <a:ext cx="879566" cy="6270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1852" y="2917371"/>
            <a:ext cx="252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154" y="3043645"/>
            <a:ext cx="422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7691" y="2660469"/>
            <a:ext cx="252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9429" y="2943498"/>
            <a:ext cx="252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GB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2660469"/>
            <a:ext cx="252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19805" y="2286455"/>
            <a:ext cx="539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(6,6)</a:t>
            </a:r>
            <a:endParaRPr lang="en-GB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31711" y="25689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81050" y="3289119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43074" y="3479619"/>
            <a:ext cx="90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-</a:t>
            </a:r>
            <a:r>
              <a:rPr lang="en-US" sz="20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US" sz="20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2000" b="1" baseline="-25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38474" y="3479619"/>
            <a:ext cx="90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US" sz="20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2000" b="1" baseline="-25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0074" y="4946469"/>
                <a:ext cx="90487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" y="4946469"/>
                <a:ext cx="904875" cy="407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86049" y="4641669"/>
                <a:ext cx="904875" cy="54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49" y="4641669"/>
                <a:ext cx="904875" cy="548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7699" y="5946594"/>
                <a:ext cx="90487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5946594"/>
                <a:ext cx="904875" cy="407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05099" y="5765619"/>
                <a:ext cx="904875" cy="54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099" y="5765619"/>
                <a:ext cx="904875" cy="5470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48399" y="2174694"/>
                <a:ext cx="2076451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99" y="2174694"/>
                <a:ext cx="2076451" cy="438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15074" y="2574744"/>
                <a:ext cx="2076451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074" y="2574744"/>
                <a:ext cx="2076451" cy="438005"/>
              </a:xfrm>
              <a:prstGeom prst="rect">
                <a:avLst/>
              </a:prstGeom>
              <a:blipFill>
                <a:blip r:embed="rId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76999" y="3041469"/>
                <a:ext cx="2076451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9" y="3041469"/>
                <a:ext cx="2076451" cy="438005"/>
              </a:xfrm>
              <a:prstGeom prst="rect">
                <a:avLst/>
              </a:prstGeom>
              <a:blipFill>
                <a:blip r:embed="rId1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43675" y="5070294"/>
                <a:ext cx="1438276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75" y="5070294"/>
                <a:ext cx="1438276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1ED51-2B68-CA95-2640-1CFD7E47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1836400" cy="420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g)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=−4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1836400" cy="420756"/>
              </a:xfrm>
              <a:prstGeom prst="rect">
                <a:avLst/>
              </a:prstGeom>
              <a:blipFill>
                <a:blip r:embed="rId5"/>
                <a:stretch>
                  <a:fillRect l="-764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15249" y="1989907"/>
                <a:ext cx="1697451" cy="446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49" y="1989907"/>
                <a:ext cx="1697451" cy="44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043947" y="1602377"/>
            <a:ext cx="261059" cy="600891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270173" y="1712424"/>
            <a:ext cx="152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6353102" y="2253936"/>
            <a:ext cx="269767" cy="702623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46620" y="2682238"/>
                <a:ext cx="1359283" cy="446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20" y="2682238"/>
                <a:ext cx="1359283" cy="446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492241" y="2387338"/>
            <a:ext cx="20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of it as 2 terms multiplied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42266" y="3313609"/>
                <a:ext cx="1265539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266" y="3313609"/>
                <a:ext cx="1265539" cy="6357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46620" y="4145278"/>
                <a:ext cx="868892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20" y="4145278"/>
                <a:ext cx="868892" cy="6357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6392291" y="3024646"/>
            <a:ext cx="226223" cy="64166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6361811" y="3760520"/>
            <a:ext cx="226223" cy="64166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383384" y="3088379"/>
            <a:ext cx="178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second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3864" y="3972300"/>
            <a:ext cx="1785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A7E20-94BA-7843-878C-99B66556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32" grpId="0"/>
      <p:bldP spid="11" grpId="0" animBg="1"/>
      <p:bldP spid="12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1996829" cy="347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h)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1996829" cy="347980"/>
              </a:xfrm>
              <a:prstGeom prst="rect">
                <a:avLst/>
              </a:prstGeom>
              <a:blipFill>
                <a:blip r:embed="rId5"/>
                <a:stretch>
                  <a:fillRect l="-7012" t="-3509" r="-1524" b="-40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76209" y="1972490"/>
                <a:ext cx="1874744" cy="397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9" y="1972490"/>
                <a:ext cx="1874744" cy="397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313913" y="1602377"/>
            <a:ext cx="261059" cy="600891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435635" y="1764675"/>
            <a:ext cx="1105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7979" y="2534193"/>
                <a:ext cx="1310615" cy="446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9" y="2534193"/>
                <a:ext cx="1310615" cy="446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41374" y="3191690"/>
                <a:ext cx="1368836" cy="446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4" y="3191690"/>
                <a:ext cx="1368836" cy="446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81454" y="3927565"/>
                <a:ext cx="776430" cy="311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=9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454" y="3927565"/>
                <a:ext cx="776430" cy="311239"/>
              </a:xfrm>
              <a:prstGeom prst="rect">
                <a:avLst/>
              </a:prstGeom>
              <a:blipFill>
                <a:blip r:embed="rId9"/>
                <a:stretch>
                  <a:fillRect l="-3937" r="-3150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309558" y="2242457"/>
            <a:ext cx="261059" cy="600891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5826232" y="2882537"/>
            <a:ext cx="261059" cy="600891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848004" y="3513909"/>
            <a:ext cx="261059" cy="600891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474823" y="2265417"/>
            <a:ext cx="236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 each part / rewrite using indices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206" y="3027417"/>
            <a:ext cx="1471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3898" y="3667497"/>
            <a:ext cx="87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3B55F-A2C9-DDA1-DBD5-6FC907C9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32" grpId="0"/>
      <p:bldP spid="22" grpId="0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524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As you have also learnt about the </a:t>
            </a:r>
            <a:r>
              <a:rPr lang="en-US" sz="2000" u="sng" dirty="0">
                <a:latin typeface="Comic Sans MS" panose="030F0702030302020204" pitchFamily="66" charset="0"/>
              </a:rPr>
              <a:t>binomial expansion</a:t>
            </a:r>
            <a:r>
              <a:rPr lang="en-US" sz="2000" dirty="0">
                <a:latin typeface="Comic Sans MS" panose="030F0702030302020204" pitchFamily="66" charset="0"/>
              </a:rPr>
              <a:t>, we can </a:t>
            </a:r>
            <a:r>
              <a:rPr lang="en-US" sz="2000" u="sng" dirty="0">
                <a:latin typeface="Comic Sans MS" panose="030F0702030302020204" pitchFamily="66" charset="0"/>
              </a:rPr>
              <a:t>prove</a:t>
            </a:r>
            <a:r>
              <a:rPr lang="en-US" sz="2000" dirty="0">
                <a:latin typeface="Comic Sans MS" panose="030F0702030302020204" pitchFamily="66" charset="0"/>
              </a:rPr>
              <a:t> the differentiation rule for any power of x…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19400" y="2743200"/>
                <a:ext cx="34130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𝐼𝑓</m:t>
                      </m:r>
                      <m:r>
                        <a:rPr lang="en-US" sz="3600" b="0" i="1" smtClean="0">
                          <a:latin typeface="Cambria Math"/>
                        </a:rPr>
                        <m:t>:  </m:t>
                      </m:r>
                      <m:r>
                        <a:rPr lang="en-US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𝑎𝑥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743200"/>
                <a:ext cx="341305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33600" y="4191000"/>
                <a:ext cx="48141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𝑇h𝑒𝑛</m:t>
                      </m:r>
                      <m:r>
                        <a:rPr lang="en-US" sz="3600" b="0" i="1" smtClean="0">
                          <a:latin typeface="Cambria Math"/>
                        </a:rPr>
                        <m:t>:  </m:t>
                      </m:r>
                      <m:r>
                        <a:rPr lang="en-US" sz="3600" b="0" i="1" smtClean="0">
                          <a:latin typeface="Cambria Math"/>
                        </a:rPr>
                        <m:t>𝑓</m:t>
                      </m:r>
                      <m:r>
                        <a:rPr lang="en-US" sz="3600" b="0" i="1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𝑛𝑎𝑥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91000"/>
                <a:ext cx="481413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E755BD-5680-297F-A811-8D3B2C0A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33400" y="1676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Binomial Expansion reminder!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1400" y="2209800"/>
                <a:ext cx="1791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209800"/>
                <a:ext cx="179164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720" y="3200400"/>
                <a:ext cx="1236684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" y="3200400"/>
                <a:ext cx="1236684" cy="5544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17520" y="3200400"/>
                <a:ext cx="1775230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20" y="3200400"/>
                <a:ext cx="1775230" cy="5529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3520" y="3200400"/>
                <a:ext cx="1653081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20" y="3200400"/>
                <a:ext cx="1653081" cy="5529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17720" y="3200400"/>
                <a:ext cx="1775230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720" y="3200400"/>
                <a:ext cx="1775230" cy="5544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17920" y="3276600"/>
                <a:ext cx="11962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</a:rPr>
                        <m:t>…</m:t>
                      </m:r>
                      <m:r>
                        <a:rPr lang="en-US" sz="2000" b="0" i="1" smtClean="0">
                          <a:latin typeface="Cambria Math"/>
                        </a:rPr>
                        <m:t>……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20" y="3276600"/>
                <a:ext cx="119622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84720" y="3200400"/>
                <a:ext cx="1261371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20" y="3200400"/>
                <a:ext cx="1261371" cy="5544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771" y="4343400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" y="4343400"/>
                <a:ext cx="79060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26771" y="4191000"/>
                <a:ext cx="2336217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71" y="4191000"/>
                <a:ext cx="2336217" cy="6765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7571" y="4343400"/>
                <a:ext cx="13160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1" y="4343400"/>
                <a:ext cx="131606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60371" y="4191000"/>
                <a:ext cx="3148682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−1)(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371" y="4191000"/>
                <a:ext cx="3148682" cy="6765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55971" y="4343400"/>
                <a:ext cx="11962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</a:rPr>
                        <m:t>…</m:t>
                      </m:r>
                      <m:r>
                        <a:rPr lang="en-US" sz="2000" b="0" i="1" smtClean="0">
                          <a:latin typeface="Cambria Math"/>
                        </a:rPr>
                        <m:t>……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71" y="4343400"/>
                <a:ext cx="119622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91103" y="4267200"/>
                <a:ext cx="1261371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03" y="4267200"/>
                <a:ext cx="1261371" cy="55444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1371600"/>
                <a:ext cx="1904688" cy="6501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71600"/>
                <a:ext cx="1904688" cy="65011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3886200"/>
                <a:ext cx="1933029" cy="65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!1!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886200"/>
                <a:ext cx="1933029" cy="65011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24200" y="4572000"/>
                <a:ext cx="1349305" cy="65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572000"/>
                <a:ext cx="1349305" cy="65011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24200" y="5334000"/>
                <a:ext cx="3176664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×2×3×..×(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−1)×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×2×3×..×(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334000"/>
                <a:ext cx="3176664" cy="66909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V="1">
            <a:off x="3581400" y="5486400"/>
            <a:ext cx="2133600" cy="7620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10000" y="5791200"/>
            <a:ext cx="2133600" cy="7620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72200"/>
                <a:ext cx="611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72200"/>
                <a:ext cx="611834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1981200" y="3810000"/>
            <a:ext cx="609600" cy="3048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91000" y="3962400"/>
                <a:ext cx="1933030" cy="65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!2!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962400"/>
                <a:ext cx="1933030" cy="65011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48200" y="4724400"/>
                <a:ext cx="4038600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×2×3×..×(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−2)×(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−1)×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×2×3×..×(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−2)×2!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724400"/>
                <a:ext cx="4038600" cy="66909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72000" y="5486400"/>
                <a:ext cx="14478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86400"/>
                <a:ext cx="1447800" cy="61991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V="1">
            <a:off x="5029200" y="4876800"/>
            <a:ext cx="2133600" cy="7620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10200" y="5181600"/>
            <a:ext cx="2133600" cy="7620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05200" y="3810000"/>
            <a:ext cx="609600" cy="3810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828800" y="4038600"/>
                <a:ext cx="1933030" cy="65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!0!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38600"/>
                <a:ext cx="1933030" cy="65011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57400" y="4876800"/>
                <a:ext cx="99060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876800"/>
                <a:ext cx="990600" cy="60907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33600" y="5791200"/>
                <a:ext cx="762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791200"/>
                <a:ext cx="762000" cy="38100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1143000" y="3810000"/>
            <a:ext cx="533400" cy="3810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43400" y="4343400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0! is defined as 1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67C06F-970F-B178-2C51-4C999DF3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6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7" grpId="0" animBg="1"/>
      <p:bldP spid="21" grpId="0"/>
      <p:bldP spid="21" grpId="1"/>
      <p:bldP spid="22" grpId="0"/>
      <p:bldP spid="22" grpId="1"/>
      <p:bldP spid="23" grpId="0"/>
      <p:bldP spid="23" grpId="1"/>
      <p:bldP spid="28" grpId="0"/>
      <p:bldP spid="28" grpId="1"/>
      <p:bldP spid="32" grpId="0"/>
      <p:bldP spid="32" grpId="1"/>
      <p:bldP spid="33" grpId="0"/>
      <p:bldP spid="33" grpId="1"/>
      <p:bldP spid="34" grpId="0"/>
      <p:bldP spid="34" grpId="1"/>
      <p:bldP spid="39" grpId="0"/>
      <p:bldP spid="39" grpId="1"/>
      <p:bldP spid="40" grpId="0"/>
      <p:bldP spid="40" grpId="1"/>
      <p:bldP spid="45" grpId="0"/>
      <p:bldP spid="45" grpId="1"/>
      <p:bldP spid="31" grpId="0"/>
      <p:bldP spid="3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33400" y="3352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Calculate the first 4 terms in the expansion of: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6200" y="3810000"/>
                <a:ext cx="1567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10000"/>
                <a:ext cx="156703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1021" y="2286000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021" y="2286000"/>
                <a:ext cx="790601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83979" y="2133600"/>
                <a:ext cx="2336217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79" y="2133600"/>
                <a:ext cx="2336217" cy="6765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4779" y="2286000"/>
                <a:ext cx="13160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79" y="2286000"/>
                <a:ext cx="131606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17579" y="2133600"/>
                <a:ext cx="3148682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−1)(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79" y="2133600"/>
                <a:ext cx="3148682" cy="6765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13179" y="2286000"/>
                <a:ext cx="11962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</a:rPr>
                        <m:t>…</m:t>
                      </m:r>
                      <m:r>
                        <a:rPr lang="en-US" sz="2000" b="0" i="1" smtClean="0">
                          <a:latin typeface="Cambria Math"/>
                        </a:rPr>
                        <m:t>……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179" y="2286000"/>
                <a:ext cx="119622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8311" y="2209800"/>
                <a:ext cx="1261371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311" y="2209800"/>
                <a:ext cx="1261371" cy="5544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3800" y="1371600"/>
                <a:ext cx="1791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371600"/>
                <a:ext cx="1791644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44414" y="4724400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4724400"/>
                <a:ext cx="79060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29000" y="4572000"/>
                <a:ext cx="1670073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8(7)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572000"/>
                <a:ext cx="1670073" cy="6765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54014" y="4724400"/>
                <a:ext cx="10469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014" y="4724400"/>
                <a:ext cx="1046953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76800" y="4572000"/>
                <a:ext cx="2024337" cy="67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8(7)(6)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572000"/>
                <a:ext cx="2024337" cy="67858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01614" y="5562600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614" y="5562600"/>
                <a:ext cx="790601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62400" y="5562600"/>
                <a:ext cx="1322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28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562600"/>
                <a:ext cx="1322542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48000" y="5562600"/>
                <a:ext cx="10469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562600"/>
                <a:ext cx="1046953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81600" y="5562600"/>
                <a:ext cx="1322542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56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562600"/>
                <a:ext cx="1322542" cy="403637"/>
              </a:xfrm>
              <a:prstGeom prst="rect">
                <a:avLst/>
              </a:prstGeom>
              <a:blipFill rotWithShape="1">
                <a:blip r:embed="rId1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2286000"/>
            <a:ext cx="3810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286000" y="4724400"/>
            <a:ext cx="3810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990600" y="2286000"/>
            <a:ext cx="9144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895600" y="4724400"/>
            <a:ext cx="6858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810000" y="4572000"/>
            <a:ext cx="1219200" cy="685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257800" y="4572000"/>
            <a:ext cx="1600200" cy="685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286000" y="2133600"/>
            <a:ext cx="1905000" cy="685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419600" y="2133600"/>
            <a:ext cx="2667000" cy="685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2A9194-951E-E2CC-0CFB-E1EB9BFE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2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5470278" y="1661557"/>
            <a:ext cx="0" cy="3505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470278" y="5166757"/>
            <a:ext cx="3429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65478" y="13567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23078" y="50905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239000" y="1600200"/>
                <a:ext cx="1540037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600200"/>
                <a:ext cx="1540037" cy="405624"/>
              </a:xfrm>
              <a:prstGeom prst="rect">
                <a:avLst/>
              </a:prstGeom>
              <a:blipFill rotWithShape="1"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rot="5400000">
            <a:off x="1703122" y="-840178"/>
            <a:ext cx="7431974" cy="4528457"/>
          </a:xfrm>
          <a:prstGeom prst="arc">
            <a:avLst>
              <a:gd name="adj1" fmla="val 17227995"/>
              <a:gd name="adj2" fmla="val 215532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</a:t>
                </a: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7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370779" y="4677887"/>
            <a:ext cx="152400" cy="152400"/>
            <a:chOff x="5562600" y="2819400"/>
            <a:chExt cx="152400" cy="1524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62740" y="2685086"/>
            <a:ext cx="152400" cy="152400"/>
            <a:chOff x="5562600" y="2819400"/>
            <a:chExt cx="152400" cy="1524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flipV="1">
            <a:off x="6418613" y="2755075"/>
            <a:ext cx="1110343" cy="201929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458525" y="4750130"/>
            <a:ext cx="1082306" cy="185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528956" y="2781366"/>
            <a:ext cx="5300" cy="195688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79423" y="4534943"/>
                <a:ext cx="843436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23" y="4534943"/>
                <a:ext cx="843436" cy="375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41583" y="2309309"/>
                <a:ext cx="2129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𝜹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83" y="2309309"/>
                <a:ext cx="21298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42216" y="4731874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16" y="4731874"/>
                <a:ext cx="50526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5400000">
                <a:off x="6738320" y="3578368"/>
                <a:ext cx="2036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𝜹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738320" y="3578368"/>
                <a:ext cx="203684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89463" y="2543298"/>
                <a:ext cx="2474011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63" y="2543298"/>
                <a:ext cx="2474011" cy="64812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696685" y="3487387"/>
            <a:ext cx="3079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need the binomial expansion…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9BCDDF-E3D8-1CA1-807F-C2A4E578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3" grpId="0"/>
      <p:bldP spid="34" grpId="0"/>
      <p:bldP spid="35" grpId="0"/>
      <p:bldP spid="45" grpId="0"/>
      <p:bldP spid="46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</a:t>
                </a: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7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89463" y="2543298"/>
                <a:ext cx="2474011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63" y="2543298"/>
                <a:ext cx="2474011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2006931" y="2565069"/>
            <a:ext cx="1009402" cy="3325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62400" y="3352800"/>
                <a:ext cx="13231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352800"/>
                <a:ext cx="132318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200" y="4191000"/>
                <a:ext cx="732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91000"/>
                <a:ext cx="73231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09800" y="4114800"/>
                <a:ext cx="1932965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114800"/>
                <a:ext cx="1932965" cy="506870"/>
              </a:xfrm>
              <a:prstGeom prst="rect">
                <a:avLst/>
              </a:prstGeom>
              <a:blipFill rotWithShape="1">
                <a:blip r:embed="rId8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62400" y="4114800"/>
                <a:ext cx="1932965" cy="50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114800"/>
                <a:ext cx="1932965" cy="508216"/>
              </a:xfrm>
              <a:prstGeom prst="rect">
                <a:avLst/>
              </a:prstGeom>
              <a:blipFill rotWithShape="1">
                <a:blip r:embed="rId9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91200" y="4191000"/>
                <a:ext cx="1927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………+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191000"/>
                <a:ext cx="192732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9600" y="4114800"/>
                <a:ext cx="1825628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4800"/>
                <a:ext cx="1825628" cy="506870"/>
              </a:xfrm>
              <a:prstGeom prst="rect">
                <a:avLst/>
              </a:prstGeom>
              <a:blipFill rotWithShape="1">
                <a:blip r:embed="rId11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6200" y="5257800"/>
                <a:ext cx="732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257800"/>
                <a:ext cx="73231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09600" y="525780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57800"/>
                <a:ext cx="156966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905000" y="5105400"/>
                <a:ext cx="2509725" cy="618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2509725" cy="61811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91000" y="5105400"/>
                <a:ext cx="3243067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−1)(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105400"/>
                <a:ext cx="3243067" cy="61991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250325" y="5257800"/>
                <a:ext cx="1927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………+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325" y="5257800"/>
                <a:ext cx="1927322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105400" y="190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Let’s rewrite the bracket using the binomial expansion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9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F995D1-63A6-9A35-0D8C-93E50C61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2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9" grpId="0"/>
      <p:bldP spid="40" grpId="0"/>
      <p:bldP spid="43" grpId="0"/>
      <p:bldP spid="44" grpId="0"/>
      <p:bldP spid="47" grpId="0"/>
      <p:bldP spid="48" grpId="0"/>
      <p:bldP spid="50" grpId="0"/>
      <p:bldP spid="52" grpId="0"/>
      <p:bldP spid="53" grpId="0"/>
      <p:bldP spid="54" grpId="0"/>
      <p:bldP spid="56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</a:t>
                </a: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7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89463" y="2543298"/>
                <a:ext cx="2474011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63" y="2543298"/>
                <a:ext cx="2474011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8200" y="3276600"/>
                <a:ext cx="7543800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+.. .. .. 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)−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7543800" cy="8034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006931" y="2565069"/>
            <a:ext cx="1009402" cy="3325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981200" y="3276600"/>
            <a:ext cx="5486400" cy="5334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4267200"/>
                <a:ext cx="7620000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+.. .. .. 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67200"/>
                <a:ext cx="7620000" cy="8034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781503" y="4430110"/>
            <a:ext cx="204952" cy="3179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469930" y="4424854"/>
            <a:ext cx="204952" cy="3179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962399" y="4277709"/>
            <a:ext cx="204952" cy="3179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905295" y="4430109"/>
            <a:ext cx="204952" cy="3179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9525" y="5286703"/>
                <a:ext cx="6766034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+.. .. .. 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5" y="5286703"/>
                <a:ext cx="6766034" cy="8034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>
            <a:off x="8008883" y="3767959"/>
            <a:ext cx="378372" cy="914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7987862" y="4787462"/>
            <a:ext cx="378372" cy="914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7909035" y="2832538"/>
            <a:ext cx="378372" cy="914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150773" y="2695903"/>
            <a:ext cx="11351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bracket with the expansion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18939" y="3983420"/>
            <a:ext cx="93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45215" y="4971392"/>
            <a:ext cx="93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709338" y="4414346"/>
            <a:ext cx="472965" cy="2837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776249" y="4440621"/>
            <a:ext cx="472965" cy="2837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A0923-FEEC-A8FB-4958-C8E863B2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0" grpId="1" animBg="1"/>
      <p:bldP spid="21" grpId="0" animBg="1"/>
      <p:bldP spid="21" grpId="1" animBg="1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/>
      <p:bldP spid="4" grpId="0" animBg="1"/>
      <p:bldP spid="31" grpId="0" animBg="1"/>
      <p:bldP spid="32" grpId="0" animBg="1"/>
      <p:bldP spid="5" grpId="0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</a:t>
                </a: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7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64477" y="2401614"/>
                <a:ext cx="6766034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+.. .. .. 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77" y="2401614"/>
                <a:ext cx="6766034" cy="8034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7010398" y="2911364"/>
            <a:ext cx="383629" cy="1124607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30815" y="3016468"/>
                <a:ext cx="14767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15" y="3016468"/>
                <a:ext cx="1476702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4310" r="-1653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5084" y="3704896"/>
                <a:ext cx="6766034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𝑎𝑛𝑥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𝑎𝑛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+.. .. .. +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84" y="3704896"/>
                <a:ext cx="6766034" cy="6365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2727435" y="2585545"/>
            <a:ext cx="362607" cy="25224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98731" y="2927131"/>
            <a:ext cx="362607" cy="25224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365530" y="2554013"/>
            <a:ext cx="231228" cy="131379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905295" y="2580289"/>
            <a:ext cx="231228" cy="131379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9918" y="22702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endParaRPr lang="en-GB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73918" y="2264979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n-1</a:t>
            </a:r>
            <a:endParaRPr lang="en-GB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236372" y="3862551"/>
                <a:ext cx="190762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tends towards, 0, any terms including it will do as well! </a:t>
                </a:r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72" y="3862551"/>
                <a:ext cx="1907628" cy="1631216"/>
              </a:xfrm>
              <a:prstGeom prst="rect">
                <a:avLst/>
              </a:prstGeom>
              <a:blipFill rotWithShape="1">
                <a:blip r:embed="rId8"/>
                <a:stretch>
                  <a:fillRect l="-2236" t="-1873" r="-5112" b="-5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7005143" y="4151585"/>
            <a:ext cx="383629" cy="1124607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874580" y="3846787"/>
            <a:ext cx="1792014" cy="36786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565229" y="3941379"/>
            <a:ext cx="930164" cy="33107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66744" y="5023944"/>
                <a:ext cx="190762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Everything in-between will also contain a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</a:t>
                </a:r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44" y="5023944"/>
                <a:ext cx="1907628" cy="1323439"/>
              </a:xfrm>
              <a:prstGeom prst="rect">
                <a:avLst/>
              </a:prstGeom>
              <a:blipFill rotWithShape="1">
                <a:blip r:embed="rId9"/>
                <a:stretch>
                  <a:fillRect l="-1917" t="-2304" r="-3514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5249917" y="4272455"/>
            <a:ext cx="173420" cy="5990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27388" y="5008176"/>
                <a:ext cx="13216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𝑎𝑛𝑥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88" y="5008176"/>
                <a:ext cx="132167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774517" y="1556076"/>
            <a:ext cx="1713731" cy="55650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315311" y="4887310"/>
            <a:ext cx="2049518" cy="64638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9627" y="3728442"/>
                <a:ext cx="976999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27" y="3728442"/>
                <a:ext cx="976999" cy="618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1572" y="4874070"/>
                <a:ext cx="494814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72" y="4874070"/>
                <a:ext cx="494814" cy="618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6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680EBD-8A85-57BF-6FB2-D0E0B2B4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2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24" grpId="0"/>
      <p:bldP spid="10" grpId="0"/>
      <p:bldP spid="37" grpId="0"/>
      <p:bldP spid="39" grpId="0"/>
      <p:bldP spid="40" grpId="0" animBg="1"/>
      <p:bldP spid="44" grpId="0"/>
      <p:bldP spid="44" grpId="1"/>
      <p:bldP spid="47" grpId="0"/>
      <p:bldP spid="48" grpId="0" animBg="1"/>
      <p:bldP spid="48" grpId="1" animBg="1"/>
      <p:bldP spid="49" grpId="0" animBg="1"/>
      <p:bldP spid="49" grpId="1" animBg="1"/>
      <p:bldP spid="50" grpId="0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-22594" y="1973042"/>
            <a:ext cx="9153789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12D and 12E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2578B4-3768-D4AD-27EF-5E139B05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1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12B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E5B3A2-348A-740D-4752-53040E94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81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differentiate a function with several terms by differentiating each term separately.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terms, differentiate them all separately.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should do any re-writing you need to before differentiating anything…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4469" y="64886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12D/E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4384764" y="1260565"/>
                <a:ext cx="4088675" cy="491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4764" y="1260565"/>
                <a:ext cx="4088675" cy="491288"/>
              </a:xfrm>
              <a:prstGeom prst="rect">
                <a:avLst/>
              </a:prstGeom>
              <a:blipFill>
                <a:blip r:embed="rId3"/>
                <a:stretch>
                  <a:fillRect l="-1192" b="-8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9466"/>
              </p:ext>
            </p:extLst>
          </p:nvPr>
        </p:nvGraphicFramePr>
        <p:xfrm>
          <a:off x="4905102" y="2022566"/>
          <a:ext cx="17081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228600" progId="Equation.DSMT4">
                  <p:embed/>
                </p:oleObj>
              </mc:Choice>
              <mc:Fallback>
                <p:oleObj name="Equation" r:id="rId4" imgW="927100" imgH="228600" progId="Equation.DSMT4">
                  <p:embed/>
                  <p:pic>
                    <p:nvPicPr>
                      <p:cNvPr id="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102" y="2022566"/>
                        <a:ext cx="17081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030507"/>
              </p:ext>
            </p:extLst>
          </p:nvPr>
        </p:nvGraphicFramePr>
        <p:xfrm>
          <a:off x="4752702" y="3317966"/>
          <a:ext cx="6318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393529" progId="Equation.DSMT4">
                  <p:embed/>
                </p:oleObj>
              </mc:Choice>
              <mc:Fallback>
                <p:oleObj name="Equation" r:id="rId6" imgW="342751" imgH="393529" progId="Equation.DSMT4">
                  <p:embed/>
                  <p:pic>
                    <p:nvPicPr>
                      <p:cNvPr id="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702" y="3317966"/>
                        <a:ext cx="6318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885258"/>
              </p:ext>
            </p:extLst>
          </p:nvPr>
        </p:nvGraphicFramePr>
        <p:xfrm>
          <a:off x="5362302" y="3470366"/>
          <a:ext cx="3746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2936" imgH="177569" progId="Equation.DSMT4">
                  <p:embed/>
                </p:oleObj>
              </mc:Choice>
              <mc:Fallback>
                <p:oleObj name="Equation" r:id="rId8" imgW="202936" imgH="177569" progId="Equation.DSMT4">
                  <p:embed/>
                  <p:pic>
                    <p:nvPicPr>
                      <p:cNvPr id="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02" y="3470366"/>
                        <a:ext cx="3746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97284"/>
              </p:ext>
            </p:extLst>
          </p:nvPr>
        </p:nvGraphicFramePr>
        <p:xfrm>
          <a:off x="5743302" y="3470366"/>
          <a:ext cx="4683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670" imgH="177569" progId="Equation.DSMT4">
                  <p:embed/>
                </p:oleObj>
              </mc:Choice>
              <mc:Fallback>
                <p:oleObj name="Equation" r:id="rId10" imgW="253670" imgH="177569" progId="Equation.DSMT4">
                  <p:embed/>
                  <p:pic>
                    <p:nvPicPr>
                      <p:cNvPr id="1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302" y="3470366"/>
                        <a:ext cx="4683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rc 31"/>
          <p:cNvSpPr>
            <a:spLocks/>
          </p:cNvSpPr>
          <p:nvPr/>
        </p:nvSpPr>
        <p:spPr bwMode="auto">
          <a:xfrm>
            <a:off x="6657702" y="2251166"/>
            <a:ext cx="228600" cy="1447800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6810102" y="2098766"/>
            <a:ext cx="16002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Differentiate each term separately.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A number on its own disappears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EA0B5-0779-5DE1-DFCC-91DAFBCB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differentiate a function with several terms by differentiating each term separately.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terms, differentiate them all separately.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should do any re-writing you need to before differentiating anything…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4469" y="64886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12D/E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9466"/>
              </p:ext>
            </p:extLst>
          </p:nvPr>
        </p:nvGraphicFramePr>
        <p:xfrm>
          <a:off x="4905102" y="2022566"/>
          <a:ext cx="17081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228600" progId="Equation.DSMT4">
                  <p:embed/>
                </p:oleObj>
              </mc:Choice>
              <mc:Fallback>
                <p:oleObj name="Equation" r:id="rId2" imgW="927100" imgH="228600" progId="Equation.DSMT4">
                  <p:embed/>
                  <p:pic>
                    <p:nvPicPr>
                      <p:cNvPr id="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102" y="2022566"/>
                        <a:ext cx="17081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5146766" y="2386148"/>
            <a:ext cx="809897" cy="95794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02331" y="3422468"/>
                <a:ext cx="829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31" y="3422468"/>
                <a:ext cx="829971" cy="276999"/>
              </a:xfrm>
              <a:prstGeom prst="rect">
                <a:avLst/>
              </a:prstGeom>
              <a:blipFill>
                <a:blip r:embed="rId5"/>
                <a:stretch>
                  <a:fillRect l="-2941" t="-4348" r="-220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06685" y="3897085"/>
                <a:ext cx="8349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5" y="3897085"/>
                <a:ext cx="834909" cy="276999"/>
              </a:xfrm>
              <a:prstGeom prst="rect">
                <a:avLst/>
              </a:prstGeom>
              <a:blipFill>
                <a:blip r:embed="rId6"/>
                <a:stretch>
                  <a:fillRect l="-2190" t="-4348" r="-292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11039" y="4380411"/>
                <a:ext cx="591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39" y="4380411"/>
                <a:ext cx="591508" cy="276999"/>
              </a:xfrm>
              <a:prstGeom prst="rect">
                <a:avLst/>
              </a:prstGeom>
              <a:blipFill>
                <a:blip r:embed="rId7"/>
                <a:stretch>
                  <a:fillRect l="-3093" r="-824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6439989" y="2390502"/>
            <a:ext cx="809897" cy="95794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7669" y="3418113"/>
                <a:ext cx="834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669" y="3418113"/>
                <a:ext cx="834908" cy="276999"/>
              </a:xfrm>
              <a:prstGeom prst="rect">
                <a:avLst/>
              </a:prstGeom>
              <a:blipFill>
                <a:blip r:embed="rId8"/>
                <a:stretch>
                  <a:fillRect l="-2190" t="-4444" r="-292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23315" y="3901439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315" y="3901439"/>
                <a:ext cx="418384" cy="276999"/>
              </a:xfrm>
              <a:prstGeom prst="rect">
                <a:avLst/>
              </a:prstGeom>
              <a:blipFill>
                <a:blip r:embed="rId9"/>
                <a:stretch>
                  <a:fillRect l="-5882" r="-1323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31"/>
          <p:cNvSpPr>
            <a:spLocks/>
          </p:cNvSpPr>
          <p:nvPr/>
        </p:nvSpPr>
        <p:spPr bwMode="auto">
          <a:xfrm>
            <a:off x="5386250" y="3566161"/>
            <a:ext cx="91441" cy="518159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355771" y="3526972"/>
            <a:ext cx="11843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solidFill>
                  <a:srgbClr val="0000FF"/>
                </a:solidFill>
                <a:latin typeface="Comic Sans MS" pitchFamily="66" charset="0"/>
              </a:rPr>
              <a:t>Multiply by power, reduce power by 1</a:t>
            </a:r>
          </a:p>
        </p:txBody>
      </p:sp>
      <p:sp>
        <p:nvSpPr>
          <p:cNvPr id="24" name="Arc 31"/>
          <p:cNvSpPr>
            <a:spLocks/>
          </p:cNvSpPr>
          <p:nvPr/>
        </p:nvSpPr>
        <p:spPr bwMode="auto">
          <a:xfrm>
            <a:off x="5399313" y="4084322"/>
            <a:ext cx="95796" cy="478970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438504" y="4210594"/>
            <a:ext cx="6400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GB" sz="1000" baseline="30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GB" sz="1000" dirty="0">
                <a:solidFill>
                  <a:srgbClr val="0000FF"/>
                </a:solidFill>
                <a:latin typeface="Comic Sans MS" pitchFamily="66" charset="0"/>
              </a:rPr>
              <a:t> = 1</a:t>
            </a:r>
          </a:p>
        </p:txBody>
      </p:sp>
      <p:sp>
        <p:nvSpPr>
          <p:cNvPr id="26" name="Arc 31"/>
          <p:cNvSpPr>
            <a:spLocks/>
          </p:cNvSpPr>
          <p:nvPr/>
        </p:nvSpPr>
        <p:spPr bwMode="auto">
          <a:xfrm>
            <a:off x="7785461" y="3579223"/>
            <a:ext cx="91441" cy="518159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754982" y="3540034"/>
            <a:ext cx="11843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solidFill>
                  <a:srgbClr val="0000FF"/>
                </a:solidFill>
                <a:latin typeface="Comic Sans MS" pitchFamily="66" charset="0"/>
              </a:rPr>
              <a:t>Multiply by power, reduce power by 1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5312228" y="5181600"/>
            <a:ext cx="2377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So terms that are just a number will cancel out!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6"/>
              <p:cNvSpPr txBox="1">
                <a:spLocks noChangeArrowheads="1"/>
              </p:cNvSpPr>
              <p:nvPr/>
            </p:nvSpPr>
            <p:spPr bwMode="auto">
              <a:xfrm>
                <a:off x="4384764" y="1260565"/>
                <a:ext cx="4088675" cy="491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4764" y="1260565"/>
                <a:ext cx="4088675" cy="491288"/>
              </a:xfrm>
              <a:prstGeom prst="rect">
                <a:avLst/>
              </a:prstGeom>
              <a:blipFill>
                <a:blip r:embed="rId10"/>
                <a:stretch>
                  <a:fillRect l="-1192" b="-8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16D7-A2A0-20B1-56A0-8D21CA4A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34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differentiate a function with several terms by differentiating each term separately.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terms, differentiate them all separately.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should do any re-writing you need to before differentiating anything…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4469" y="64886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12D/E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4384765" y="1443445"/>
                <a:ext cx="362712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latin typeface="Comic Sans MS" pitchFamily="66" charset="0"/>
                  </a:rPr>
                  <a:t>Find the gradient of the curve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4765" y="1443445"/>
                <a:ext cx="3627122" cy="646331"/>
              </a:xfrm>
              <a:prstGeom prst="rect">
                <a:avLst/>
              </a:prstGeom>
              <a:blipFill>
                <a:blip r:embed="rId2"/>
                <a:stretch>
                  <a:fillRect l="-1345" t="-4717" b="-150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3831771" y="2649582"/>
                <a:ext cx="1968138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1771" y="2649582"/>
                <a:ext cx="1968138" cy="368499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3992879" y="3350623"/>
                <a:ext cx="692333" cy="618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2879" y="3350623"/>
                <a:ext cx="692333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519748" y="3494315"/>
                <a:ext cx="618309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9748" y="3494315"/>
                <a:ext cx="618309" cy="368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942114" y="3516086"/>
                <a:ext cx="618309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2114" y="3516086"/>
                <a:ext cx="618309" cy="368499"/>
              </a:xfrm>
              <a:prstGeom prst="rect">
                <a:avLst/>
              </a:prstGeom>
              <a:blipFill>
                <a:blip r:embed="rId6"/>
                <a:stretch>
                  <a:fillRect r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4332513" y="4265024"/>
                <a:ext cx="618309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=3(2)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2513" y="4265024"/>
                <a:ext cx="618309" cy="368499"/>
              </a:xfrm>
              <a:prstGeom prst="rect">
                <a:avLst/>
              </a:prstGeom>
              <a:blipFill>
                <a:blip r:embed="rId7"/>
                <a:stretch>
                  <a:fillRect r="-50495"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5138057" y="4278087"/>
                <a:ext cx="618309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2(2)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8057" y="4278087"/>
                <a:ext cx="618309" cy="368499"/>
              </a:xfrm>
              <a:prstGeom prst="rect">
                <a:avLst/>
              </a:prstGeom>
              <a:blipFill>
                <a:blip r:embed="rId8"/>
                <a:stretch>
                  <a:fillRect r="-41584" b="-1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31"/>
          <p:cNvSpPr>
            <a:spLocks/>
          </p:cNvSpPr>
          <p:nvPr/>
        </p:nvSpPr>
        <p:spPr bwMode="auto">
          <a:xfrm>
            <a:off x="5682342" y="2904310"/>
            <a:ext cx="152401" cy="814250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5861956" y="3021875"/>
            <a:ext cx="2489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 each term to find the gradient function</a:t>
            </a:r>
          </a:p>
        </p:txBody>
      </p:sp>
      <p:sp>
        <p:nvSpPr>
          <p:cNvPr id="16" name="Arc 31"/>
          <p:cNvSpPr>
            <a:spLocks/>
          </p:cNvSpPr>
          <p:nvPr/>
        </p:nvSpPr>
        <p:spPr bwMode="auto">
          <a:xfrm>
            <a:off x="6270171" y="3709853"/>
            <a:ext cx="156755" cy="809896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362700" y="3975464"/>
            <a:ext cx="1600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Sub in x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4332512" y="5031378"/>
                <a:ext cx="618309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2512" y="5031378"/>
                <a:ext cx="618309" cy="362984"/>
              </a:xfrm>
              <a:prstGeom prst="rect">
                <a:avLst/>
              </a:prstGeom>
              <a:blipFill>
                <a:blip r:embed="rId9"/>
                <a:stretch>
                  <a:fillRect r="-79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31"/>
          <p:cNvSpPr>
            <a:spLocks/>
          </p:cNvSpPr>
          <p:nvPr/>
        </p:nvSpPr>
        <p:spPr bwMode="auto">
          <a:xfrm>
            <a:off x="5969726" y="4480561"/>
            <a:ext cx="143692" cy="805542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070962" y="4772298"/>
            <a:ext cx="1131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2E5E5-3E66-A862-C11D-111BE3A6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4" grpId="0" animBg="1"/>
      <p:bldP spid="15" grpId="0"/>
      <p:bldP spid="16" grpId="0" animBg="1"/>
      <p:bldP spid="17" grpId="0"/>
      <p:bldP spid="19" grpId="0"/>
      <p:bldP spid="20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differentiate a function with several terms by differentiating each term separately.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terms, differentiate them all separately.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should do any re-writing you need to before differentiating anything…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4469" y="64886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12D/E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4611187" y="1260565"/>
                <a:ext cx="3836127" cy="813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latin typeface="Comic Sans MS" pitchFamily="66" charset="0"/>
                  </a:rPr>
                  <a:t>Find the gradient of the curve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omic Sans MS" pitchFamily="66" charset="0"/>
                  </a:rPr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1187" y="1260565"/>
                <a:ext cx="3836127" cy="813621"/>
              </a:xfrm>
              <a:prstGeom prst="rect">
                <a:avLst/>
              </a:prstGeom>
              <a:blipFill>
                <a:blip r:embed="rId2"/>
                <a:stretch>
                  <a:fillRect l="-1270" t="-3759" b="-37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3997233" y="2466702"/>
                <a:ext cx="1968138" cy="612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7233" y="2466702"/>
                <a:ext cx="1968138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4184467" y="3246120"/>
                <a:ext cx="692333" cy="618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4467" y="3246120"/>
                <a:ext cx="692333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763588" y="3250474"/>
                <a:ext cx="618309" cy="634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3588" y="3250474"/>
                <a:ext cx="618309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5333999" y="3411583"/>
                <a:ext cx="618309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3999" y="3411583"/>
                <a:ext cx="618309" cy="368499"/>
              </a:xfrm>
              <a:prstGeom prst="rect">
                <a:avLst/>
              </a:prstGeom>
              <a:blipFill>
                <a:blip r:embed="rId6"/>
                <a:stretch>
                  <a:fillRect r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31"/>
          <p:cNvSpPr>
            <a:spLocks/>
          </p:cNvSpPr>
          <p:nvPr/>
        </p:nvSpPr>
        <p:spPr bwMode="auto">
          <a:xfrm>
            <a:off x="6021975" y="2825933"/>
            <a:ext cx="152401" cy="814250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6201589" y="2943498"/>
            <a:ext cx="2489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 each term to find the gradient function</a:t>
            </a:r>
          </a:p>
        </p:txBody>
      </p:sp>
      <p:sp>
        <p:nvSpPr>
          <p:cNvPr id="14" name="Arc 31"/>
          <p:cNvSpPr>
            <a:spLocks/>
          </p:cNvSpPr>
          <p:nvPr/>
        </p:nvSpPr>
        <p:spPr bwMode="auto">
          <a:xfrm>
            <a:off x="6461759" y="3605350"/>
            <a:ext cx="148047" cy="757644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6554288" y="3870961"/>
            <a:ext cx="1600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Sub in x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4524100" y="4926875"/>
                <a:ext cx="618309" cy="633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4100" y="4926875"/>
                <a:ext cx="618309" cy="633635"/>
              </a:xfrm>
              <a:prstGeom prst="rect">
                <a:avLst/>
              </a:prstGeom>
              <a:blipFill>
                <a:blip r:embed="rId7"/>
                <a:stretch>
                  <a:fillRect r="-9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31"/>
          <p:cNvSpPr>
            <a:spLocks/>
          </p:cNvSpPr>
          <p:nvPr/>
        </p:nvSpPr>
        <p:spPr bwMode="auto">
          <a:xfrm>
            <a:off x="6326776" y="4367350"/>
            <a:ext cx="143692" cy="805542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6428012" y="4659087"/>
            <a:ext cx="1131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4524103" y="3995057"/>
                <a:ext cx="618309" cy="634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4103" y="3995057"/>
                <a:ext cx="618309" cy="634789"/>
              </a:xfrm>
              <a:prstGeom prst="rect">
                <a:avLst/>
              </a:prstGeom>
              <a:blipFill>
                <a:blip r:embed="rId8"/>
                <a:stretch>
                  <a:fillRect r="-676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5512526" y="4147457"/>
                <a:ext cx="618309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8(1)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2526" y="4147457"/>
                <a:ext cx="618309" cy="368499"/>
              </a:xfrm>
              <a:prstGeom prst="rect">
                <a:avLst/>
              </a:prstGeom>
              <a:blipFill>
                <a:blip r:embed="rId9"/>
                <a:stretch>
                  <a:fillRect r="-40196" b="-14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7A401-3BDD-E16C-2BEB-128A9A90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5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differentiate a function with several terms by differentiating each term separately.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terms, differentiate them all separately.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should do any re-writing you need to before differentiating anything…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4469" y="64886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12D/E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4341221" y="1103811"/>
                <a:ext cx="3034939" cy="508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1221" y="1103811"/>
                <a:ext cx="3034939" cy="508537"/>
              </a:xfrm>
              <a:prstGeom prst="rect">
                <a:avLst/>
              </a:prstGeom>
              <a:blipFill>
                <a:blip r:embed="rId2"/>
                <a:stretch>
                  <a:fillRect l="-1606" b="-36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4258490" y="1778723"/>
                <a:ext cx="1079865" cy="664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8490" y="1778723"/>
                <a:ext cx="1079865" cy="664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4114799" y="2592975"/>
                <a:ext cx="1632858" cy="664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799" y="2592975"/>
                <a:ext cx="1632858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40776" y="3381100"/>
                <a:ext cx="1632858" cy="611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0776" y="3381100"/>
                <a:ext cx="1632858" cy="6113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4027714" y="4125682"/>
                <a:ext cx="944882" cy="618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7714" y="4125682"/>
                <a:ext cx="944882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4693919" y="4138744"/>
                <a:ext cx="944882" cy="6136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3919" y="4138744"/>
                <a:ext cx="944882" cy="6136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31"/>
          <p:cNvSpPr>
            <a:spLocks/>
          </p:cNvSpPr>
          <p:nvPr/>
        </p:nvSpPr>
        <p:spPr bwMode="auto">
          <a:xfrm>
            <a:off x="5682342" y="2129246"/>
            <a:ext cx="143692" cy="805542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679076" y="2151018"/>
            <a:ext cx="29598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need to rewrite this first – you can think of it as being 2 fractions multiplied together</a:t>
            </a:r>
          </a:p>
        </p:txBody>
      </p:sp>
      <p:sp>
        <p:nvSpPr>
          <p:cNvPr id="15" name="Arc 31"/>
          <p:cNvSpPr>
            <a:spLocks/>
          </p:cNvSpPr>
          <p:nvPr/>
        </p:nvSpPr>
        <p:spPr bwMode="auto">
          <a:xfrm>
            <a:off x="5677988" y="2969623"/>
            <a:ext cx="130630" cy="783770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31"/>
          <p:cNvSpPr>
            <a:spLocks/>
          </p:cNvSpPr>
          <p:nvPr/>
        </p:nvSpPr>
        <p:spPr bwMode="auto">
          <a:xfrm>
            <a:off x="5682341" y="3783874"/>
            <a:ext cx="143693" cy="735873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722618" y="3191693"/>
            <a:ext cx="16970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Group together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5805349" y="3997236"/>
            <a:ext cx="13618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4454433" y="4796242"/>
                <a:ext cx="1458688" cy="612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4433" y="4796242"/>
                <a:ext cx="1458688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4058192" y="5453738"/>
                <a:ext cx="2464527" cy="664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8192" y="5453738"/>
                <a:ext cx="2464527" cy="664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31"/>
          <p:cNvSpPr>
            <a:spLocks/>
          </p:cNvSpPr>
          <p:nvPr/>
        </p:nvSpPr>
        <p:spPr bwMode="auto">
          <a:xfrm>
            <a:off x="6000205" y="4493623"/>
            <a:ext cx="130630" cy="64878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31"/>
          <p:cNvSpPr>
            <a:spLocks/>
          </p:cNvSpPr>
          <p:nvPr/>
        </p:nvSpPr>
        <p:spPr bwMode="auto">
          <a:xfrm>
            <a:off x="6135187" y="5151120"/>
            <a:ext cx="130630" cy="64878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3914501" y="6102527"/>
                <a:ext cx="2464527" cy="664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4501" y="6102527"/>
                <a:ext cx="2464527" cy="6646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31"/>
          <p:cNvSpPr>
            <a:spLocks/>
          </p:cNvSpPr>
          <p:nvPr/>
        </p:nvSpPr>
        <p:spPr bwMode="auto">
          <a:xfrm>
            <a:off x="6069873" y="5817326"/>
            <a:ext cx="130630" cy="64878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053543" y="4550231"/>
            <a:ext cx="18277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Think of them as 2 terms multiplied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240777" y="5303523"/>
            <a:ext cx="18277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Rewrite the second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6253840" y="5839100"/>
            <a:ext cx="1435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Group together again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67EF-3315-4527-7E14-42819999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 animBg="1"/>
      <p:bldP spid="14" grpId="0"/>
      <p:bldP spid="15" grpId="0" animBg="1"/>
      <p:bldP spid="16" grpId="0" animBg="1"/>
      <p:bldP spid="17" grpId="0"/>
      <p:bldP spid="18" grpId="0"/>
      <p:bldP spid="20" grpId="0"/>
      <p:bldP spid="21" grpId="0"/>
      <p:bldP spid="22" grpId="0" animBg="1"/>
      <p:bldP spid="23" grpId="0" animBg="1"/>
      <p:bldP spid="24" grpId="0"/>
      <p:bldP spid="25" grpId="0" animBg="1"/>
      <p:bldP spid="26" grpId="0"/>
      <p:bldP spid="27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differentiate a function with several terms by differentiating each term separately.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terms, differentiate them all separately.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should do any re-writing you need to before differentiating anything…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4469" y="64886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12D/E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4288969" y="1225731"/>
                <a:ext cx="4497979" cy="762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latin typeface="Comic Sans MS" pitchFamily="66" charset="0"/>
                  </a:rPr>
                  <a:t>Find the gradient of the curve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baseline="30000" dirty="0">
                    <a:latin typeface="Comic Sans MS" pitchFamily="66" charset="0"/>
                  </a:rPr>
                  <a:t> </a:t>
                </a:r>
                <a:r>
                  <a:rPr lang="en-GB" dirty="0">
                    <a:latin typeface="Comic Sans MS" pitchFamily="66" charset="0"/>
                  </a:rPr>
                  <a:t>at the point (2,0)</a:t>
                </a:r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8969" y="1225731"/>
                <a:ext cx="4497979" cy="762516"/>
              </a:xfrm>
              <a:prstGeom prst="rect">
                <a:avLst/>
              </a:prstGeom>
              <a:blipFill>
                <a:blip r:embed="rId2"/>
                <a:stretch>
                  <a:fillRect l="-1221" b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4045129" y="2131423"/>
                <a:ext cx="1197431" cy="554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5129" y="2131423"/>
                <a:ext cx="1197431" cy="554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3884020" y="2815046"/>
                <a:ext cx="1724300" cy="554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4020" y="2815046"/>
                <a:ext cx="1724300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45128" y="3620589"/>
                <a:ext cx="1724300" cy="337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5128" y="3620589"/>
                <a:ext cx="1724300" cy="337336"/>
              </a:xfrm>
              <a:prstGeom prst="rect">
                <a:avLst/>
              </a:prstGeom>
              <a:blipFill>
                <a:blip r:embed="rId5"/>
                <a:stretch>
                  <a:fillRect b="-54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3962396" y="4121332"/>
                <a:ext cx="696689" cy="574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396" y="4121332"/>
                <a:ext cx="696689" cy="574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4497973" y="4230189"/>
                <a:ext cx="696689" cy="337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7973" y="4230189"/>
                <a:ext cx="696689" cy="3378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5024841" y="4234544"/>
                <a:ext cx="818611" cy="337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4841" y="4234544"/>
                <a:ext cx="818611" cy="3378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4284613" y="4826726"/>
                <a:ext cx="696689" cy="337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613" y="4826726"/>
                <a:ext cx="696689" cy="337849"/>
              </a:xfrm>
              <a:prstGeom prst="rect">
                <a:avLst/>
              </a:prstGeom>
              <a:blipFill>
                <a:blip r:embed="rId9"/>
                <a:stretch>
                  <a:fillRect r="-40351" b="-12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5159824" y="4813664"/>
                <a:ext cx="818611" cy="337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9824" y="4813664"/>
                <a:ext cx="818611" cy="337849"/>
              </a:xfrm>
              <a:prstGeom prst="rect">
                <a:avLst/>
              </a:prstGeom>
              <a:blipFill>
                <a:blip r:embed="rId10"/>
                <a:stretch>
                  <a:fillRect r="-12593" b="-12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4245425" y="5327469"/>
                <a:ext cx="544290" cy="574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5425" y="5327469"/>
                <a:ext cx="544290" cy="5745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31"/>
          <p:cNvSpPr>
            <a:spLocks/>
          </p:cNvSpPr>
          <p:nvPr/>
        </p:nvSpPr>
        <p:spPr bwMode="auto">
          <a:xfrm>
            <a:off x="5434147" y="2481943"/>
            <a:ext cx="130630" cy="64878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443943" y="2477590"/>
            <a:ext cx="3543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This can be written as 2 separate fractions with the </a:t>
            </a:r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same denominator</a:t>
            </a:r>
          </a:p>
        </p:txBody>
      </p:sp>
      <p:sp>
        <p:nvSpPr>
          <p:cNvPr id="17" name="Arc 31"/>
          <p:cNvSpPr>
            <a:spLocks/>
          </p:cNvSpPr>
          <p:nvPr/>
        </p:nvSpPr>
        <p:spPr bwMode="auto">
          <a:xfrm>
            <a:off x="5717176" y="3165566"/>
            <a:ext cx="130630" cy="64878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Arc 31"/>
          <p:cNvSpPr>
            <a:spLocks/>
          </p:cNvSpPr>
          <p:nvPr/>
        </p:nvSpPr>
        <p:spPr bwMode="auto">
          <a:xfrm>
            <a:off x="5939245" y="3805646"/>
            <a:ext cx="130629" cy="62701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rc 31"/>
          <p:cNvSpPr>
            <a:spLocks/>
          </p:cNvSpPr>
          <p:nvPr/>
        </p:nvSpPr>
        <p:spPr bwMode="auto">
          <a:xfrm>
            <a:off x="6143896" y="4402183"/>
            <a:ext cx="130629" cy="62701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Arc 31"/>
          <p:cNvSpPr>
            <a:spLocks/>
          </p:cNvSpPr>
          <p:nvPr/>
        </p:nvSpPr>
        <p:spPr bwMode="auto">
          <a:xfrm>
            <a:off x="6087290" y="5042263"/>
            <a:ext cx="130629" cy="62701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822766" y="3300550"/>
            <a:ext cx="25461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Rewrite for differentiation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001293" y="3844836"/>
            <a:ext cx="20889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 to find the gradient function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240779" y="4528458"/>
            <a:ext cx="11876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x = 2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192882" y="5203373"/>
            <a:ext cx="9742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7D712-2FDE-EDBC-8DA3-5F3D31E4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12F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E7E4FF-149D-2C72-0FC6-04F463596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4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400175"/>
            <a:ext cx="4109529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find the equations of tangents and normal to a curve at a given point.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The </a:t>
            </a:r>
            <a:r>
              <a:rPr lang="en-GB" sz="1600" b="1" u="sng" dirty="0">
                <a:latin typeface="Comic Sans MS" pitchFamily="66" charset="0"/>
              </a:rPr>
              <a:t>tangent</a:t>
            </a:r>
            <a:r>
              <a:rPr lang="en-GB" sz="1600" dirty="0">
                <a:latin typeface="Comic Sans MS" pitchFamily="66" charset="0"/>
              </a:rPr>
              <a:t> is a straight line that intersects the curve at on point only.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Font typeface="Wingdings" pitchFamily="2" charset="2"/>
              <a:buChar char="à"/>
            </a:pPr>
            <a:r>
              <a:rPr lang="en-GB" sz="1600" dirty="0">
                <a:latin typeface="Comic Sans MS" pitchFamily="66" charset="0"/>
                <a:sym typeface="Wingdings" pitchFamily="2" charset="2"/>
              </a:rPr>
              <a:t> The gradient of the tangent is the same as the gradient of the curve at the point given (so you can differentiate to get it)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The </a:t>
            </a:r>
            <a:r>
              <a:rPr lang="en-GB" sz="1600" b="1" u="sng" dirty="0">
                <a:latin typeface="Comic Sans MS" pitchFamily="66" charset="0"/>
              </a:rPr>
              <a:t>normal</a:t>
            </a:r>
            <a:r>
              <a:rPr lang="en-GB" sz="1600" dirty="0">
                <a:latin typeface="Comic Sans MS" pitchFamily="66" charset="0"/>
              </a:rPr>
              <a:t> is a straight line perpendicular to the tangent where it touches the curve.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62E475C8-A244-48D8-B44A-F7138F42C4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2286000"/>
            <a:ext cx="1676400" cy="1066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375A39A0-F96A-43FC-AF5F-68AEBFA9D9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23622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F9B2F1E6-6AAF-43D2-A82F-DF3714DC3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886200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FB7330A-B5E1-46DC-80C1-646006C90DA4}"/>
              </a:ext>
            </a:extLst>
          </p:cNvPr>
          <p:cNvSpPr>
            <a:spLocks/>
          </p:cNvSpPr>
          <p:nvPr/>
        </p:nvSpPr>
        <p:spPr bwMode="auto">
          <a:xfrm rot="5400000">
            <a:off x="6400800" y="2362200"/>
            <a:ext cx="1447800" cy="1600200"/>
          </a:xfrm>
          <a:custGeom>
            <a:avLst/>
            <a:gdLst>
              <a:gd name="T0" fmla="*/ 0 w 21600"/>
              <a:gd name="T1" fmla="*/ 0 h 21916"/>
              <a:gd name="T2" fmla="*/ 97033835 w 21600"/>
              <a:gd name="T3" fmla="*/ 116838841 h 21916"/>
              <a:gd name="T4" fmla="*/ 0 w 21600"/>
              <a:gd name="T5" fmla="*/ 115154163 h 219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91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5"/>
                  <a:pt x="21599" y="21810"/>
                  <a:pt x="21597" y="21915"/>
                </a:cubicBezTo>
              </a:path>
              <a:path w="21600" h="2191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5"/>
                  <a:pt x="21599" y="21810"/>
                  <a:pt x="21597" y="2191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948F38B0-6525-4225-BFF7-42C1CB7880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2286000"/>
            <a:ext cx="1752600" cy="304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3B599ED-8CC1-455E-A25E-BB76272E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29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Comic Sans MS" pitchFamily="66" charset="0"/>
              </a:rPr>
              <a:t>Curve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C75C7617-AD58-4806-952F-15FE33987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3434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rgbClr val="0000FF"/>
                </a:solidFill>
                <a:latin typeface="Comic Sans MS" pitchFamily="66" charset="0"/>
              </a:rPr>
              <a:t>Tangent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6D5D3F8C-7DB3-4A27-A760-D429D3F9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860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006600"/>
                </a:solidFill>
                <a:latin typeface="Comic Sans MS" pitchFamily="66" charset="0"/>
              </a:rPr>
              <a:t>Normal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7444DF0-93C2-5D14-FAFB-A3039125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400175"/>
            <a:ext cx="4109529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find the equations of tangents and normal to a curve at a given point.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Find the equation of the </a:t>
            </a:r>
            <a:r>
              <a:rPr lang="en-GB" sz="1600" u="sng" dirty="0">
                <a:latin typeface="Comic Sans MS" pitchFamily="66" charset="0"/>
              </a:rPr>
              <a:t>tangent</a:t>
            </a:r>
            <a:r>
              <a:rPr lang="en-GB" sz="1600" dirty="0">
                <a:latin typeface="Comic Sans MS" pitchFamily="66" charset="0"/>
              </a:rPr>
              <a:t> to the curve y = x</a:t>
            </a:r>
            <a:r>
              <a:rPr lang="en-GB" sz="1600" baseline="30000" dirty="0">
                <a:latin typeface="Comic Sans MS" pitchFamily="66" charset="0"/>
              </a:rPr>
              <a:t>3</a:t>
            </a:r>
            <a:r>
              <a:rPr lang="en-GB" sz="1600" dirty="0">
                <a:latin typeface="Comic Sans MS" pitchFamily="66" charset="0"/>
              </a:rPr>
              <a:t> – 3x</a:t>
            </a:r>
            <a:r>
              <a:rPr lang="en-GB" sz="1600" baseline="30000" dirty="0">
                <a:latin typeface="Comic Sans MS" pitchFamily="66" charset="0"/>
              </a:rPr>
              <a:t>2</a:t>
            </a:r>
            <a:r>
              <a:rPr lang="en-GB" sz="1600" dirty="0">
                <a:latin typeface="Comic Sans MS" pitchFamily="66" charset="0"/>
              </a:rPr>
              <a:t> + 2x - 1, at the point (3,5).</a:t>
            </a: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So we need the gradient of the tangent. It will be the same as the gradient of the curve at the point given (x = 3)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12F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8A7BF2F3-EE66-4266-97DF-89898247D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625707"/>
              </p:ext>
            </p:extLst>
          </p:nvPr>
        </p:nvGraphicFramePr>
        <p:xfrm>
          <a:off x="4881978" y="1351625"/>
          <a:ext cx="2139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228600" progId="Equation.DSMT4">
                  <p:embed/>
                </p:oleObj>
              </mc:Choice>
              <mc:Fallback>
                <p:oleObj name="Equation" r:id="rId2" imgW="1244600" imgH="22860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8A7BF2F3-EE66-4266-97DF-89898247DD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978" y="1351625"/>
                        <a:ext cx="21399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>
            <a:extLst>
              <a:ext uri="{FF2B5EF4-FFF2-40B4-BE49-F238E27FC236}">
                <a16:creationId xmlns:a16="http://schemas.microsoft.com/office/drawing/2014/main" id="{1477EDE1-CB7D-49F2-BEB9-0B7E3AAD7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138628"/>
              </p:ext>
            </p:extLst>
          </p:nvPr>
        </p:nvGraphicFramePr>
        <p:xfrm>
          <a:off x="4805778" y="1885025"/>
          <a:ext cx="18796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393529" progId="Equation.DSMT4">
                  <p:embed/>
                </p:oleObj>
              </mc:Choice>
              <mc:Fallback>
                <p:oleObj name="Equation" r:id="rId4" imgW="1091726" imgH="393529" progId="Equation.DSMT4">
                  <p:embed/>
                  <p:pic>
                    <p:nvPicPr>
                      <p:cNvPr id="14" name="Object 14">
                        <a:extLst>
                          <a:ext uri="{FF2B5EF4-FFF2-40B4-BE49-F238E27FC236}">
                            <a16:creationId xmlns:a16="http://schemas.microsoft.com/office/drawing/2014/main" id="{1477EDE1-CB7D-49F2-BEB9-0B7E3AAD76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778" y="1885025"/>
                        <a:ext cx="18796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7">
            <a:extLst>
              <a:ext uri="{FF2B5EF4-FFF2-40B4-BE49-F238E27FC236}">
                <a16:creationId xmlns:a16="http://schemas.microsoft.com/office/drawing/2014/main" id="{70616EA1-95DA-4BF1-B2CC-1D29D457B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9578" y="371382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Arc 18">
            <a:extLst>
              <a:ext uri="{FF2B5EF4-FFF2-40B4-BE49-F238E27FC236}">
                <a16:creationId xmlns:a16="http://schemas.microsoft.com/office/drawing/2014/main" id="{02B11A1D-BA51-4ED3-A3DA-4A586EE0673E}"/>
              </a:ext>
            </a:extLst>
          </p:cNvPr>
          <p:cNvSpPr>
            <a:spLocks/>
          </p:cNvSpPr>
          <p:nvPr/>
        </p:nvSpPr>
        <p:spPr bwMode="auto">
          <a:xfrm>
            <a:off x="7167978" y="1580225"/>
            <a:ext cx="228600" cy="6858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10892874 h 43177"/>
              <a:gd name="T4" fmla="*/ 0 w 21600"/>
              <a:gd name="T5" fmla="*/ 5449344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rc 19">
            <a:extLst>
              <a:ext uri="{FF2B5EF4-FFF2-40B4-BE49-F238E27FC236}">
                <a16:creationId xmlns:a16="http://schemas.microsoft.com/office/drawing/2014/main" id="{5D31DB89-6DC4-4B9C-99E6-AA82AF2249E7}"/>
              </a:ext>
            </a:extLst>
          </p:cNvPr>
          <p:cNvSpPr>
            <a:spLocks/>
          </p:cNvSpPr>
          <p:nvPr/>
        </p:nvSpPr>
        <p:spPr bwMode="auto">
          <a:xfrm>
            <a:off x="7371928" y="2276872"/>
            <a:ext cx="224408" cy="576064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10892874 h 43177"/>
              <a:gd name="T4" fmla="*/ 0 w 21600"/>
              <a:gd name="T5" fmla="*/ 5449344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Arc 20">
            <a:extLst>
              <a:ext uri="{FF2B5EF4-FFF2-40B4-BE49-F238E27FC236}">
                <a16:creationId xmlns:a16="http://schemas.microsoft.com/office/drawing/2014/main" id="{F4DCF8A1-289A-4C13-B684-D4BC1558EEBC}"/>
              </a:ext>
            </a:extLst>
          </p:cNvPr>
          <p:cNvSpPr>
            <a:spLocks/>
          </p:cNvSpPr>
          <p:nvPr/>
        </p:nvSpPr>
        <p:spPr bwMode="auto">
          <a:xfrm>
            <a:off x="7315200" y="2920752"/>
            <a:ext cx="228600" cy="6096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8606716 h 43177"/>
              <a:gd name="T4" fmla="*/ 0 w 21600"/>
              <a:gd name="T5" fmla="*/ 4305645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07A9A2D8-D0B6-4372-8410-C87616DE2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378" y="1504025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Differentiate to get the gradient function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E85B0563-554C-4E84-9FF7-C233F8A1F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328" y="2204864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Substitute the x value in to find the gradient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8B779D62-69A8-43E2-871A-F9A8E85B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996952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The gradient at (3,5) is 11</a:t>
            </a:r>
          </a:p>
        </p:txBody>
      </p:sp>
      <p:graphicFrame>
        <p:nvGraphicFramePr>
          <p:cNvPr id="24" name="Object 24">
            <a:extLst>
              <a:ext uri="{FF2B5EF4-FFF2-40B4-BE49-F238E27FC236}">
                <a16:creationId xmlns:a16="http://schemas.microsoft.com/office/drawing/2014/main" id="{E3123899-9EF3-43E6-A9BE-BCD579784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655922"/>
              </p:ext>
            </p:extLst>
          </p:nvPr>
        </p:nvGraphicFramePr>
        <p:xfrm>
          <a:off x="4774028" y="4378988"/>
          <a:ext cx="18288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726" imgH="228501" progId="Equation.DSMT4">
                  <p:embed/>
                </p:oleObj>
              </mc:Choice>
              <mc:Fallback>
                <p:oleObj name="Equation" r:id="rId6" imgW="1091726" imgH="228501" progId="Equation.DSMT4">
                  <p:embed/>
                  <p:pic>
                    <p:nvPicPr>
                      <p:cNvPr id="24" name="Object 24">
                        <a:extLst>
                          <a:ext uri="{FF2B5EF4-FFF2-40B4-BE49-F238E27FC236}">
                            <a16:creationId xmlns:a16="http://schemas.microsoft.com/office/drawing/2014/main" id="{E3123899-9EF3-43E6-A9BE-BCD579784B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028" y="4378988"/>
                        <a:ext cx="18288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>
            <a:extLst>
              <a:ext uri="{FF2B5EF4-FFF2-40B4-BE49-F238E27FC236}">
                <a16:creationId xmlns:a16="http://schemas.microsoft.com/office/drawing/2014/main" id="{31FE2DDD-1A67-44A8-9393-F26BD1924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852096"/>
              </p:ext>
            </p:extLst>
          </p:nvPr>
        </p:nvGraphicFramePr>
        <p:xfrm>
          <a:off x="4850228" y="4856825"/>
          <a:ext cx="16795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865" imgH="203112" progId="Equation.DSMT4">
                  <p:embed/>
                </p:oleObj>
              </mc:Choice>
              <mc:Fallback>
                <p:oleObj name="Equation" r:id="rId8" imgW="1002865" imgH="203112" progId="Equation.DSMT4">
                  <p:embed/>
                  <p:pic>
                    <p:nvPicPr>
                      <p:cNvPr id="25" name="Object 25">
                        <a:extLst>
                          <a:ext uri="{FF2B5EF4-FFF2-40B4-BE49-F238E27FC236}">
                            <a16:creationId xmlns:a16="http://schemas.microsoft.com/office/drawing/2014/main" id="{31FE2DDD-1A67-44A8-9393-F26BD19242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228" y="4856825"/>
                        <a:ext cx="16795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6">
            <a:extLst>
              <a:ext uri="{FF2B5EF4-FFF2-40B4-BE49-F238E27FC236}">
                <a16:creationId xmlns:a16="http://schemas.microsoft.com/office/drawing/2014/main" id="{29FB1BC9-C1BA-4647-962A-D4FD6CD63B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906541"/>
              </p:ext>
            </p:extLst>
          </p:nvPr>
        </p:nvGraphicFramePr>
        <p:xfrm>
          <a:off x="4881978" y="5314025"/>
          <a:ext cx="16144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200" imgH="203200" progId="Equation.DSMT4">
                  <p:embed/>
                </p:oleObj>
              </mc:Choice>
              <mc:Fallback>
                <p:oleObj name="Equation" r:id="rId10" imgW="965200" imgH="203200" progId="Equation.DSMT4">
                  <p:embed/>
                  <p:pic>
                    <p:nvPicPr>
                      <p:cNvPr id="26" name="Object 26">
                        <a:extLst>
                          <a:ext uri="{FF2B5EF4-FFF2-40B4-BE49-F238E27FC236}">
                            <a16:creationId xmlns:a16="http://schemas.microsoft.com/office/drawing/2014/main" id="{29FB1BC9-C1BA-4647-962A-D4FD6CD63B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978" y="5314025"/>
                        <a:ext cx="16144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7">
            <a:extLst>
              <a:ext uri="{FF2B5EF4-FFF2-40B4-BE49-F238E27FC236}">
                <a16:creationId xmlns:a16="http://schemas.microsoft.com/office/drawing/2014/main" id="{6A80E610-EE98-4AEA-BF42-07AE1BB1D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988111"/>
              </p:ext>
            </p:extLst>
          </p:nvPr>
        </p:nvGraphicFramePr>
        <p:xfrm>
          <a:off x="5262978" y="5771225"/>
          <a:ext cx="12954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4" imgH="203112" progId="Equation.DSMT4">
                  <p:embed/>
                </p:oleObj>
              </mc:Choice>
              <mc:Fallback>
                <p:oleObj name="Equation" r:id="rId12" imgW="774364" imgH="203112" progId="Equation.DSMT4">
                  <p:embed/>
                  <p:pic>
                    <p:nvPicPr>
                      <p:cNvPr id="27" name="Object 27">
                        <a:extLst>
                          <a:ext uri="{FF2B5EF4-FFF2-40B4-BE49-F238E27FC236}">
                            <a16:creationId xmlns:a16="http://schemas.microsoft.com/office/drawing/2014/main" id="{6A80E610-EE98-4AEA-BF42-07AE1BB1D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978" y="5771225"/>
                        <a:ext cx="12954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rc 28">
            <a:extLst>
              <a:ext uri="{FF2B5EF4-FFF2-40B4-BE49-F238E27FC236}">
                <a16:creationId xmlns:a16="http://schemas.microsoft.com/office/drawing/2014/main" id="{ED9AAC35-C6E7-45E3-B8AE-607916F3571F}"/>
              </a:ext>
            </a:extLst>
          </p:cNvPr>
          <p:cNvSpPr>
            <a:spLocks/>
          </p:cNvSpPr>
          <p:nvPr/>
        </p:nvSpPr>
        <p:spPr bwMode="auto">
          <a:xfrm>
            <a:off x="6679028" y="4531388"/>
            <a:ext cx="228600" cy="4572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4841278 h 43177"/>
              <a:gd name="T4" fmla="*/ 0 w 21600"/>
              <a:gd name="T5" fmla="*/ 2421931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9">
            <a:extLst>
              <a:ext uri="{FF2B5EF4-FFF2-40B4-BE49-F238E27FC236}">
                <a16:creationId xmlns:a16="http://schemas.microsoft.com/office/drawing/2014/main" id="{38BE03B5-945F-4094-86BB-E16F8BF19418}"/>
              </a:ext>
            </a:extLst>
          </p:cNvPr>
          <p:cNvSpPr>
            <a:spLocks/>
          </p:cNvSpPr>
          <p:nvPr/>
        </p:nvSpPr>
        <p:spPr bwMode="auto">
          <a:xfrm>
            <a:off x="6679028" y="5009225"/>
            <a:ext cx="228600" cy="4572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4841278 h 43177"/>
              <a:gd name="T4" fmla="*/ 0 w 21600"/>
              <a:gd name="T5" fmla="*/ 2421931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30">
            <a:extLst>
              <a:ext uri="{FF2B5EF4-FFF2-40B4-BE49-F238E27FC236}">
                <a16:creationId xmlns:a16="http://schemas.microsoft.com/office/drawing/2014/main" id="{39950302-24F9-43E6-AF06-E53F8CC6064F}"/>
              </a:ext>
            </a:extLst>
          </p:cNvPr>
          <p:cNvSpPr>
            <a:spLocks/>
          </p:cNvSpPr>
          <p:nvPr/>
        </p:nvSpPr>
        <p:spPr bwMode="auto">
          <a:xfrm>
            <a:off x="6710778" y="5466425"/>
            <a:ext cx="228600" cy="4572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4841278 h 43177"/>
              <a:gd name="T4" fmla="*/ 0 w 21600"/>
              <a:gd name="T5" fmla="*/ 2421931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9D42CD80-9649-40B2-BF35-D2A611BC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628" y="4302788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Substitute the co-ordinate and gradient in</a:t>
            </a: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A4D219A1-0FB8-4FED-B13D-232E588D2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628" y="5085425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id="{E568A00B-3141-4B36-9317-60A5C7E08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778" y="5542625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Add 5</a:t>
            </a: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F7408827-2626-4702-A2EB-D0F8DEA8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778" y="3790025"/>
            <a:ext cx="37338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Use the formula for a straight line!</a:t>
            </a: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77E65F18-F3EB-41F2-BE12-8FBBAFA665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2578" y="4704425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5245BBB7-F4CA-4D95-AD69-9B3D6A6D1190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100678" y="4742525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5F0BB4A6-3EA1-4514-BDB4-DC1574638AE5}"/>
              </a:ext>
            </a:extLst>
          </p:cNvPr>
          <p:cNvSpPr>
            <a:spLocks/>
          </p:cNvSpPr>
          <p:nvPr/>
        </p:nvSpPr>
        <p:spPr bwMode="auto">
          <a:xfrm>
            <a:off x="1529178" y="4933025"/>
            <a:ext cx="1219200" cy="990600"/>
          </a:xfrm>
          <a:custGeom>
            <a:avLst/>
            <a:gdLst>
              <a:gd name="T0" fmla="*/ 0 w 768"/>
              <a:gd name="T1" fmla="*/ 1572577500 h 624"/>
              <a:gd name="T2" fmla="*/ 604837500 w 768"/>
              <a:gd name="T3" fmla="*/ 483870000 h 624"/>
              <a:gd name="T4" fmla="*/ 1209675000 w 768"/>
              <a:gd name="T5" fmla="*/ 1088707500 h 624"/>
              <a:gd name="T6" fmla="*/ 1935480000 w 768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8" h="624">
                <a:moveTo>
                  <a:pt x="0" y="624"/>
                </a:moveTo>
                <a:cubicBezTo>
                  <a:pt x="80" y="424"/>
                  <a:pt x="160" y="224"/>
                  <a:pt x="240" y="192"/>
                </a:cubicBezTo>
                <a:cubicBezTo>
                  <a:pt x="320" y="160"/>
                  <a:pt x="392" y="464"/>
                  <a:pt x="480" y="432"/>
                </a:cubicBezTo>
                <a:cubicBezTo>
                  <a:pt x="568" y="400"/>
                  <a:pt x="668" y="200"/>
                  <a:pt x="768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54ED8198-946A-41CA-90D3-F4C0962619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0178" y="4856825"/>
            <a:ext cx="914400" cy="1600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40">
            <a:extLst>
              <a:ext uri="{FF2B5EF4-FFF2-40B4-BE49-F238E27FC236}">
                <a16:creationId xmlns:a16="http://schemas.microsoft.com/office/drawing/2014/main" id="{192BA261-C37B-490B-A92F-EA292785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978" y="5847425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rgbClr val="0000FF"/>
                </a:solidFill>
                <a:latin typeface="Comic Sans MS" pitchFamily="66" charset="0"/>
              </a:rPr>
              <a:t>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8064" y="2708920"/>
                <a:ext cx="21927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08920"/>
                <a:ext cx="2192780" cy="307777"/>
              </a:xfrm>
              <a:prstGeom prst="rect">
                <a:avLst/>
              </a:prstGeom>
              <a:blipFill>
                <a:blip r:embed="rId15"/>
                <a:stretch>
                  <a:fillRect l="-833" t="-1961" r="-222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48064" y="3284984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606641" cy="307777"/>
              </a:xfrm>
              <a:prstGeom prst="rect">
                <a:avLst/>
              </a:prstGeom>
              <a:blipFill>
                <a:blip r:embed="rId16"/>
                <a:stretch>
                  <a:fillRect l="-4000" r="-9000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DB2EB-F158-C128-3CDB-92E239D6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5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400175"/>
            <a:ext cx="4109529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find the equations of tangents and normal to a curve at a given point.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Find the equation of the </a:t>
            </a:r>
            <a:r>
              <a:rPr lang="en-GB" sz="1600" u="sng" dirty="0">
                <a:latin typeface="Comic Sans MS" pitchFamily="66" charset="0"/>
              </a:rPr>
              <a:t>normal</a:t>
            </a:r>
            <a:r>
              <a:rPr lang="en-GB" sz="1600" dirty="0">
                <a:latin typeface="Comic Sans MS" pitchFamily="66" charset="0"/>
              </a:rPr>
              <a:t> to the curve y = 8 - 3√x at the point where x = 4.</a:t>
            </a: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Font typeface="Wingdings" pitchFamily="2" charset="2"/>
              <a:buChar char="à"/>
            </a:pPr>
            <a:r>
              <a:rPr lang="en-GB" sz="1600" dirty="0">
                <a:latin typeface="Comic Sans MS" pitchFamily="66" charset="0"/>
              </a:rPr>
              <a:t>Start by finding the gradient of the curve at that point.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Gradient = -</a:t>
            </a:r>
            <a:r>
              <a:rPr lang="en-GB" sz="1600" baseline="30000" dirty="0">
                <a:latin typeface="Comic Sans MS" pitchFamily="66" charset="0"/>
              </a:rPr>
              <a:t>3</a:t>
            </a:r>
            <a:r>
              <a:rPr lang="en-GB" sz="1600" dirty="0">
                <a:latin typeface="Comic Sans MS" pitchFamily="66" charset="0"/>
              </a:rPr>
              <a:t>/</a:t>
            </a:r>
            <a:r>
              <a:rPr lang="en-GB" sz="1600" baseline="-25000" dirty="0">
                <a:latin typeface="Comic Sans MS" pitchFamily="66" charset="0"/>
              </a:rPr>
              <a:t>4</a:t>
            </a:r>
            <a:r>
              <a:rPr lang="en-GB" sz="1600" dirty="0">
                <a:latin typeface="Comic Sans MS" pitchFamily="66" charset="0"/>
              </a:rPr>
              <a:t>  (this is of the tangent)</a:t>
            </a:r>
            <a:endParaRPr lang="en-GB" sz="1600" baseline="-25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1600" baseline="-25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The Normal is </a:t>
            </a:r>
            <a:r>
              <a:rPr lang="en-GB" sz="1600" u="sng" dirty="0">
                <a:latin typeface="Comic Sans MS" pitchFamily="66" charset="0"/>
              </a:rPr>
              <a:t>perpendicular</a:t>
            </a:r>
            <a:r>
              <a:rPr lang="en-GB" sz="1600" dirty="0">
                <a:latin typeface="Comic Sans MS" pitchFamily="66" charset="0"/>
              </a:rPr>
              <a:t> to the tangent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Gradient of the Normal = </a:t>
            </a:r>
            <a:r>
              <a:rPr lang="en-GB" sz="1600" baseline="30000" dirty="0">
                <a:latin typeface="Comic Sans MS" pitchFamily="66" charset="0"/>
              </a:rPr>
              <a:t>4</a:t>
            </a:r>
            <a:r>
              <a:rPr lang="en-GB" sz="1600" dirty="0">
                <a:latin typeface="Comic Sans MS" pitchFamily="66" charset="0"/>
              </a:rPr>
              <a:t>/</a:t>
            </a:r>
            <a:r>
              <a:rPr lang="en-GB" sz="1600" baseline="-25000" dirty="0">
                <a:latin typeface="Comic Sans MS" pitchFamily="66" charset="0"/>
              </a:rPr>
              <a:t>3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12F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40" name="Object 33">
            <a:extLst>
              <a:ext uri="{FF2B5EF4-FFF2-40B4-BE49-F238E27FC236}">
                <a16:creationId xmlns:a16="http://schemas.microsoft.com/office/drawing/2014/main" id="{61C4C2EB-7736-4BF6-BC1A-5E33C6E71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876004"/>
              </p:ext>
            </p:extLst>
          </p:nvPr>
        </p:nvGraphicFramePr>
        <p:xfrm>
          <a:off x="5058792" y="1461857"/>
          <a:ext cx="14033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8975" imgH="241195" progId="Equation.DSMT4">
                  <p:embed/>
                </p:oleObj>
              </mc:Choice>
              <mc:Fallback>
                <p:oleObj name="Equation" r:id="rId2" imgW="748975" imgH="241195" progId="Equation.DSMT4">
                  <p:embed/>
                  <p:pic>
                    <p:nvPicPr>
                      <p:cNvPr id="40" name="Object 33">
                        <a:extLst>
                          <a:ext uri="{FF2B5EF4-FFF2-40B4-BE49-F238E27FC236}">
                            <a16:creationId xmlns:a16="http://schemas.microsoft.com/office/drawing/2014/main" id="{61C4C2EB-7736-4BF6-BC1A-5E33C6E718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792" y="1461857"/>
                        <a:ext cx="14033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4">
            <a:extLst>
              <a:ext uri="{FF2B5EF4-FFF2-40B4-BE49-F238E27FC236}">
                <a16:creationId xmlns:a16="http://schemas.microsoft.com/office/drawing/2014/main" id="{37B28D7C-A2F4-4E8C-B462-5BB637ADB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03592"/>
              </p:ext>
            </p:extLst>
          </p:nvPr>
        </p:nvGraphicFramePr>
        <p:xfrm>
          <a:off x="5058792" y="1919057"/>
          <a:ext cx="13081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500" imgH="330200" progId="Equation.DSMT4">
                  <p:embed/>
                </p:oleObj>
              </mc:Choice>
              <mc:Fallback>
                <p:oleObj name="Equation" r:id="rId4" imgW="698500" imgH="330200" progId="Equation.DSMT4">
                  <p:embed/>
                  <p:pic>
                    <p:nvPicPr>
                      <p:cNvPr id="41" name="Object 34">
                        <a:extLst>
                          <a:ext uri="{FF2B5EF4-FFF2-40B4-BE49-F238E27FC236}">
                            <a16:creationId xmlns:a16="http://schemas.microsoft.com/office/drawing/2014/main" id="{37B28D7C-A2F4-4E8C-B462-5BB637ADB6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792" y="1919057"/>
                        <a:ext cx="13081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5">
            <a:extLst>
              <a:ext uri="{FF2B5EF4-FFF2-40B4-BE49-F238E27FC236}">
                <a16:creationId xmlns:a16="http://schemas.microsoft.com/office/drawing/2014/main" id="{A44AA8C9-5368-40AB-A483-DFED886B65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926787"/>
              </p:ext>
            </p:extLst>
          </p:nvPr>
        </p:nvGraphicFramePr>
        <p:xfrm>
          <a:off x="4906392" y="2604857"/>
          <a:ext cx="14747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400" imgH="419100" progId="Equation.DSMT4">
                  <p:embed/>
                </p:oleObj>
              </mc:Choice>
              <mc:Fallback>
                <p:oleObj name="Equation" r:id="rId6" imgW="787400" imgH="419100" progId="Equation.DSMT4">
                  <p:embed/>
                  <p:pic>
                    <p:nvPicPr>
                      <p:cNvPr id="42" name="Object 35">
                        <a:extLst>
                          <a:ext uri="{FF2B5EF4-FFF2-40B4-BE49-F238E27FC236}">
                            <a16:creationId xmlns:a16="http://schemas.microsoft.com/office/drawing/2014/main" id="{A44AA8C9-5368-40AB-A483-DFED886B65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392" y="2604857"/>
                        <a:ext cx="1474788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Arc 36">
            <a:extLst>
              <a:ext uri="{FF2B5EF4-FFF2-40B4-BE49-F238E27FC236}">
                <a16:creationId xmlns:a16="http://schemas.microsoft.com/office/drawing/2014/main" id="{714DC742-464A-4A50-A13C-11914A298E38}"/>
              </a:ext>
            </a:extLst>
          </p:cNvPr>
          <p:cNvSpPr>
            <a:spLocks/>
          </p:cNvSpPr>
          <p:nvPr/>
        </p:nvSpPr>
        <p:spPr bwMode="auto">
          <a:xfrm>
            <a:off x="6658992" y="1690457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37">
            <a:extLst>
              <a:ext uri="{FF2B5EF4-FFF2-40B4-BE49-F238E27FC236}">
                <a16:creationId xmlns:a16="http://schemas.microsoft.com/office/drawing/2014/main" id="{7DF07FE3-2B6C-4C84-A345-00869D228950}"/>
              </a:ext>
            </a:extLst>
          </p:cNvPr>
          <p:cNvSpPr>
            <a:spLocks/>
          </p:cNvSpPr>
          <p:nvPr/>
        </p:nvSpPr>
        <p:spPr bwMode="auto">
          <a:xfrm>
            <a:off x="6658992" y="2452457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41">
            <a:extLst>
              <a:ext uri="{FF2B5EF4-FFF2-40B4-BE49-F238E27FC236}">
                <a16:creationId xmlns:a16="http://schemas.microsoft.com/office/drawing/2014/main" id="{B4C40A65-48D0-4188-8448-84A7D29754F0}"/>
              </a:ext>
            </a:extLst>
          </p:cNvPr>
          <p:cNvSpPr>
            <a:spLocks/>
          </p:cNvSpPr>
          <p:nvPr/>
        </p:nvSpPr>
        <p:spPr bwMode="auto">
          <a:xfrm>
            <a:off x="6811392" y="3214457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Arc 42">
            <a:extLst>
              <a:ext uri="{FF2B5EF4-FFF2-40B4-BE49-F238E27FC236}">
                <a16:creationId xmlns:a16="http://schemas.microsoft.com/office/drawing/2014/main" id="{080B8384-FC9A-4A03-8C4D-285703052328}"/>
              </a:ext>
            </a:extLst>
          </p:cNvPr>
          <p:cNvSpPr>
            <a:spLocks/>
          </p:cNvSpPr>
          <p:nvPr/>
        </p:nvSpPr>
        <p:spPr bwMode="auto">
          <a:xfrm>
            <a:off x="6811392" y="4052657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43">
            <a:extLst>
              <a:ext uri="{FF2B5EF4-FFF2-40B4-BE49-F238E27FC236}">
                <a16:creationId xmlns:a16="http://schemas.microsoft.com/office/drawing/2014/main" id="{802D8090-AC93-4C41-9BBE-89A892E9D020}"/>
              </a:ext>
            </a:extLst>
          </p:cNvPr>
          <p:cNvSpPr>
            <a:spLocks/>
          </p:cNvSpPr>
          <p:nvPr/>
        </p:nvSpPr>
        <p:spPr bwMode="auto">
          <a:xfrm>
            <a:off x="6811392" y="4890857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Text Box 44">
            <a:extLst>
              <a:ext uri="{FF2B5EF4-FFF2-40B4-BE49-F238E27FC236}">
                <a16:creationId xmlns:a16="http://schemas.microsoft.com/office/drawing/2014/main" id="{C10AE6DA-2DD1-4365-A02E-FAA69509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592" y="1766657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52" name="Text Box 45">
            <a:extLst>
              <a:ext uri="{FF2B5EF4-FFF2-40B4-BE49-F238E27FC236}">
                <a16:creationId xmlns:a16="http://schemas.microsoft.com/office/drawing/2014/main" id="{1BB328E2-3991-412F-A378-42963058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792" y="2528657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53" name="Text Box 46">
            <a:extLst>
              <a:ext uri="{FF2B5EF4-FFF2-40B4-BE49-F238E27FC236}">
                <a16:creationId xmlns:a16="http://schemas.microsoft.com/office/drawing/2014/main" id="{92BBDFBA-D25E-4B08-8AA3-01C4A2585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992" y="3214457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Rewrite for substitution</a:t>
            </a:r>
          </a:p>
        </p:txBody>
      </p:sp>
      <p:sp>
        <p:nvSpPr>
          <p:cNvPr id="54" name="Text Box 47">
            <a:extLst>
              <a:ext uri="{FF2B5EF4-FFF2-40B4-BE49-F238E27FC236}">
                <a16:creationId xmlns:a16="http://schemas.microsoft.com/office/drawing/2014/main" id="{F1755C5D-9377-4655-9449-C45606C3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992" y="4205057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Sub in x = 4</a:t>
            </a:r>
          </a:p>
        </p:txBody>
      </p:sp>
      <p:sp>
        <p:nvSpPr>
          <p:cNvPr id="55" name="Text Box 48">
            <a:extLst>
              <a:ext uri="{FF2B5EF4-FFF2-40B4-BE49-F238E27FC236}">
                <a16:creationId xmlns:a16="http://schemas.microsoft.com/office/drawing/2014/main" id="{27338FCB-7AEE-4F89-87CE-F460FBCA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192" y="4890857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The Gradient where x = 4 is -</a:t>
            </a:r>
            <a:r>
              <a:rPr lang="en-GB" sz="1400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2040" y="3501008"/>
                <a:ext cx="1677254" cy="641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01008"/>
                <a:ext cx="1677254" cy="6419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92080" y="4293096"/>
                <a:ext cx="1306961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293096"/>
                <a:ext cx="1306961" cy="6357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92080" y="5157192"/>
                <a:ext cx="69910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157192"/>
                <a:ext cx="699102" cy="5761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828A2-2850-1CE6-E88C-3EF54CEE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What can you say about the gradient of the graph to the right?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How would you work out the gradient at a specific point?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As the gradient changes, there must be a formula to calculate the gradient, based on the position on the curve…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705600" y="17526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V="1">
            <a:off x="6705600" y="18288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5400000">
            <a:off x="3657600" y="0"/>
            <a:ext cx="6477000" cy="2667000"/>
          </a:xfrm>
          <a:prstGeom prst="arc">
            <a:avLst>
              <a:gd name="adj1" fmla="val 18161397"/>
              <a:gd name="adj2" fmla="val 329829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72400" y="1752600"/>
                <a:ext cx="1234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752600"/>
                <a:ext cx="1234440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E3401D-2D91-6866-73D7-BCFFC92C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400175"/>
            <a:ext cx="4109529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find the equations of tangents and normal to a curve at a given point.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Find the equation of the </a:t>
            </a:r>
            <a:r>
              <a:rPr lang="en-GB" sz="1600" u="sng" dirty="0">
                <a:latin typeface="Comic Sans MS" pitchFamily="66" charset="0"/>
              </a:rPr>
              <a:t>normal</a:t>
            </a:r>
            <a:r>
              <a:rPr lang="en-GB" sz="1600" dirty="0">
                <a:latin typeface="Comic Sans MS" pitchFamily="66" charset="0"/>
              </a:rPr>
              <a:t> to the curve y = 8 - 3√x at the point where x = 4.</a:t>
            </a: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Gradient of the Normal = </a:t>
            </a:r>
            <a:r>
              <a:rPr lang="en-GB" sz="1600" baseline="30000" dirty="0">
                <a:latin typeface="Comic Sans MS" pitchFamily="66" charset="0"/>
              </a:rPr>
              <a:t>4</a:t>
            </a:r>
            <a:r>
              <a:rPr lang="en-GB" sz="1600" dirty="0">
                <a:latin typeface="Comic Sans MS" pitchFamily="66" charset="0"/>
              </a:rPr>
              <a:t>/</a:t>
            </a:r>
            <a:r>
              <a:rPr lang="en-GB" sz="1600" baseline="-25000" dirty="0">
                <a:latin typeface="Comic Sans MS" pitchFamily="66" charset="0"/>
              </a:rPr>
              <a:t>3</a:t>
            </a: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Now we need the co-ordinates at that point. We already have x = 4.</a:t>
            </a: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Co-ordinates at the intersection = (4,2)</a:t>
            </a: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12F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21" name="Object 5">
            <a:extLst>
              <a:ext uri="{FF2B5EF4-FFF2-40B4-BE49-F238E27FC236}">
                <a16:creationId xmlns:a16="http://schemas.microsoft.com/office/drawing/2014/main" id="{558200E3-616A-436D-AF2B-D7CA00133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752493"/>
              </p:ext>
            </p:extLst>
          </p:nvPr>
        </p:nvGraphicFramePr>
        <p:xfrm>
          <a:off x="5041037" y="1426345"/>
          <a:ext cx="14033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8975" imgH="241195" progId="Equation.DSMT4">
                  <p:embed/>
                </p:oleObj>
              </mc:Choice>
              <mc:Fallback>
                <p:oleObj name="Equation" r:id="rId2" imgW="748975" imgH="241195" progId="Equation.DSMT4">
                  <p:embed/>
                  <p:pic>
                    <p:nvPicPr>
                      <p:cNvPr id="21" name="Object 5">
                        <a:extLst>
                          <a:ext uri="{FF2B5EF4-FFF2-40B4-BE49-F238E27FC236}">
                            <a16:creationId xmlns:a16="http://schemas.microsoft.com/office/drawing/2014/main" id="{558200E3-616A-436D-AF2B-D7CA001336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037" y="1426345"/>
                        <a:ext cx="14033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8">
            <a:extLst>
              <a:ext uri="{FF2B5EF4-FFF2-40B4-BE49-F238E27FC236}">
                <a16:creationId xmlns:a16="http://schemas.microsoft.com/office/drawing/2014/main" id="{5A896A4F-7BD1-41B5-8904-8ABDD5F1A7E9}"/>
              </a:ext>
            </a:extLst>
          </p:cNvPr>
          <p:cNvSpPr>
            <a:spLocks/>
          </p:cNvSpPr>
          <p:nvPr/>
        </p:nvSpPr>
        <p:spPr bwMode="auto">
          <a:xfrm>
            <a:off x="6641237" y="1654945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00AD5B50-E652-4953-B761-09AF6E0C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037" y="1807345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Substitute in x = 4</a:t>
            </a:r>
          </a:p>
        </p:txBody>
      </p:sp>
      <p:graphicFrame>
        <p:nvGraphicFramePr>
          <p:cNvPr id="24" name="Object 22">
            <a:extLst>
              <a:ext uri="{FF2B5EF4-FFF2-40B4-BE49-F238E27FC236}">
                <a16:creationId xmlns:a16="http://schemas.microsoft.com/office/drawing/2014/main" id="{3C449CEA-DBB0-4A8A-B742-910EEBEE4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022412"/>
              </p:ext>
            </p:extLst>
          </p:nvPr>
        </p:nvGraphicFramePr>
        <p:xfrm>
          <a:off x="5041037" y="2035945"/>
          <a:ext cx="14033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8975" imgH="241195" progId="Equation.DSMT4">
                  <p:embed/>
                </p:oleObj>
              </mc:Choice>
              <mc:Fallback>
                <p:oleObj name="Equation" r:id="rId4" imgW="748975" imgH="241195" progId="Equation.DSMT4">
                  <p:embed/>
                  <p:pic>
                    <p:nvPicPr>
                      <p:cNvPr id="24" name="Object 22">
                        <a:extLst>
                          <a:ext uri="{FF2B5EF4-FFF2-40B4-BE49-F238E27FC236}">
                            <a16:creationId xmlns:a16="http://schemas.microsoft.com/office/drawing/2014/main" id="{3C449CEA-DBB0-4A8A-B742-910EEBEE41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037" y="2035945"/>
                        <a:ext cx="14033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3">
            <a:extLst>
              <a:ext uri="{FF2B5EF4-FFF2-40B4-BE49-F238E27FC236}">
                <a16:creationId xmlns:a16="http://schemas.microsoft.com/office/drawing/2014/main" id="{83EC15F3-137F-4C11-8657-3105F6ECC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496741"/>
              </p:ext>
            </p:extLst>
          </p:nvPr>
        </p:nvGraphicFramePr>
        <p:xfrm>
          <a:off x="5041037" y="2797945"/>
          <a:ext cx="688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203112" progId="Equation.DSMT4">
                  <p:embed/>
                </p:oleObj>
              </mc:Choice>
              <mc:Fallback>
                <p:oleObj name="Equation" r:id="rId6" imgW="368140" imgH="203112" progId="Equation.DSMT4">
                  <p:embed/>
                  <p:pic>
                    <p:nvPicPr>
                      <p:cNvPr id="25" name="Object 23">
                        <a:extLst>
                          <a:ext uri="{FF2B5EF4-FFF2-40B4-BE49-F238E27FC236}">
                            <a16:creationId xmlns:a16="http://schemas.microsoft.com/office/drawing/2014/main" id="{83EC15F3-137F-4C11-8657-3105F6ECCA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037" y="2797945"/>
                        <a:ext cx="688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rc 24">
            <a:extLst>
              <a:ext uri="{FF2B5EF4-FFF2-40B4-BE49-F238E27FC236}">
                <a16:creationId xmlns:a16="http://schemas.microsoft.com/office/drawing/2014/main" id="{C2F5D00D-237C-424A-BDBD-635065765354}"/>
              </a:ext>
            </a:extLst>
          </p:cNvPr>
          <p:cNvSpPr>
            <a:spLocks/>
          </p:cNvSpPr>
          <p:nvPr/>
        </p:nvSpPr>
        <p:spPr bwMode="auto">
          <a:xfrm>
            <a:off x="6641237" y="2340745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07CDB5EA-6850-4BC0-B5A2-8AE3B38D9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037" y="2493145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3 times 2 = 6!</a:t>
            </a:r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A30ED363-1E64-4625-BA1C-36C3728DC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0037" y="333134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70B4936-AA2A-4299-9226-9F5A101FF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059403"/>
              </p:ext>
            </p:extLst>
          </p:nvPr>
        </p:nvGraphicFramePr>
        <p:xfrm>
          <a:off x="4626700" y="3961583"/>
          <a:ext cx="18288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726" imgH="228501" progId="Equation.DSMT4">
                  <p:embed/>
                </p:oleObj>
              </mc:Choice>
              <mc:Fallback>
                <p:oleObj name="Equation" r:id="rId8" imgW="1091726" imgH="228501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70B4936-AA2A-4299-9226-9F5A101FF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700" y="3961583"/>
                        <a:ext cx="18288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67CDDD3-E835-4BDA-BBEA-2BC5A009C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947029"/>
              </p:ext>
            </p:extLst>
          </p:nvPr>
        </p:nvGraphicFramePr>
        <p:xfrm>
          <a:off x="4702900" y="4321945"/>
          <a:ext cx="16795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865" imgH="393529" progId="Equation.DSMT4">
                  <p:embed/>
                </p:oleObj>
              </mc:Choice>
              <mc:Fallback>
                <p:oleObj name="Equation" r:id="rId10" imgW="1002865" imgH="393529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567CDDD3-E835-4BDA-BBEA-2BC5A009C0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900" y="4321945"/>
                        <a:ext cx="16795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rc 32">
            <a:extLst>
              <a:ext uri="{FF2B5EF4-FFF2-40B4-BE49-F238E27FC236}">
                <a16:creationId xmlns:a16="http://schemas.microsoft.com/office/drawing/2014/main" id="{C25C3849-954B-4B33-97DD-6C77F9BE1A8D}"/>
              </a:ext>
            </a:extLst>
          </p:cNvPr>
          <p:cNvSpPr>
            <a:spLocks/>
          </p:cNvSpPr>
          <p:nvPr/>
        </p:nvSpPr>
        <p:spPr bwMode="auto">
          <a:xfrm>
            <a:off x="6531700" y="4093345"/>
            <a:ext cx="228600" cy="5334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6589517 h 43177"/>
              <a:gd name="T4" fmla="*/ 0 w 21600"/>
              <a:gd name="T5" fmla="*/ 3296513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68F34141-DFBA-4C15-934D-599D5F9F3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100" y="3940945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Substitute the co-ordinate and gradient in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26EFFB05-9AF4-49EE-B095-44AF6A404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300" y="470294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Multiply by 3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BA312EFB-7B27-4D9A-8905-C95F5D574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300" y="5236345"/>
            <a:ext cx="1644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B0EFBC25-1AA3-4BF8-A144-1992251D9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37" y="3407545"/>
            <a:ext cx="37338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Use the formula for a straight line!</a:t>
            </a:r>
          </a:p>
        </p:txBody>
      </p:sp>
      <p:sp>
        <p:nvSpPr>
          <p:cNvPr id="36" name="Arc 39">
            <a:extLst>
              <a:ext uri="{FF2B5EF4-FFF2-40B4-BE49-F238E27FC236}">
                <a16:creationId xmlns:a16="http://schemas.microsoft.com/office/drawing/2014/main" id="{A9480922-8364-4E75-91EE-BC33D880C159}"/>
              </a:ext>
            </a:extLst>
          </p:cNvPr>
          <p:cNvSpPr>
            <a:spLocks/>
          </p:cNvSpPr>
          <p:nvPr/>
        </p:nvSpPr>
        <p:spPr bwMode="auto">
          <a:xfrm>
            <a:off x="6531700" y="4626745"/>
            <a:ext cx="228600" cy="5334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6589517 h 43177"/>
              <a:gd name="T4" fmla="*/ 0 w 21600"/>
              <a:gd name="T5" fmla="*/ 3296513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7" name="Object 43">
            <a:extLst>
              <a:ext uri="{FF2B5EF4-FFF2-40B4-BE49-F238E27FC236}">
                <a16:creationId xmlns:a16="http://schemas.microsoft.com/office/drawing/2014/main" id="{3E2A9D86-68F1-4BB6-BE8A-69EA1F5E5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757413"/>
              </p:ext>
            </p:extLst>
          </p:nvPr>
        </p:nvGraphicFramePr>
        <p:xfrm>
          <a:off x="4626700" y="5083945"/>
          <a:ext cx="17430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0948" imgH="203112" progId="Equation.DSMT4">
                  <p:embed/>
                </p:oleObj>
              </mc:Choice>
              <mc:Fallback>
                <p:oleObj name="Equation" r:id="rId12" imgW="1040948" imgH="203112" progId="Equation.DSMT4">
                  <p:embed/>
                  <p:pic>
                    <p:nvPicPr>
                      <p:cNvPr id="37" name="Object 43">
                        <a:extLst>
                          <a:ext uri="{FF2B5EF4-FFF2-40B4-BE49-F238E27FC236}">
                            <a16:creationId xmlns:a16="http://schemas.microsoft.com/office/drawing/2014/main" id="{3E2A9D86-68F1-4BB6-BE8A-69EA1F5E56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700" y="5083945"/>
                        <a:ext cx="17430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4">
            <a:extLst>
              <a:ext uri="{FF2B5EF4-FFF2-40B4-BE49-F238E27FC236}">
                <a16:creationId xmlns:a16="http://schemas.microsoft.com/office/drawing/2014/main" id="{AB3B5FAF-A568-4D6D-9184-041B64F08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439065"/>
              </p:ext>
            </p:extLst>
          </p:nvPr>
        </p:nvGraphicFramePr>
        <p:xfrm>
          <a:off x="4702900" y="5541145"/>
          <a:ext cx="16573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90170" imgH="203112" progId="Equation.DSMT4">
                  <p:embed/>
                </p:oleObj>
              </mc:Choice>
              <mc:Fallback>
                <p:oleObj name="Equation" r:id="rId14" imgW="990170" imgH="203112" progId="Equation.DSMT4">
                  <p:embed/>
                  <p:pic>
                    <p:nvPicPr>
                      <p:cNvPr id="38" name="Object 44">
                        <a:extLst>
                          <a:ext uri="{FF2B5EF4-FFF2-40B4-BE49-F238E27FC236}">
                            <a16:creationId xmlns:a16="http://schemas.microsoft.com/office/drawing/2014/main" id="{AB3B5FAF-A568-4D6D-9184-041B64F080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900" y="5541145"/>
                        <a:ext cx="16573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5">
            <a:extLst>
              <a:ext uri="{FF2B5EF4-FFF2-40B4-BE49-F238E27FC236}">
                <a16:creationId xmlns:a16="http://schemas.microsoft.com/office/drawing/2014/main" id="{90DBC1B4-3309-4150-BCB7-B87995F81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948506"/>
              </p:ext>
            </p:extLst>
          </p:nvPr>
        </p:nvGraphicFramePr>
        <p:xfrm>
          <a:off x="4736237" y="5998345"/>
          <a:ext cx="16573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90170" imgH="203112" progId="Equation.DSMT4">
                  <p:embed/>
                </p:oleObj>
              </mc:Choice>
              <mc:Fallback>
                <p:oleObj name="Equation" r:id="rId16" imgW="990170" imgH="203112" progId="Equation.DSMT4">
                  <p:embed/>
                  <p:pic>
                    <p:nvPicPr>
                      <p:cNvPr id="39" name="Object 45">
                        <a:extLst>
                          <a:ext uri="{FF2B5EF4-FFF2-40B4-BE49-F238E27FC236}">
                            <a16:creationId xmlns:a16="http://schemas.microsoft.com/office/drawing/2014/main" id="{90DBC1B4-3309-4150-BCB7-B87995F81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237" y="5998345"/>
                        <a:ext cx="16573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Arc 46">
            <a:extLst>
              <a:ext uri="{FF2B5EF4-FFF2-40B4-BE49-F238E27FC236}">
                <a16:creationId xmlns:a16="http://schemas.microsoft.com/office/drawing/2014/main" id="{68CD9AA9-2146-4D15-B748-803F8792061E}"/>
              </a:ext>
            </a:extLst>
          </p:cNvPr>
          <p:cNvSpPr>
            <a:spLocks/>
          </p:cNvSpPr>
          <p:nvPr/>
        </p:nvSpPr>
        <p:spPr bwMode="auto">
          <a:xfrm>
            <a:off x="6531700" y="5160145"/>
            <a:ext cx="228600" cy="5334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6589517 h 43177"/>
              <a:gd name="T4" fmla="*/ 0 w 21600"/>
              <a:gd name="T5" fmla="*/ 3296513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Arc 47">
            <a:extLst>
              <a:ext uri="{FF2B5EF4-FFF2-40B4-BE49-F238E27FC236}">
                <a16:creationId xmlns:a16="http://schemas.microsoft.com/office/drawing/2014/main" id="{8F77D026-7347-435E-B9C8-962C0938D0B5}"/>
              </a:ext>
            </a:extLst>
          </p:cNvPr>
          <p:cNvSpPr>
            <a:spLocks/>
          </p:cNvSpPr>
          <p:nvPr/>
        </p:nvSpPr>
        <p:spPr bwMode="auto">
          <a:xfrm>
            <a:off x="6531700" y="5693545"/>
            <a:ext cx="228600" cy="5334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6589517 h 43177"/>
              <a:gd name="T4" fmla="*/ 0 w 21600"/>
              <a:gd name="T5" fmla="*/ 3296513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Text Box 48">
            <a:extLst>
              <a:ext uri="{FF2B5EF4-FFF2-40B4-BE49-F238E27FC236}">
                <a16:creationId xmlns:a16="http://schemas.microsoft.com/office/drawing/2014/main" id="{096CACB7-44FA-41F3-A402-1B4336EE2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300" y="5845945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3A02C-BAB5-FDF7-DAE6-78118614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6" grpId="0" animBg="1"/>
      <p:bldP spid="27" grpId="0"/>
      <p:bldP spid="28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56" grpId="0" animBg="1"/>
      <p:bldP spid="57" grpId="0" animBg="1"/>
      <p:bldP spid="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12G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B8CB92-DB2A-5362-E2E7-28D77C3C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47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determine whether a function is increasing or decreasing in a given interval.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An increasing function is one with a positive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decreasing function is one with a negative gradient.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010400" y="1600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rot="5400000" flipV="1">
            <a:off x="7048500" y="16383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70104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5400000" flipV="1">
            <a:off x="7048500" y="42291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077200" y="2438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077200" y="5029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0" y="3886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858000" y="1295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6096000" y="2057400"/>
            <a:ext cx="1905000" cy="1066800"/>
          </a:xfrm>
          <a:custGeom>
            <a:avLst/>
            <a:gdLst>
              <a:gd name="T0" fmla="*/ 0 w 1152"/>
              <a:gd name="T1" fmla="*/ 2147483647 h 288"/>
              <a:gd name="T2" fmla="*/ 2147483647 w 1152"/>
              <a:gd name="T3" fmla="*/ 2147483647 h 288"/>
              <a:gd name="T4" fmla="*/ 2147483647 w 1152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88">
                <a:moveTo>
                  <a:pt x="0" y="288"/>
                </a:moveTo>
                <a:cubicBezTo>
                  <a:pt x="96" y="288"/>
                  <a:pt x="192" y="288"/>
                  <a:pt x="384" y="240"/>
                </a:cubicBezTo>
                <a:cubicBezTo>
                  <a:pt x="576" y="192"/>
                  <a:pt x="864" y="96"/>
                  <a:pt x="1152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6019800" y="4343400"/>
            <a:ext cx="1981200" cy="1219200"/>
          </a:xfrm>
          <a:custGeom>
            <a:avLst/>
            <a:gdLst>
              <a:gd name="T0" fmla="*/ 0 w 1248"/>
              <a:gd name="T1" fmla="*/ 0 h 768"/>
              <a:gd name="T2" fmla="*/ 2147483647 w 1248"/>
              <a:gd name="T3" fmla="*/ 2147483647 h 768"/>
              <a:gd name="T4" fmla="*/ 2147483647 w 1248"/>
              <a:gd name="T5" fmla="*/ 2147483647 h 768"/>
              <a:gd name="T6" fmla="*/ 2147483647 w 1248"/>
              <a:gd name="T7" fmla="*/ 2147483647 h 768"/>
              <a:gd name="T8" fmla="*/ 2147483647 w 1248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768">
                <a:moveTo>
                  <a:pt x="0" y="0"/>
                </a:moveTo>
                <a:cubicBezTo>
                  <a:pt x="28" y="64"/>
                  <a:pt x="56" y="128"/>
                  <a:pt x="144" y="192"/>
                </a:cubicBezTo>
                <a:cubicBezTo>
                  <a:pt x="232" y="256"/>
                  <a:pt x="392" y="328"/>
                  <a:pt x="528" y="384"/>
                </a:cubicBezTo>
                <a:cubicBezTo>
                  <a:pt x="664" y="440"/>
                  <a:pt x="840" y="464"/>
                  <a:pt x="960" y="528"/>
                </a:cubicBezTo>
                <a:cubicBezTo>
                  <a:pt x="1080" y="592"/>
                  <a:pt x="1164" y="680"/>
                  <a:pt x="1248" y="768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67200" y="2133600"/>
            <a:ext cx="16002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This function is increasing for </a:t>
            </a:r>
            <a:r>
              <a:rPr lang="en-GB" altLang="en-US" sz="1600" u="sng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values of x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267200" y="4800600"/>
            <a:ext cx="16002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This function is decreasing for </a:t>
            </a:r>
            <a:r>
              <a:rPr lang="en-GB" altLang="en-US" sz="1600" u="sng">
                <a:solidFill>
                  <a:srgbClr val="0000FF"/>
                </a:solidFill>
                <a:latin typeface="Comic Sans MS" pitchFamily="66" charset="0"/>
              </a:rPr>
              <a:t>all</a:t>
            </a: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 values of x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4D828B6-160F-F5DB-FA41-A0C20438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8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determine whether a function is increasing or decreasing in a given interval.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An increasing function is one with a positive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decreasing function is one with a negative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Some functions are increasing in one interval and decreasing in another.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010400" y="1600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rot="5400000" flipV="1">
            <a:off x="7048500" y="16383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077200" y="2438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58000" y="1295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9" name="Arc 17"/>
          <p:cNvSpPr>
            <a:spLocks/>
          </p:cNvSpPr>
          <p:nvPr/>
        </p:nvSpPr>
        <p:spPr bwMode="auto">
          <a:xfrm>
            <a:off x="6096000" y="1828800"/>
            <a:ext cx="1828800" cy="1371600"/>
          </a:xfrm>
          <a:custGeom>
            <a:avLst/>
            <a:gdLst>
              <a:gd name="T0" fmla="*/ 0 w 43198"/>
              <a:gd name="T1" fmla="*/ 2147483647 h 21600"/>
              <a:gd name="T2" fmla="*/ 2147483647 w 43198"/>
              <a:gd name="T3" fmla="*/ 2147483647 h 21600"/>
              <a:gd name="T4" fmla="*/ 1638782862 w 43198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8" h="21600" fill="none" extrusionOk="0">
                <a:moveTo>
                  <a:pt x="-1" y="21311"/>
                </a:moveTo>
                <a:cubicBezTo>
                  <a:pt x="157" y="9496"/>
                  <a:pt x="9780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</a:path>
              <a:path w="43198" h="21600" stroke="0" extrusionOk="0">
                <a:moveTo>
                  <a:pt x="-1" y="21311"/>
                </a:moveTo>
                <a:cubicBezTo>
                  <a:pt x="157" y="9496"/>
                  <a:pt x="9780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  <a:lnTo>
                  <a:pt x="21598" y="21600"/>
                </a:lnTo>
                <a:lnTo>
                  <a:pt x="-1" y="2131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791200" y="3810000"/>
            <a:ext cx="25146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This function is decreasing for x &gt; 0, and increasing for x &lt; 0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791200" y="4953000"/>
            <a:ext cx="25146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At x = 0, the gradient is 0. This is known as a </a:t>
            </a:r>
            <a:r>
              <a:rPr lang="en-GB" altLang="en-US" sz="1600" u="sng">
                <a:solidFill>
                  <a:srgbClr val="FF0000"/>
                </a:solidFill>
                <a:latin typeface="Comic Sans MS" pitchFamily="66" charset="0"/>
              </a:rPr>
              <a:t>stationary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point.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22E8003-B0C1-E2E5-C334-2D2B5B19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1747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determine whether a function is increasing or decreasing in a given interval.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An increasing function is one with a positive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decreasing function is one with a negative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Some functions are increasing in one interval and decreasing in another.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You need to be able to work out ranges of values where a function is increasing or decreasing..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242560" y="1345474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013960" y="1802674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Show that the function ;</a:t>
            </a:r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199296"/>
              </p:ext>
            </p:extLst>
          </p:nvPr>
        </p:nvGraphicFramePr>
        <p:xfrm>
          <a:off x="5394960" y="2107474"/>
          <a:ext cx="21399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500" imgH="228600" progId="Equation.DSMT4">
                  <p:embed/>
                </p:oleObj>
              </mc:Choice>
              <mc:Fallback>
                <p:oleObj name="Equation" r:id="rId2" imgW="1206500" imgH="228600" progId="Equation.DSMT4">
                  <p:embed/>
                  <p:pic>
                    <p:nvPicPr>
                      <p:cNvPr id="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960" y="2107474"/>
                        <a:ext cx="21399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013960" y="2564674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is an increasing function.</a:t>
            </a:r>
          </a:p>
        </p:txBody>
      </p:sp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170519"/>
              </p:ext>
            </p:extLst>
          </p:nvPr>
        </p:nvGraphicFramePr>
        <p:xfrm>
          <a:off x="4632960" y="3174274"/>
          <a:ext cx="21399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00" imgH="228600" progId="Equation.DSMT4">
                  <p:embed/>
                </p:oleObj>
              </mc:Choice>
              <mc:Fallback>
                <p:oleObj name="Equation" r:id="rId4" imgW="1206500" imgH="228600" progId="Equation.DSMT4">
                  <p:embed/>
                  <p:pic>
                    <p:nvPicPr>
                      <p:cNvPr id="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960" y="3174274"/>
                        <a:ext cx="21399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709160" y="2945674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925190"/>
              </p:ext>
            </p:extLst>
          </p:nvPr>
        </p:nvGraphicFramePr>
        <p:xfrm>
          <a:off x="4632960" y="3707674"/>
          <a:ext cx="12842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586" imgH="228501" progId="Equation.DSMT4">
                  <p:embed/>
                </p:oleObj>
              </mc:Choice>
              <mc:Fallback>
                <p:oleObj name="Equation" r:id="rId6" imgW="723586" imgH="228501" progId="Equation.DSMT4">
                  <p:embed/>
                  <p:pic>
                    <p:nvPicPr>
                      <p:cNvPr id="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960" y="3707674"/>
                        <a:ext cx="12842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307"/>
              </p:ext>
            </p:extLst>
          </p:nvPr>
        </p:nvGraphicFramePr>
        <p:xfrm>
          <a:off x="5901373" y="3758474"/>
          <a:ext cx="6080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603" imgH="164957" progId="Equation.DSMT4">
                  <p:embed/>
                </p:oleObj>
              </mc:Choice>
              <mc:Fallback>
                <p:oleObj name="Equation" r:id="rId8" imgW="342603" imgH="164957" progId="Equation.DSMT4">
                  <p:embed/>
                  <p:pic>
                    <p:nvPicPr>
                      <p:cNvPr id="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373" y="3758474"/>
                        <a:ext cx="60801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20"/>
          <p:cNvSpPr>
            <a:spLocks/>
          </p:cNvSpPr>
          <p:nvPr/>
        </p:nvSpPr>
        <p:spPr bwMode="auto">
          <a:xfrm>
            <a:off x="6918960" y="3402874"/>
            <a:ext cx="228600" cy="5334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81330207 h 43197"/>
              <a:gd name="T4" fmla="*/ 0 w 21600"/>
              <a:gd name="T5" fmla="*/ 4066799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147560" y="3326674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Differentiate to get the gradient function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709160" y="4469674"/>
            <a:ext cx="388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Since x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has to be positive, 3x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+ 24 will be as well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709160" y="5155474"/>
            <a:ext cx="388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So the gradient will always be positive, hence an </a:t>
            </a:r>
            <a:r>
              <a:rPr lang="en-GB" altLang="en-US" sz="1600" u="sng">
                <a:solidFill>
                  <a:srgbClr val="FF0000"/>
                </a:solidFill>
                <a:latin typeface="Comic Sans MS" pitchFamily="66" charset="0"/>
              </a:rPr>
              <a:t>increasing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function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EB1DD-4D17-6865-DEF7-ADE68022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 animBg="1"/>
      <p:bldP spid="20" grpId="0" animBg="1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1747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determine whether a function is increasing or decreasing in a given interval.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An increasing function is one with a positive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decreasing function is one with a negative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Some functions are increasing in one interval and decreasing in another.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You need to be able to work out ranges of values where a function is increasing or decreasing..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4998720" y="1275805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541520" y="173300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Find the range of values where:</a:t>
            </a:r>
          </a:p>
        </p:txBody>
      </p:sp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80162"/>
              </p:ext>
            </p:extLst>
          </p:nvPr>
        </p:nvGraphicFramePr>
        <p:xfrm>
          <a:off x="5074920" y="2037805"/>
          <a:ext cx="22526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0" imgH="228600" progId="Equation.DSMT4">
                  <p:embed/>
                </p:oleObj>
              </mc:Choice>
              <mc:Fallback>
                <p:oleObj name="Equation" r:id="rId2" imgW="1270000" imgH="228600" progId="Equation.DSMT4">
                  <p:embed/>
                  <p:pic>
                    <p:nvPicPr>
                      <p:cNvPr id="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20" y="2037805"/>
                        <a:ext cx="22526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4770120" y="2495005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is an decreasing function.</a:t>
            </a:r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>
            <a:off x="4465320" y="287600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5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39316"/>
              </p:ext>
            </p:extLst>
          </p:nvPr>
        </p:nvGraphicFramePr>
        <p:xfrm>
          <a:off x="4389120" y="2952205"/>
          <a:ext cx="22526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70000" imgH="228600" progId="Equation.DSMT4">
                  <p:embed/>
                </p:oleObj>
              </mc:Choice>
              <mc:Fallback>
                <p:oleObj name="Equation" r:id="rId4" imgW="1270000" imgH="228600" progId="Equation.DSMT4">
                  <p:embed/>
                  <p:pic>
                    <p:nvPicPr>
                      <p:cNvPr id="5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2952205"/>
                        <a:ext cx="22526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681585"/>
              </p:ext>
            </p:extLst>
          </p:nvPr>
        </p:nvGraphicFramePr>
        <p:xfrm>
          <a:off x="4389120" y="3485605"/>
          <a:ext cx="12842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586" imgH="228501" progId="Equation.DSMT4">
                  <p:embed/>
                </p:oleObj>
              </mc:Choice>
              <mc:Fallback>
                <p:oleObj name="Equation" r:id="rId5" imgW="723586" imgH="228501" progId="Equation.DSMT4">
                  <p:embed/>
                  <p:pic>
                    <p:nvPicPr>
                      <p:cNvPr id="5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3485605"/>
                        <a:ext cx="12842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474941"/>
              </p:ext>
            </p:extLst>
          </p:nvPr>
        </p:nvGraphicFramePr>
        <p:xfrm>
          <a:off x="5674995" y="3534818"/>
          <a:ext cx="608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603" imgH="177646" progId="Equation.DSMT4">
                  <p:embed/>
                </p:oleObj>
              </mc:Choice>
              <mc:Fallback>
                <p:oleObj name="Equation" r:id="rId7" imgW="342603" imgH="177646" progId="Equation.DSMT4">
                  <p:embed/>
                  <p:pic>
                    <p:nvPicPr>
                      <p:cNvPr id="5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995" y="3534818"/>
                        <a:ext cx="608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68073"/>
              </p:ext>
            </p:extLst>
          </p:nvPr>
        </p:nvGraphicFramePr>
        <p:xfrm>
          <a:off x="6284595" y="3534818"/>
          <a:ext cx="4492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670" imgH="177569" progId="Equation.DSMT4">
                  <p:embed/>
                </p:oleObj>
              </mc:Choice>
              <mc:Fallback>
                <p:oleObj name="Equation" r:id="rId9" imgW="253670" imgH="177569" progId="Equation.DSMT4">
                  <p:embed/>
                  <p:pic>
                    <p:nvPicPr>
                      <p:cNvPr id="5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595" y="3534818"/>
                        <a:ext cx="4492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528828"/>
              </p:ext>
            </p:extLst>
          </p:nvPr>
        </p:nvGraphicFramePr>
        <p:xfrm>
          <a:off x="4389120" y="3942805"/>
          <a:ext cx="17351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476" imgH="203112" progId="Equation.DSMT4">
                  <p:embed/>
                </p:oleObj>
              </mc:Choice>
              <mc:Fallback>
                <p:oleObj name="Equation" r:id="rId11" imgW="977476" imgH="203112" progId="Equation.DSMT4">
                  <p:embed/>
                  <p:pic>
                    <p:nvPicPr>
                      <p:cNvPr id="5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3942805"/>
                        <a:ext cx="17351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83709"/>
              </p:ext>
            </p:extLst>
          </p:nvPr>
        </p:nvGraphicFramePr>
        <p:xfrm>
          <a:off x="4389120" y="4400005"/>
          <a:ext cx="19161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79500" imgH="228600" progId="Equation.DSMT4">
                  <p:embed/>
                </p:oleObj>
              </mc:Choice>
              <mc:Fallback>
                <p:oleObj name="Equation" r:id="rId13" imgW="1079500" imgH="22860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4400005"/>
                        <a:ext cx="191611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17362"/>
              </p:ext>
            </p:extLst>
          </p:nvPr>
        </p:nvGraphicFramePr>
        <p:xfrm>
          <a:off x="4389120" y="4933405"/>
          <a:ext cx="19383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91726" imgH="203112" progId="Equation.DSMT4">
                  <p:embed/>
                </p:oleObj>
              </mc:Choice>
              <mc:Fallback>
                <p:oleObj name="Equation" r:id="rId15" imgW="1091726" imgH="203112" progId="Equation.DSMT4">
                  <p:embed/>
                  <p:pic>
                    <p:nvPicPr>
                      <p:cNvPr id="61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4933405"/>
                        <a:ext cx="19383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226987"/>
              </p:ext>
            </p:extLst>
          </p:nvPr>
        </p:nvGraphicFramePr>
        <p:xfrm>
          <a:off x="5776595" y="5466805"/>
          <a:ext cx="5635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7087" imgH="177569" progId="Equation.DSMT4">
                  <p:embed/>
                </p:oleObj>
              </mc:Choice>
              <mc:Fallback>
                <p:oleObj name="Equation" r:id="rId17" imgW="317087" imgH="177569" progId="Equation.DSMT4">
                  <p:embed/>
                  <p:pic>
                    <p:nvPicPr>
                      <p:cNvPr id="6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595" y="5466805"/>
                        <a:ext cx="56356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40299"/>
              </p:ext>
            </p:extLst>
          </p:nvPr>
        </p:nvGraphicFramePr>
        <p:xfrm>
          <a:off x="4404995" y="5466805"/>
          <a:ext cx="7651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425" imgH="177646" progId="Equation.DSMT4">
                  <p:embed/>
                </p:oleObj>
              </mc:Choice>
              <mc:Fallback>
                <p:oleObj name="Equation" r:id="rId19" imgW="431425" imgH="177646" progId="Equation.DSMT4">
                  <p:embed/>
                  <p:pic>
                    <p:nvPicPr>
                      <p:cNvPr id="6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995" y="5466805"/>
                        <a:ext cx="7651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457895"/>
              </p:ext>
            </p:extLst>
          </p:nvPr>
        </p:nvGraphicFramePr>
        <p:xfrm>
          <a:off x="5243195" y="5466805"/>
          <a:ext cx="4730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66353" imgH="177569" progId="Equation.DSMT4">
                  <p:embed/>
                </p:oleObj>
              </mc:Choice>
              <mc:Fallback>
                <p:oleObj name="Equation" r:id="rId21" imgW="266353" imgH="177569" progId="Equation.DSMT4">
                  <p:embed/>
                  <p:pic>
                    <p:nvPicPr>
                      <p:cNvPr id="6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195" y="5466805"/>
                        <a:ext cx="4730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768651"/>
              </p:ext>
            </p:extLst>
          </p:nvPr>
        </p:nvGraphicFramePr>
        <p:xfrm>
          <a:off x="4846320" y="5924005"/>
          <a:ext cx="11017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21760" imgH="177646" progId="Equation.DSMT4">
                  <p:embed/>
                </p:oleObj>
              </mc:Choice>
              <mc:Fallback>
                <p:oleObj name="Equation" r:id="rId23" imgW="621760" imgH="177646" progId="Equation.DSMT4">
                  <p:embed/>
                  <p:pic>
                    <p:nvPicPr>
                      <p:cNvPr id="6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320" y="5924005"/>
                        <a:ext cx="11017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rc 32"/>
          <p:cNvSpPr>
            <a:spLocks/>
          </p:cNvSpPr>
          <p:nvPr/>
        </p:nvSpPr>
        <p:spPr bwMode="auto">
          <a:xfrm>
            <a:off x="6751320" y="3180805"/>
            <a:ext cx="228600" cy="5334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81330207 h 43197"/>
              <a:gd name="T4" fmla="*/ 0 w 21600"/>
              <a:gd name="T5" fmla="*/ 4066799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Arc 33"/>
          <p:cNvSpPr>
            <a:spLocks/>
          </p:cNvSpPr>
          <p:nvPr/>
        </p:nvSpPr>
        <p:spPr bwMode="auto">
          <a:xfrm>
            <a:off x="6751320" y="3714205"/>
            <a:ext cx="228600" cy="4572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Arc 35"/>
          <p:cNvSpPr>
            <a:spLocks/>
          </p:cNvSpPr>
          <p:nvPr/>
        </p:nvSpPr>
        <p:spPr bwMode="auto">
          <a:xfrm>
            <a:off x="6751320" y="4171405"/>
            <a:ext cx="228600" cy="4572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Arc 36"/>
          <p:cNvSpPr>
            <a:spLocks/>
          </p:cNvSpPr>
          <p:nvPr/>
        </p:nvSpPr>
        <p:spPr bwMode="auto">
          <a:xfrm>
            <a:off x="6751320" y="4628605"/>
            <a:ext cx="228600" cy="4572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Arc 38"/>
          <p:cNvSpPr>
            <a:spLocks/>
          </p:cNvSpPr>
          <p:nvPr/>
        </p:nvSpPr>
        <p:spPr bwMode="auto">
          <a:xfrm>
            <a:off x="6751320" y="5085805"/>
            <a:ext cx="228600" cy="5334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81330207 h 43197"/>
              <a:gd name="T4" fmla="*/ 0 w 21600"/>
              <a:gd name="T5" fmla="*/ 4066799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" name="Text Box 39"/>
          <p:cNvSpPr txBox="1">
            <a:spLocks noChangeArrowheads="1"/>
          </p:cNvSpPr>
          <p:nvPr/>
        </p:nvSpPr>
        <p:spPr bwMode="auto">
          <a:xfrm>
            <a:off x="6903720" y="318080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Differentiate for the gradient function</a:t>
            </a:r>
          </a:p>
        </p:txBody>
      </p:sp>
      <p:sp>
        <p:nvSpPr>
          <p:cNvPr id="72" name="Text Box 40"/>
          <p:cNvSpPr txBox="1">
            <a:spLocks noChangeArrowheads="1"/>
          </p:cNvSpPr>
          <p:nvPr/>
        </p:nvSpPr>
        <p:spPr bwMode="auto">
          <a:xfrm>
            <a:off x="6903720" y="371420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We want the gradient to be below 0</a:t>
            </a:r>
          </a:p>
        </p:txBody>
      </p:sp>
      <p:sp>
        <p:nvSpPr>
          <p:cNvPr id="73" name="Text Box 41"/>
          <p:cNvSpPr txBox="1">
            <a:spLocks noChangeArrowheads="1"/>
          </p:cNvSpPr>
          <p:nvPr/>
        </p:nvSpPr>
        <p:spPr bwMode="auto">
          <a:xfrm>
            <a:off x="6903720" y="4247605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74" name="Text Box 42"/>
          <p:cNvSpPr txBox="1">
            <a:spLocks noChangeArrowheads="1"/>
          </p:cNvSpPr>
          <p:nvPr/>
        </p:nvSpPr>
        <p:spPr bwMode="auto">
          <a:xfrm>
            <a:off x="6903720" y="4704805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Factorise again</a:t>
            </a:r>
          </a:p>
        </p:txBody>
      </p:sp>
      <p:sp>
        <p:nvSpPr>
          <p:cNvPr id="75" name="Text Box 43"/>
          <p:cNvSpPr txBox="1">
            <a:spLocks noChangeArrowheads="1"/>
          </p:cNvSpPr>
          <p:nvPr/>
        </p:nvSpPr>
        <p:spPr bwMode="auto">
          <a:xfrm>
            <a:off x="6979919" y="5085805"/>
            <a:ext cx="199861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Comic Sans MS" pitchFamily="66" charset="0"/>
              </a:rPr>
              <a:t>Roots are x = -3 and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Comic Sans MS" pitchFamily="66" charset="0"/>
              </a:rPr>
              <a:t>BUT, we want values that will make the function negative (you can sketch the graph to help with this)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E2D45-D682-859D-D973-5FE2B8B3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174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determine whether a function is increasing or decreasing in a given interval.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31"/>
          <p:cNvSpPr>
            <a:spLocks noChangeShapeType="1"/>
          </p:cNvSpPr>
          <p:nvPr/>
        </p:nvSpPr>
        <p:spPr bwMode="auto">
          <a:xfrm flipV="1">
            <a:off x="1974669" y="2821577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3498669" y="4193177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898469" y="2516777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rot="5400000" flipV="1">
            <a:off x="2012769" y="2859677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55469" y="2897777"/>
            <a:ext cx="2438400" cy="2133600"/>
          </a:xfrm>
          <a:custGeom>
            <a:avLst/>
            <a:gdLst>
              <a:gd name="T0" fmla="*/ 0 w 1536"/>
              <a:gd name="T1" fmla="*/ 2147483647 h 1344"/>
              <a:gd name="T2" fmla="*/ 2147483647 w 1536"/>
              <a:gd name="T3" fmla="*/ 2147483647 h 1344"/>
              <a:gd name="T4" fmla="*/ 2147483647 w 1536"/>
              <a:gd name="T5" fmla="*/ 2147483647 h 1344"/>
              <a:gd name="T6" fmla="*/ 2147483647 w 1536"/>
              <a:gd name="T7" fmla="*/ 2147483647 h 1344"/>
              <a:gd name="T8" fmla="*/ 2147483647 w 1536"/>
              <a:gd name="T9" fmla="*/ 2147483647 h 1344"/>
              <a:gd name="T10" fmla="*/ 2147483647 w 1536"/>
              <a:gd name="T11" fmla="*/ 0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1344">
                <a:moveTo>
                  <a:pt x="0" y="1344"/>
                </a:moveTo>
                <a:cubicBezTo>
                  <a:pt x="176" y="948"/>
                  <a:pt x="352" y="552"/>
                  <a:pt x="480" y="480"/>
                </a:cubicBezTo>
                <a:cubicBezTo>
                  <a:pt x="608" y="408"/>
                  <a:pt x="688" y="824"/>
                  <a:pt x="768" y="912"/>
                </a:cubicBezTo>
                <a:cubicBezTo>
                  <a:pt x="848" y="1000"/>
                  <a:pt x="880" y="1048"/>
                  <a:pt x="960" y="1008"/>
                </a:cubicBezTo>
                <a:cubicBezTo>
                  <a:pt x="1040" y="968"/>
                  <a:pt x="1152" y="840"/>
                  <a:pt x="1248" y="672"/>
                </a:cubicBezTo>
                <a:cubicBezTo>
                  <a:pt x="1344" y="504"/>
                  <a:pt x="1440" y="252"/>
                  <a:pt x="1536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42"/>
          <p:cNvSpPr>
            <a:spLocks noChangeShapeType="1"/>
          </p:cNvSpPr>
          <p:nvPr/>
        </p:nvSpPr>
        <p:spPr bwMode="auto">
          <a:xfrm>
            <a:off x="1593669" y="3050177"/>
            <a:ext cx="0" cy="2286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2203269" y="3050177"/>
            <a:ext cx="0" cy="2286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365069" y="5336177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-3</a:t>
            </a: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2050869" y="5336177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298269" y="5945777"/>
            <a:ext cx="3581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Decreasing Function range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3041469" y="2592977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f(x)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998720" y="1275805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541520" y="173300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Find the range of values where:</a:t>
            </a:r>
          </a:p>
        </p:txBody>
      </p:sp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99323"/>
              </p:ext>
            </p:extLst>
          </p:nvPr>
        </p:nvGraphicFramePr>
        <p:xfrm>
          <a:off x="5074920" y="2037805"/>
          <a:ext cx="22526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0" imgH="228600" progId="Equation.DSMT4">
                  <p:embed/>
                </p:oleObj>
              </mc:Choice>
              <mc:Fallback>
                <p:oleObj name="Equation" r:id="rId2" imgW="1270000" imgH="228600" progId="Equation.DSMT4">
                  <p:embed/>
                  <p:pic>
                    <p:nvPicPr>
                      <p:cNvPr id="4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20" y="2037805"/>
                        <a:ext cx="22526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4770120" y="2495005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is an decreasing function.</a:t>
            </a: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4465320" y="287600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4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365319"/>
              </p:ext>
            </p:extLst>
          </p:nvPr>
        </p:nvGraphicFramePr>
        <p:xfrm>
          <a:off x="4389120" y="2952205"/>
          <a:ext cx="22526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70000" imgH="228600" progId="Equation.DSMT4">
                  <p:embed/>
                </p:oleObj>
              </mc:Choice>
              <mc:Fallback>
                <p:oleObj name="Equation" r:id="rId4" imgW="1270000" imgH="228600" progId="Equation.DSMT4">
                  <p:embed/>
                  <p:pic>
                    <p:nvPicPr>
                      <p:cNvPr id="4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2952205"/>
                        <a:ext cx="22526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28513"/>
              </p:ext>
            </p:extLst>
          </p:nvPr>
        </p:nvGraphicFramePr>
        <p:xfrm>
          <a:off x="4389120" y="3485605"/>
          <a:ext cx="12842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586" imgH="228501" progId="Equation.DSMT4">
                  <p:embed/>
                </p:oleObj>
              </mc:Choice>
              <mc:Fallback>
                <p:oleObj name="Equation" r:id="rId5" imgW="723586" imgH="228501" progId="Equation.DSMT4">
                  <p:embed/>
                  <p:pic>
                    <p:nvPicPr>
                      <p:cNvPr id="4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3485605"/>
                        <a:ext cx="12842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399620"/>
              </p:ext>
            </p:extLst>
          </p:nvPr>
        </p:nvGraphicFramePr>
        <p:xfrm>
          <a:off x="5674995" y="3534818"/>
          <a:ext cx="608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603" imgH="177646" progId="Equation.DSMT4">
                  <p:embed/>
                </p:oleObj>
              </mc:Choice>
              <mc:Fallback>
                <p:oleObj name="Equation" r:id="rId7" imgW="342603" imgH="177646" progId="Equation.DSMT4">
                  <p:embed/>
                  <p:pic>
                    <p:nvPicPr>
                      <p:cNvPr id="4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995" y="3534818"/>
                        <a:ext cx="608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795460"/>
              </p:ext>
            </p:extLst>
          </p:nvPr>
        </p:nvGraphicFramePr>
        <p:xfrm>
          <a:off x="6284595" y="3534818"/>
          <a:ext cx="4492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670" imgH="177569" progId="Equation.DSMT4">
                  <p:embed/>
                </p:oleObj>
              </mc:Choice>
              <mc:Fallback>
                <p:oleObj name="Equation" r:id="rId9" imgW="253670" imgH="177569" progId="Equation.DSMT4">
                  <p:embed/>
                  <p:pic>
                    <p:nvPicPr>
                      <p:cNvPr id="5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595" y="3534818"/>
                        <a:ext cx="4492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18520"/>
              </p:ext>
            </p:extLst>
          </p:nvPr>
        </p:nvGraphicFramePr>
        <p:xfrm>
          <a:off x="4389120" y="3942805"/>
          <a:ext cx="17351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476" imgH="203112" progId="Equation.DSMT4">
                  <p:embed/>
                </p:oleObj>
              </mc:Choice>
              <mc:Fallback>
                <p:oleObj name="Equation" r:id="rId11" imgW="977476" imgH="203112" progId="Equation.DSMT4">
                  <p:embed/>
                  <p:pic>
                    <p:nvPicPr>
                      <p:cNvPr id="5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3942805"/>
                        <a:ext cx="17351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474892"/>
              </p:ext>
            </p:extLst>
          </p:nvPr>
        </p:nvGraphicFramePr>
        <p:xfrm>
          <a:off x="4389120" y="4400005"/>
          <a:ext cx="19161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79500" imgH="228600" progId="Equation.DSMT4">
                  <p:embed/>
                </p:oleObj>
              </mc:Choice>
              <mc:Fallback>
                <p:oleObj name="Equation" r:id="rId13" imgW="1079500" imgH="22860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4400005"/>
                        <a:ext cx="191611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098638"/>
              </p:ext>
            </p:extLst>
          </p:nvPr>
        </p:nvGraphicFramePr>
        <p:xfrm>
          <a:off x="4389120" y="4933405"/>
          <a:ext cx="19383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91726" imgH="203112" progId="Equation.DSMT4">
                  <p:embed/>
                </p:oleObj>
              </mc:Choice>
              <mc:Fallback>
                <p:oleObj name="Equation" r:id="rId15" imgW="1091726" imgH="203112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4933405"/>
                        <a:ext cx="19383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32005"/>
              </p:ext>
            </p:extLst>
          </p:nvPr>
        </p:nvGraphicFramePr>
        <p:xfrm>
          <a:off x="5776595" y="5466805"/>
          <a:ext cx="5635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7087" imgH="177569" progId="Equation.DSMT4">
                  <p:embed/>
                </p:oleObj>
              </mc:Choice>
              <mc:Fallback>
                <p:oleObj name="Equation" r:id="rId17" imgW="317087" imgH="177569" progId="Equation.DSMT4">
                  <p:embed/>
                  <p:pic>
                    <p:nvPicPr>
                      <p:cNvPr id="5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595" y="5466805"/>
                        <a:ext cx="56356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836996"/>
              </p:ext>
            </p:extLst>
          </p:nvPr>
        </p:nvGraphicFramePr>
        <p:xfrm>
          <a:off x="4404995" y="5466805"/>
          <a:ext cx="7651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425" imgH="177646" progId="Equation.DSMT4">
                  <p:embed/>
                </p:oleObj>
              </mc:Choice>
              <mc:Fallback>
                <p:oleObj name="Equation" r:id="rId19" imgW="431425" imgH="177646" progId="Equation.DSMT4">
                  <p:embed/>
                  <p:pic>
                    <p:nvPicPr>
                      <p:cNvPr id="5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995" y="5466805"/>
                        <a:ext cx="7651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90768"/>
              </p:ext>
            </p:extLst>
          </p:nvPr>
        </p:nvGraphicFramePr>
        <p:xfrm>
          <a:off x="5243195" y="5466805"/>
          <a:ext cx="4730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66353" imgH="177569" progId="Equation.DSMT4">
                  <p:embed/>
                </p:oleObj>
              </mc:Choice>
              <mc:Fallback>
                <p:oleObj name="Equation" r:id="rId21" imgW="266353" imgH="177569" progId="Equation.DSMT4">
                  <p:embed/>
                  <p:pic>
                    <p:nvPicPr>
                      <p:cNvPr id="5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195" y="5466805"/>
                        <a:ext cx="4730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06604"/>
              </p:ext>
            </p:extLst>
          </p:nvPr>
        </p:nvGraphicFramePr>
        <p:xfrm>
          <a:off x="4846320" y="5924005"/>
          <a:ext cx="11017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21760" imgH="177646" progId="Equation.DSMT4">
                  <p:embed/>
                </p:oleObj>
              </mc:Choice>
              <mc:Fallback>
                <p:oleObj name="Equation" r:id="rId23" imgW="621760" imgH="177646" progId="Equation.DSMT4">
                  <p:embed/>
                  <p:pic>
                    <p:nvPicPr>
                      <p:cNvPr id="5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320" y="5924005"/>
                        <a:ext cx="11017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Arc 32"/>
          <p:cNvSpPr>
            <a:spLocks/>
          </p:cNvSpPr>
          <p:nvPr/>
        </p:nvSpPr>
        <p:spPr bwMode="auto">
          <a:xfrm>
            <a:off x="6751320" y="3180805"/>
            <a:ext cx="228600" cy="5334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81330207 h 43197"/>
              <a:gd name="T4" fmla="*/ 0 w 21600"/>
              <a:gd name="T5" fmla="*/ 4066799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Arc 33"/>
          <p:cNvSpPr>
            <a:spLocks/>
          </p:cNvSpPr>
          <p:nvPr/>
        </p:nvSpPr>
        <p:spPr bwMode="auto">
          <a:xfrm>
            <a:off x="6751320" y="3714205"/>
            <a:ext cx="228600" cy="4572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Arc 35"/>
          <p:cNvSpPr>
            <a:spLocks/>
          </p:cNvSpPr>
          <p:nvPr/>
        </p:nvSpPr>
        <p:spPr bwMode="auto">
          <a:xfrm>
            <a:off x="6751320" y="4171405"/>
            <a:ext cx="228600" cy="4572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Arc 36"/>
          <p:cNvSpPr>
            <a:spLocks/>
          </p:cNvSpPr>
          <p:nvPr/>
        </p:nvSpPr>
        <p:spPr bwMode="auto">
          <a:xfrm>
            <a:off x="6751320" y="4628605"/>
            <a:ext cx="228600" cy="4572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Arc 38"/>
          <p:cNvSpPr>
            <a:spLocks/>
          </p:cNvSpPr>
          <p:nvPr/>
        </p:nvSpPr>
        <p:spPr bwMode="auto">
          <a:xfrm>
            <a:off x="6751320" y="5085805"/>
            <a:ext cx="228600" cy="5334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81330207 h 43197"/>
              <a:gd name="T4" fmla="*/ 0 w 21600"/>
              <a:gd name="T5" fmla="*/ 4066799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6903720" y="318080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Differentiate for the gradient function</a:t>
            </a:r>
          </a:p>
        </p:txBody>
      </p:sp>
      <p:sp>
        <p:nvSpPr>
          <p:cNvPr id="64" name="Text Box 40"/>
          <p:cNvSpPr txBox="1">
            <a:spLocks noChangeArrowheads="1"/>
          </p:cNvSpPr>
          <p:nvPr/>
        </p:nvSpPr>
        <p:spPr bwMode="auto">
          <a:xfrm>
            <a:off x="6903720" y="371420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We want the gradient to be below 0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6903720" y="4247605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66" name="Text Box 42"/>
          <p:cNvSpPr txBox="1">
            <a:spLocks noChangeArrowheads="1"/>
          </p:cNvSpPr>
          <p:nvPr/>
        </p:nvSpPr>
        <p:spPr bwMode="auto">
          <a:xfrm>
            <a:off x="6903720" y="4704805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Factorise again</a:t>
            </a:r>
          </a:p>
        </p:txBody>
      </p:sp>
      <p:sp>
        <p:nvSpPr>
          <p:cNvPr id="67" name="Text Box 43"/>
          <p:cNvSpPr txBox="1">
            <a:spLocks noChangeArrowheads="1"/>
          </p:cNvSpPr>
          <p:nvPr/>
        </p:nvSpPr>
        <p:spPr bwMode="auto">
          <a:xfrm>
            <a:off x="6979919" y="5085805"/>
            <a:ext cx="205957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Comic Sans MS" pitchFamily="66" charset="0"/>
              </a:rPr>
              <a:t>Roots are x = -3 and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Comic Sans MS" pitchFamily="66" charset="0"/>
              </a:rPr>
              <a:t>BUT, we want values that will make the function negative (you can sketch the graph to help with this)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BEE91A0-4C0A-3395-DF55-7CFBAFE8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12H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8D0D55-07E6-AD5E-B005-F85EF379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78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find the rate of change of the gradient function by differentiating a second time.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12H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81000" y="2819400"/>
          <a:ext cx="609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751" imgH="203112" progId="Equation.DSMT4">
                  <p:embed/>
                </p:oleObj>
              </mc:Choice>
              <mc:Fallback>
                <p:oleObj name="Equation" r:id="rId2" imgW="342751" imgH="203112" progId="Equation.DSMT4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6096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81000" y="3962400"/>
          <a:ext cx="6762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35" imgH="203112" progId="Equation.DSMT4">
                  <p:embed/>
                </p:oleObj>
              </mc:Choice>
              <mc:Fallback>
                <p:oleObj name="Equation" r:id="rId4" imgW="380835" imgH="203112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62400"/>
                        <a:ext cx="6762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524000" y="3810000"/>
          <a:ext cx="3841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713" imgH="393359" progId="Equation.DSMT4">
                  <p:embed/>
                </p:oleObj>
              </mc:Choice>
              <mc:Fallback>
                <p:oleObj name="Equation" r:id="rId6" imgW="215713" imgH="393359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0"/>
                        <a:ext cx="3841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81000" y="5334000"/>
          <a:ext cx="6985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529" imgH="203112" progId="Equation.DSMT4">
                  <p:embed/>
                </p:oleObj>
              </mc:Choice>
              <mc:Fallback>
                <p:oleObj name="Equation" r:id="rId8" imgW="393529" imgH="203112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0"/>
                        <a:ext cx="6985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524000" y="5181600"/>
          <a:ext cx="5429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668" imgH="418918" progId="Equation.DSMT4">
                  <p:embed/>
                </p:oleObj>
              </mc:Choice>
              <mc:Fallback>
                <p:oleObj name="Equation" r:id="rId10" imgW="304668" imgH="418918" progId="Equation.DSMT4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5429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66800" y="3962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or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668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or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209800" y="28194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Original Equation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133600" y="3810000"/>
            <a:ext cx="1905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Differentiate once (first order derivative)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209800" y="5257800"/>
            <a:ext cx="1905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Differentiate twice (second order derivative)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334000" y="16002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u="sng">
                <a:latin typeface="Comic Sans MS" pitchFamily="66" charset="0"/>
              </a:rPr>
              <a:t>Examples</a:t>
            </a:r>
          </a:p>
        </p:txBody>
      </p:sp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5334000" y="1981200"/>
          <a:ext cx="3124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35200" imgH="419100" progId="Equation.DSMT4">
                  <p:embed/>
                </p:oleObj>
              </mc:Choice>
              <mc:Fallback>
                <p:oleObj name="Equation" r:id="rId12" imgW="2235200" imgH="419100" progId="Equation.DSMT4">
                  <p:embed/>
                  <p:pic>
                    <p:nvPicPr>
                      <p:cNvPr id="1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81200"/>
                        <a:ext cx="3124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/>
        </p:nvGraphicFramePr>
        <p:xfrm>
          <a:off x="5334000" y="2819400"/>
          <a:ext cx="13128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39392" imgH="393529" progId="Equation.DSMT4">
                  <p:embed/>
                </p:oleObj>
              </mc:Choice>
              <mc:Fallback>
                <p:oleObj name="Equation" r:id="rId14" imgW="939392" imgH="393529" progId="Equation.DSMT4">
                  <p:embed/>
                  <p:pic>
                    <p:nvPicPr>
                      <p:cNvPr id="1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19400"/>
                        <a:ext cx="13128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24"/>
          <p:cNvSpPr>
            <a:spLocks/>
          </p:cNvSpPr>
          <p:nvPr/>
        </p:nvSpPr>
        <p:spPr bwMode="auto">
          <a:xfrm>
            <a:off x="7231063" y="4038600"/>
            <a:ext cx="304800" cy="533400"/>
          </a:xfrm>
          <a:custGeom>
            <a:avLst/>
            <a:gdLst>
              <a:gd name="T0" fmla="*/ 0 w 21600"/>
              <a:gd name="T1" fmla="*/ 0 h 43134"/>
              <a:gd name="T2" fmla="*/ 337114 w 21600"/>
              <a:gd name="T3" fmla="*/ 6596086 h 43134"/>
              <a:gd name="T4" fmla="*/ 0 w 21600"/>
              <a:gd name="T5" fmla="*/ 3303088 h 43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3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</a:path>
              <a:path w="21600" h="4313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25"/>
          <p:cNvSpPr>
            <a:spLocks/>
          </p:cNvSpPr>
          <p:nvPr/>
        </p:nvSpPr>
        <p:spPr bwMode="auto">
          <a:xfrm>
            <a:off x="7232104" y="4648944"/>
            <a:ext cx="304800" cy="533400"/>
          </a:xfrm>
          <a:custGeom>
            <a:avLst/>
            <a:gdLst>
              <a:gd name="T0" fmla="*/ 0 w 21600"/>
              <a:gd name="T1" fmla="*/ 0 h 43134"/>
              <a:gd name="T2" fmla="*/ 337114 w 21600"/>
              <a:gd name="T3" fmla="*/ 6596086 h 43134"/>
              <a:gd name="T4" fmla="*/ 0 w 21600"/>
              <a:gd name="T5" fmla="*/ 3303088 h 43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3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</a:path>
              <a:path w="21600" h="4313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26"/>
          <p:cNvSpPr>
            <a:spLocks/>
          </p:cNvSpPr>
          <p:nvPr/>
        </p:nvSpPr>
        <p:spPr bwMode="auto">
          <a:xfrm>
            <a:off x="7391400" y="5225008"/>
            <a:ext cx="304800" cy="580256"/>
          </a:xfrm>
          <a:custGeom>
            <a:avLst/>
            <a:gdLst>
              <a:gd name="T0" fmla="*/ 0 w 21600"/>
              <a:gd name="T1" fmla="*/ 0 h 43134"/>
              <a:gd name="T2" fmla="*/ 337114 w 21600"/>
              <a:gd name="T3" fmla="*/ 6596086 h 43134"/>
              <a:gd name="T4" fmla="*/ 0 w 21600"/>
              <a:gd name="T5" fmla="*/ 3303088 h 43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3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</a:path>
              <a:path w="21600" h="4313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7307263" y="4038600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Rewrite in the form ax</a:t>
            </a:r>
            <a:r>
              <a:rPr lang="en-GB" sz="1400" baseline="30000">
                <a:solidFill>
                  <a:srgbClr val="FF00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308304" y="4725144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7467600" y="5301208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Differentiate again</a:t>
            </a:r>
            <a:endParaRPr lang="en-GB" sz="1400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01634" y="2830285"/>
                <a:ext cx="5221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>
                    <a:latin typeface="Comic Sans MS" panose="030F0702030302020204" pitchFamily="66" charset="0"/>
                  </a:rPr>
                  <a:t>or</a:t>
                </a:r>
                <a:r>
                  <a:rPr lang="en-US" sz="2000" b="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4" y="2830285"/>
                <a:ext cx="522131" cy="307777"/>
              </a:xfrm>
              <a:prstGeom prst="rect">
                <a:avLst/>
              </a:prstGeom>
              <a:blipFill>
                <a:blip r:embed="rId25"/>
                <a:stretch>
                  <a:fillRect l="-30588" t="-27451" r="-17647" b="-47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08104" y="3717032"/>
                <a:ext cx="1378839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717032"/>
                <a:ext cx="1378839" cy="51937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08104" y="4437112"/>
                <a:ext cx="162890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437112"/>
                <a:ext cx="1628907" cy="280077"/>
              </a:xfrm>
              <a:prstGeom prst="rect">
                <a:avLst/>
              </a:prstGeom>
              <a:blipFill>
                <a:blip r:embed="rId27"/>
                <a:stretch>
                  <a:fillRect l="-2996" t="-4348" r="-749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64088" y="4869160"/>
                <a:ext cx="189019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869160"/>
                <a:ext cx="1890197" cy="52591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20072" y="5517232"/>
                <a:ext cx="2232248" cy="555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517232"/>
                <a:ext cx="2232248" cy="55579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06E583F-F9AC-4623-81AE-B6803FCA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find the rate of change of the gradient function by differentiating a second time.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12H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381000" y="2819400"/>
          <a:ext cx="609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751" imgH="203112" progId="Equation.DSMT4">
                  <p:embed/>
                </p:oleObj>
              </mc:Choice>
              <mc:Fallback>
                <p:oleObj name="Equation" r:id="rId2" imgW="342751" imgH="203112" progId="Equation.DSMT4">
                  <p:embed/>
                  <p:pic>
                    <p:nvPicPr>
                      <p:cNvPr id="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6096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381000" y="3962400"/>
          <a:ext cx="6762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35" imgH="203112" progId="Equation.DSMT4">
                  <p:embed/>
                </p:oleObj>
              </mc:Choice>
              <mc:Fallback>
                <p:oleObj name="Equation" r:id="rId4" imgW="380835" imgH="203112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62400"/>
                        <a:ext cx="6762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/>
        </p:nvGraphicFramePr>
        <p:xfrm>
          <a:off x="1524000" y="3810000"/>
          <a:ext cx="3841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713" imgH="393359" progId="Equation.DSMT4">
                  <p:embed/>
                </p:oleObj>
              </mc:Choice>
              <mc:Fallback>
                <p:oleObj name="Equation" r:id="rId6" imgW="215713" imgH="393359" progId="Equation.DSMT4">
                  <p:embed/>
                  <p:pic>
                    <p:nvPicPr>
                      <p:cNvPr id="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0"/>
                        <a:ext cx="3841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381000" y="5334000"/>
          <a:ext cx="6985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529" imgH="203112" progId="Equation.DSMT4">
                  <p:embed/>
                </p:oleObj>
              </mc:Choice>
              <mc:Fallback>
                <p:oleObj name="Equation" r:id="rId8" imgW="393529" imgH="203112" progId="Equation.DSMT4">
                  <p:embed/>
                  <p:pic>
                    <p:nvPicPr>
                      <p:cNvPr id="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0"/>
                        <a:ext cx="6985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/>
        </p:nvGraphicFramePr>
        <p:xfrm>
          <a:off x="1524000" y="5181600"/>
          <a:ext cx="5429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668" imgH="418918" progId="Equation.DSMT4">
                  <p:embed/>
                </p:oleObj>
              </mc:Choice>
              <mc:Fallback>
                <p:oleObj name="Equation" r:id="rId10" imgW="304668" imgH="418918" progId="Equation.DSMT4">
                  <p:embed/>
                  <p:pic>
                    <p:nvPicPr>
                      <p:cNvPr id="3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5429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066800" y="3962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or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0668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or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209800" y="28194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Original Equation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2133600" y="3810000"/>
            <a:ext cx="1905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Differentiate once (first order derivative)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209800" y="5257800"/>
            <a:ext cx="1905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Differentiate twice (second order derivative)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220072" y="16288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u="sng">
                <a:latin typeface="Comic Sans MS" pitchFamily="66" charset="0"/>
              </a:rPr>
              <a:t>Examples</a:t>
            </a:r>
          </a:p>
        </p:txBody>
      </p:sp>
      <p:graphicFrame>
        <p:nvGraphicFramePr>
          <p:cNvPr id="4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00104"/>
              </p:ext>
            </p:extLst>
          </p:nvPr>
        </p:nvGraphicFramePr>
        <p:xfrm>
          <a:off x="5290592" y="3438376"/>
          <a:ext cx="14906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337" imgH="393529" progId="Equation.DSMT4">
                  <p:embed/>
                </p:oleObj>
              </mc:Choice>
              <mc:Fallback>
                <p:oleObj name="Equation" r:id="rId12" imgW="1066337" imgH="393529" progId="Equation.DSMT4">
                  <p:embed/>
                  <p:pic>
                    <p:nvPicPr>
                      <p:cNvPr id="4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592" y="3438376"/>
                        <a:ext cx="149066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326766"/>
              </p:ext>
            </p:extLst>
          </p:nvPr>
        </p:nvGraphicFramePr>
        <p:xfrm>
          <a:off x="5300117" y="3990826"/>
          <a:ext cx="15986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3000" imgH="419100" progId="Equation.DSMT4">
                  <p:embed/>
                </p:oleObj>
              </mc:Choice>
              <mc:Fallback>
                <p:oleObj name="Equation" r:id="rId14" imgW="1143000" imgH="419100" progId="Equation.DSMT4">
                  <p:embed/>
                  <p:pic>
                    <p:nvPicPr>
                      <p:cNvPr id="4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117" y="3990826"/>
                        <a:ext cx="15986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401787"/>
              </p:ext>
            </p:extLst>
          </p:nvPr>
        </p:nvGraphicFramePr>
        <p:xfrm>
          <a:off x="5335042" y="4581376"/>
          <a:ext cx="118903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50531" imgH="418918" progId="Equation.DSMT4">
                  <p:embed/>
                </p:oleObj>
              </mc:Choice>
              <mc:Fallback>
                <p:oleObj name="Equation" r:id="rId16" imgW="850531" imgH="418918" progId="Equation.DSMT4">
                  <p:embed/>
                  <p:pic>
                    <p:nvPicPr>
                      <p:cNvPr id="4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042" y="4581376"/>
                        <a:ext cx="1189037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773255"/>
              </p:ext>
            </p:extLst>
          </p:nvPr>
        </p:nvGraphicFramePr>
        <p:xfrm>
          <a:off x="5331867" y="5275114"/>
          <a:ext cx="13652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77900" imgH="419100" progId="Equation.DSMT4">
                  <p:embed/>
                </p:oleObj>
              </mc:Choice>
              <mc:Fallback>
                <p:oleObj name="Equation" r:id="rId18" imgW="977900" imgH="419100" progId="Equation.DSMT4">
                  <p:embed/>
                  <p:pic>
                    <p:nvPicPr>
                      <p:cNvPr id="4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867" y="5275114"/>
                        <a:ext cx="136525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Arc 22"/>
          <p:cNvSpPr>
            <a:spLocks/>
          </p:cNvSpPr>
          <p:nvPr/>
        </p:nvSpPr>
        <p:spPr bwMode="auto">
          <a:xfrm>
            <a:off x="7232104" y="3743176"/>
            <a:ext cx="304800" cy="533400"/>
          </a:xfrm>
          <a:custGeom>
            <a:avLst/>
            <a:gdLst>
              <a:gd name="T0" fmla="*/ 0 w 21600"/>
              <a:gd name="T1" fmla="*/ 0 h 43134"/>
              <a:gd name="T2" fmla="*/ 337114 w 21600"/>
              <a:gd name="T3" fmla="*/ 6596086 h 43134"/>
              <a:gd name="T4" fmla="*/ 0 w 21600"/>
              <a:gd name="T5" fmla="*/ 3303088 h 43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3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</a:path>
              <a:path w="21600" h="4313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Arc 23"/>
          <p:cNvSpPr>
            <a:spLocks/>
          </p:cNvSpPr>
          <p:nvPr/>
        </p:nvSpPr>
        <p:spPr bwMode="auto">
          <a:xfrm>
            <a:off x="7232104" y="4276576"/>
            <a:ext cx="304800" cy="533400"/>
          </a:xfrm>
          <a:custGeom>
            <a:avLst/>
            <a:gdLst>
              <a:gd name="T0" fmla="*/ 0 w 21600"/>
              <a:gd name="T1" fmla="*/ 0 h 43134"/>
              <a:gd name="T2" fmla="*/ 337114 w 21600"/>
              <a:gd name="T3" fmla="*/ 6596086 h 43134"/>
              <a:gd name="T4" fmla="*/ 0 w 21600"/>
              <a:gd name="T5" fmla="*/ 3303088 h 43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3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</a:path>
              <a:path w="21600" h="4313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rc 24"/>
          <p:cNvSpPr>
            <a:spLocks/>
          </p:cNvSpPr>
          <p:nvPr/>
        </p:nvSpPr>
        <p:spPr bwMode="auto">
          <a:xfrm>
            <a:off x="7232104" y="4809976"/>
            <a:ext cx="304800" cy="777875"/>
          </a:xfrm>
          <a:custGeom>
            <a:avLst/>
            <a:gdLst>
              <a:gd name="T0" fmla="*/ 0 w 21600"/>
              <a:gd name="T1" fmla="*/ 0 h 43134"/>
              <a:gd name="T2" fmla="*/ 337114 w 21600"/>
              <a:gd name="T3" fmla="*/ 14028134 h 43134"/>
              <a:gd name="T4" fmla="*/ 0 w 21600"/>
              <a:gd name="T5" fmla="*/ 7024806 h 43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3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</a:path>
              <a:path w="21600" h="4313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7308304" y="3743176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Rewrite in the form ax</a:t>
            </a:r>
            <a:r>
              <a:rPr lang="en-GB" sz="1400" baseline="30000">
                <a:solidFill>
                  <a:srgbClr val="FF00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7308304" y="4352776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7308304" y="5013176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Differentiate again</a:t>
            </a:r>
            <a:endParaRPr lang="en-GB" sz="1400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525807"/>
              </p:ext>
            </p:extLst>
          </p:nvPr>
        </p:nvGraphicFramePr>
        <p:xfrm>
          <a:off x="6495504" y="4609951"/>
          <a:ext cx="620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44307" imgH="393529" progId="Equation.DSMT4">
                  <p:embed/>
                </p:oleObj>
              </mc:Choice>
              <mc:Fallback>
                <p:oleObj name="Equation" r:id="rId20" imgW="444307" imgH="393529" progId="Equation.DSMT4">
                  <p:embed/>
                  <p:pic>
                    <p:nvPicPr>
                      <p:cNvPr id="5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504" y="4609951"/>
                        <a:ext cx="620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13968"/>
              </p:ext>
            </p:extLst>
          </p:nvPr>
        </p:nvGraphicFramePr>
        <p:xfrm>
          <a:off x="6697117" y="5414814"/>
          <a:ext cx="4794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2751" imgH="203112" progId="Equation.DSMT4">
                  <p:embed/>
                </p:oleObj>
              </mc:Choice>
              <mc:Fallback>
                <p:oleObj name="Equation" r:id="rId22" imgW="342751" imgH="203112" progId="Equation.DSMT4">
                  <p:embed/>
                  <p:pic>
                    <p:nvPicPr>
                      <p:cNvPr id="5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117" y="5414814"/>
                        <a:ext cx="4794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01634" y="2830285"/>
                <a:ext cx="5221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>
                    <a:latin typeface="Comic Sans MS" panose="030F0702030302020204" pitchFamily="66" charset="0"/>
                  </a:rPr>
                  <a:t>or</a:t>
                </a:r>
                <a:r>
                  <a:rPr lang="en-US" sz="2000" b="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4" y="2830285"/>
                <a:ext cx="522131" cy="307777"/>
              </a:xfrm>
              <a:prstGeom prst="rect">
                <a:avLst/>
              </a:prstGeom>
              <a:blipFill>
                <a:blip r:embed="rId29"/>
                <a:stretch>
                  <a:fillRect l="-30588" t="-27451" r="-17647" b="-47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2160" y="2492896"/>
                <a:ext cx="175426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492896"/>
                <a:ext cx="1754263" cy="5203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0072" y="2060848"/>
                <a:ext cx="3796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of the following: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060848"/>
                <a:ext cx="3796360" cy="338554"/>
              </a:xfrm>
              <a:prstGeom prst="rect">
                <a:avLst/>
              </a:prstGeom>
              <a:blipFill>
                <a:blip r:embed="rId31"/>
                <a:stretch>
                  <a:fillRect l="-803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7C1A27-A5C8-6458-CEA7-166C1796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7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To the right is a part of a graph.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Imagine we want to estimate the gradient between any 2 points on the graph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Way too many words here – lets use algebra!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00600" y="17526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V="1">
            <a:off x="6858000" y="38100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798337" y="2100404"/>
            <a:ext cx="4010685" cy="3232087"/>
          </a:xfrm>
          <a:custGeom>
            <a:avLst/>
            <a:gdLst>
              <a:gd name="connsiteX0" fmla="*/ 0 w 4010685"/>
              <a:gd name="connsiteY0" fmla="*/ 3232087 h 3232087"/>
              <a:gd name="connsiteX1" fmla="*/ 1711105 w 4010685"/>
              <a:gd name="connsiteY1" fmla="*/ 2679826 h 3232087"/>
              <a:gd name="connsiteX2" fmla="*/ 3322621 w 4010685"/>
              <a:gd name="connsiteY2" fmla="*/ 1339913 h 3232087"/>
              <a:gd name="connsiteX3" fmla="*/ 4010685 w 4010685"/>
              <a:gd name="connsiteY3" fmla="*/ 0 h 323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685" h="3232087">
                <a:moveTo>
                  <a:pt x="0" y="3232087"/>
                </a:moveTo>
                <a:cubicBezTo>
                  <a:pt x="578667" y="3113637"/>
                  <a:pt x="1157335" y="2995188"/>
                  <a:pt x="1711105" y="2679826"/>
                </a:cubicBezTo>
                <a:cubicBezTo>
                  <a:pt x="2264875" y="2364464"/>
                  <a:pt x="2939358" y="1786551"/>
                  <a:pt x="3322621" y="1339913"/>
                </a:cubicBezTo>
                <a:cubicBezTo>
                  <a:pt x="3705884" y="893275"/>
                  <a:pt x="3858284" y="446637"/>
                  <a:pt x="401068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6014519" y="4903960"/>
            <a:ext cx="152400" cy="152400"/>
            <a:chOff x="5562600" y="2819400"/>
            <a:chExt cx="152400" cy="152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448392" y="2756780"/>
            <a:ext cx="152400" cy="152400"/>
            <a:chOff x="5562600" y="2819400"/>
            <a:chExt cx="152400" cy="152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V="1">
            <a:off x="6092982" y="2833735"/>
            <a:ext cx="2426329" cy="21637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90390" y="4987126"/>
            <a:ext cx="2436530" cy="280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19908" y="2853059"/>
            <a:ext cx="1402" cy="2145287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5400000">
            <a:off x="8105775" y="3838575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Change in y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48450" y="5076825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Change in x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14425" y="4371975"/>
                <a:ext cx="2707215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5" y="4371975"/>
                <a:ext cx="2707215" cy="6668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52950" y="143827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43950" y="58293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09560" y="1681348"/>
                <a:ext cx="1234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60" y="1681348"/>
                <a:ext cx="123444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044ECF-4CFF-1F74-C788-CCB9A57A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7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12I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1270BE-8233-7B06-1F82-E22411BE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08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715022" cy="5096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determine the nature of stationary points by considering gradients.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point where f(x) stops increasing and starts decreasing is called a maximum point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point where f(x) stops decreasing and starts increasing is called a minimum point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point of inflexion is where the gradient is locally a maximum or minimum (the gradient does not have to change from positive to negative, for example) 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These are all known as </a:t>
            </a:r>
            <a:r>
              <a:rPr lang="en-GB" altLang="en-US" sz="1600" b="1" u="sng" dirty="0">
                <a:latin typeface="Comic Sans MS" pitchFamily="66" charset="0"/>
              </a:rPr>
              <a:t>turning points</a:t>
            </a:r>
            <a:r>
              <a:rPr lang="en-GB" altLang="en-US" sz="1600" dirty="0">
                <a:latin typeface="Comic Sans MS" pitchFamily="66" charset="0"/>
              </a:rPr>
              <a:t>, and occur where f’(x) = 0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flipV="1">
            <a:off x="7010400" y="2209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rot="5400000" flipV="1">
            <a:off x="7010400" y="2286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858000" y="1828800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8610600" y="365760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9" name="Freeform 24"/>
          <p:cNvSpPr>
            <a:spLocks/>
          </p:cNvSpPr>
          <p:nvPr/>
        </p:nvSpPr>
        <p:spPr bwMode="auto">
          <a:xfrm>
            <a:off x="5486400" y="2514600"/>
            <a:ext cx="2743200" cy="2667000"/>
          </a:xfrm>
          <a:custGeom>
            <a:avLst/>
            <a:gdLst>
              <a:gd name="T0" fmla="*/ 0 w 1728"/>
              <a:gd name="T1" fmla="*/ 2147483647 h 1680"/>
              <a:gd name="T2" fmla="*/ 2147483647 w 1728"/>
              <a:gd name="T3" fmla="*/ 2147483647 h 1680"/>
              <a:gd name="T4" fmla="*/ 2147483647 w 1728"/>
              <a:gd name="T5" fmla="*/ 2147483647 h 1680"/>
              <a:gd name="T6" fmla="*/ 2147483647 w 1728"/>
              <a:gd name="T7" fmla="*/ 2147483647 h 1680"/>
              <a:gd name="T8" fmla="*/ 2147483647 w 1728"/>
              <a:gd name="T9" fmla="*/ 2147483647 h 1680"/>
              <a:gd name="T10" fmla="*/ 2147483647 w 1728"/>
              <a:gd name="T11" fmla="*/ 0 h 1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28" h="1680">
                <a:moveTo>
                  <a:pt x="0" y="1680"/>
                </a:moveTo>
                <a:cubicBezTo>
                  <a:pt x="144" y="1128"/>
                  <a:pt x="288" y="576"/>
                  <a:pt x="432" y="432"/>
                </a:cubicBezTo>
                <a:cubicBezTo>
                  <a:pt x="576" y="288"/>
                  <a:pt x="760" y="744"/>
                  <a:pt x="864" y="816"/>
                </a:cubicBezTo>
                <a:cubicBezTo>
                  <a:pt x="968" y="888"/>
                  <a:pt x="968" y="816"/>
                  <a:pt x="1056" y="864"/>
                </a:cubicBezTo>
                <a:cubicBezTo>
                  <a:pt x="1144" y="912"/>
                  <a:pt x="1280" y="1248"/>
                  <a:pt x="1392" y="1104"/>
                </a:cubicBezTo>
                <a:cubicBezTo>
                  <a:pt x="1504" y="960"/>
                  <a:pt x="1616" y="480"/>
                  <a:pt x="1728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172200" y="3048000"/>
            <a:ext cx="152400" cy="152400"/>
            <a:chOff x="3552" y="3648"/>
            <a:chExt cx="96" cy="96"/>
          </a:xfrm>
        </p:grpSpPr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6934200" y="3810000"/>
            <a:ext cx="152400" cy="152400"/>
            <a:chOff x="3552" y="3648"/>
            <a:chExt cx="96" cy="96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7543800" y="4267200"/>
            <a:ext cx="152400" cy="152400"/>
            <a:chOff x="3552" y="3648"/>
            <a:chExt cx="96" cy="96"/>
          </a:xfrm>
        </p:grpSpPr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410200" y="25146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Local maximum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7315200" y="44196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Local minimum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5867400" y="38862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Point of inflexion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5A720AF-7634-7905-5011-0BED49DF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9" grpId="0"/>
      <p:bldP spid="20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6"/>
            <a:ext cx="3715022" cy="43474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determine the nature of stationary points by considering gradients.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To find the coordinates of these points, you need to: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1) Differentiate f(x) to get the Gradient Function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2) Solve f’(x) by setting it equal to 0 (as this represents the gradient being 0)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3) Substitute the value(s) of x into the original equation to find the corresponding y-coordinate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7010400" y="2209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rot="5400000" flipV="1">
            <a:off x="7010400" y="2286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858000" y="1828800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8610600" y="365760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5486400" y="2514600"/>
            <a:ext cx="2743200" cy="2667000"/>
          </a:xfrm>
          <a:custGeom>
            <a:avLst/>
            <a:gdLst>
              <a:gd name="T0" fmla="*/ 0 w 1728"/>
              <a:gd name="T1" fmla="*/ 2147483647 h 1680"/>
              <a:gd name="T2" fmla="*/ 2147483647 w 1728"/>
              <a:gd name="T3" fmla="*/ 2147483647 h 1680"/>
              <a:gd name="T4" fmla="*/ 2147483647 w 1728"/>
              <a:gd name="T5" fmla="*/ 2147483647 h 1680"/>
              <a:gd name="T6" fmla="*/ 2147483647 w 1728"/>
              <a:gd name="T7" fmla="*/ 2147483647 h 1680"/>
              <a:gd name="T8" fmla="*/ 2147483647 w 1728"/>
              <a:gd name="T9" fmla="*/ 2147483647 h 1680"/>
              <a:gd name="T10" fmla="*/ 2147483647 w 1728"/>
              <a:gd name="T11" fmla="*/ 0 h 1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28" h="1680">
                <a:moveTo>
                  <a:pt x="0" y="1680"/>
                </a:moveTo>
                <a:cubicBezTo>
                  <a:pt x="144" y="1128"/>
                  <a:pt x="288" y="576"/>
                  <a:pt x="432" y="432"/>
                </a:cubicBezTo>
                <a:cubicBezTo>
                  <a:pt x="576" y="288"/>
                  <a:pt x="760" y="744"/>
                  <a:pt x="864" y="816"/>
                </a:cubicBezTo>
                <a:cubicBezTo>
                  <a:pt x="968" y="888"/>
                  <a:pt x="968" y="816"/>
                  <a:pt x="1056" y="864"/>
                </a:cubicBezTo>
                <a:cubicBezTo>
                  <a:pt x="1144" y="912"/>
                  <a:pt x="1280" y="1248"/>
                  <a:pt x="1392" y="1104"/>
                </a:cubicBezTo>
                <a:cubicBezTo>
                  <a:pt x="1504" y="960"/>
                  <a:pt x="1616" y="480"/>
                  <a:pt x="1728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6172200" y="3048000"/>
            <a:ext cx="152400" cy="152400"/>
            <a:chOff x="3552" y="3648"/>
            <a:chExt cx="96" cy="96"/>
          </a:xfrm>
        </p:grpSpPr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6934200" y="3810000"/>
            <a:ext cx="152400" cy="152400"/>
            <a:chOff x="3552" y="3648"/>
            <a:chExt cx="96" cy="96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7543800" y="4267200"/>
            <a:ext cx="152400" cy="152400"/>
            <a:chOff x="3552" y="3648"/>
            <a:chExt cx="96" cy="96"/>
          </a:xfrm>
        </p:grpSpPr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410200" y="25146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Local maximum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7315200" y="44196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Local minimum</a:t>
            </a: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5867400" y="38862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Point of inflexion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C0199-2E11-E58F-0700-8758CE82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6"/>
            <a:ext cx="3715022" cy="43474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determine the nature of stationary points by considering gradients.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To find the coordinates of these points, you need to: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1) Differentiate f(x) to get the Gradient Function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2) Solve f’(x) by setting it equal to 0 (as this represents the gradient being 0)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3) Substitute the value(s) of x into the original equation to find the corresponding y-coordinate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5199017" y="135418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4360817" y="1735183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Find the coordinates of the turning point on the curve y = x</a:t>
            </a:r>
            <a:r>
              <a:rPr lang="en-GB" altLang="en-US" sz="1400" baseline="30000" dirty="0">
                <a:latin typeface="Comic Sans MS" pitchFamily="66" charset="0"/>
              </a:rPr>
              <a:t>4</a:t>
            </a:r>
            <a:r>
              <a:rPr lang="en-GB" altLang="en-US" sz="1400" dirty="0">
                <a:latin typeface="Comic Sans MS" pitchFamily="66" charset="0"/>
              </a:rPr>
              <a:t> – 32x, and state whether it is a minimum or maximum.</a:t>
            </a:r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>
            <a:off x="4437017" y="2573383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564566"/>
              </p:ext>
            </p:extLst>
          </p:nvPr>
        </p:nvGraphicFramePr>
        <p:xfrm>
          <a:off x="4437017" y="2649583"/>
          <a:ext cx="1371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228600" progId="Equation.DSMT4">
                  <p:embed/>
                </p:oleObj>
              </mc:Choice>
              <mc:Fallback>
                <p:oleObj name="Equation" r:id="rId2" imgW="787400" imgH="228600" progId="Equation.DSMT4">
                  <p:embed/>
                  <p:pic>
                    <p:nvPicPr>
                      <p:cNvPr id="4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17" y="2649583"/>
                        <a:ext cx="13716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64796"/>
              </p:ext>
            </p:extLst>
          </p:nvPr>
        </p:nvGraphicFramePr>
        <p:xfrm>
          <a:off x="4360817" y="3106783"/>
          <a:ext cx="1527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5920" imgH="393529" progId="Equation.DSMT4">
                  <p:embed/>
                </p:oleObj>
              </mc:Choice>
              <mc:Fallback>
                <p:oleObj name="Equation" r:id="rId4" imgW="875920" imgH="393529" progId="Equation.DSMT4">
                  <p:embed/>
                  <p:pic>
                    <p:nvPicPr>
                      <p:cNvPr id="4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17" y="3106783"/>
                        <a:ext cx="15271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274533"/>
              </p:ext>
            </p:extLst>
          </p:nvPr>
        </p:nvGraphicFramePr>
        <p:xfrm>
          <a:off x="4360817" y="3868783"/>
          <a:ext cx="13509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203112" progId="Equation.DSMT4">
                  <p:embed/>
                </p:oleObj>
              </mc:Choice>
              <mc:Fallback>
                <p:oleObj name="Equation" r:id="rId6" imgW="774364" imgH="203112" progId="Equation.DSMT4">
                  <p:embed/>
                  <p:pic>
                    <p:nvPicPr>
                      <p:cNvPr id="4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17" y="3868783"/>
                        <a:ext cx="135096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906532"/>
              </p:ext>
            </p:extLst>
          </p:nvPr>
        </p:nvGraphicFramePr>
        <p:xfrm>
          <a:off x="4818017" y="4325983"/>
          <a:ext cx="9747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558" imgH="203112" progId="Equation.DSMT4">
                  <p:embed/>
                </p:oleObj>
              </mc:Choice>
              <mc:Fallback>
                <p:oleObj name="Equation" r:id="rId8" imgW="558558" imgH="203112" progId="Equation.DSMT4">
                  <p:embed/>
                  <p:pic>
                    <p:nvPicPr>
                      <p:cNvPr id="45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17" y="4325983"/>
                        <a:ext cx="9747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986682"/>
              </p:ext>
            </p:extLst>
          </p:nvPr>
        </p:nvGraphicFramePr>
        <p:xfrm>
          <a:off x="5046617" y="4783183"/>
          <a:ext cx="6191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138" imgH="177569" progId="Equation.DSMT4">
                  <p:embed/>
                </p:oleObj>
              </mc:Choice>
              <mc:Fallback>
                <p:oleObj name="Equation" r:id="rId10" imgW="355138" imgH="177569" progId="Equation.DSMT4">
                  <p:embed/>
                  <p:pic>
                    <p:nvPicPr>
                      <p:cNvPr id="4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17" y="4783183"/>
                        <a:ext cx="6191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29451"/>
              </p:ext>
            </p:extLst>
          </p:nvPr>
        </p:nvGraphicFramePr>
        <p:xfrm>
          <a:off x="4437017" y="5240383"/>
          <a:ext cx="1371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400" imgH="228600" progId="Equation.DSMT4">
                  <p:embed/>
                </p:oleObj>
              </mc:Choice>
              <mc:Fallback>
                <p:oleObj name="Equation" r:id="rId12" imgW="787400" imgH="228600" progId="Equation.DSMT4">
                  <p:embed/>
                  <p:pic>
                    <p:nvPicPr>
                      <p:cNvPr id="4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17" y="5240383"/>
                        <a:ext cx="13716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2404"/>
              </p:ext>
            </p:extLst>
          </p:nvPr>
        </p:nvGraphicFramePr>
        <p:xfrm>
          <a:off x="4437017" y="5621383"/>
          <a:ext cx="17478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02865" imgH="228501" progId="Equation.DSMT4">
                  <p:embed/>
                </p:oleObj>
              </mc:Choice>
              <mc:Fallback>
                <p:oleObj name="Equation" r:id="rId14" imgW="1002865" imgH="228501" progId="Equation.DSMT4">
                  <p:embed/>
                  <p:pic>
                    <p:nvPicPr>
                      <p:cNvPr id="4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17" y="5621383"/>
                        <a:ext cx="174783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184903"/>
              </p:ext>
            </p:extLst>
          </p:nvPr>
        </p:nvGraphicFramePr>
        <p:xfrm>
          <a:off x="4437017" y="6002383"/>
          <a:ext cx="9064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474" imgH="203112" progId="Equation.DSMT4">
                  <p:embed/>
                </p:oleObj>
              </mc:Choice>
              <mc:Fallback>
                <p:oleObj name="Equation" r:id="rId16" imgW="520474" imgH="203112" progId="Equation.DSMT4">
                  <p:embed/>
                  <p:pic>
                    <p:nvPicPr>
                      <p:cNvPr id="4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17" y="6002383"/>
                        <a:ext cx="90646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Arc 34"/>
          <p:cNvSpPr>
            <a:spLocks/>
          </p:cNvSpPr>
          <p:nvPr/>
        </p:nvSpPr>
        <p:spPr bwMode="auto">
          <a:xfrm>
            <a:off x="6037217" y="2878183"/>
            <a:ext cx="228600" cy="5334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81371636 h 43186"/>
              <a:gd name="T4" fmla="*/ 0 w 21600"/>
              <a:gd name="T5" fmla="*/ 40698941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rc 35"/>
          <p:cNvSpPr>
            <a:spLocks/>
          </p:cNvSpPr>
          <p:nvPr/>
        </p:nvSpPr>
        <p:spPr bwMode="auto">
          <a:xfrm>
            <a:off x="6037217" y="3487783"/>
            <a:ext cx="228600" cy="5334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81371636 h 43186"/>
              <a:gd name="T4" fmla="*/ 0 w 21600"/>
              <a:gd name="T5" fmla="*/ 40698941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Arc 36"/>
          <p:cNvSpPr>
            <a:spLocks/>
          </p:cNvSpPr>
          <p:nvPr/>
        </p:nvSpPr>
        <p:spPr bwMode="auto">
          <a:xfrm>
            <a:off x="6037217" y="4021183"/>
            <a:ext cx="228600" cy="5334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81371636 h 43186"/>
              <a:gd name="T4" fmla="*/ 0 w 21600"/>
              <a:gd name="T5" fmla="*/ 40698941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Arc 37"/>
          <p:cNvSpPr>
            <a:spLocks/>
          </p:cNvSpPr>
          <p:nvPr/>
        </p:nvSpPr>
        <p:spPr bwMode="auto">
          <a:xfrm>
            <a:off x="6037217" y="4554583"/>
            <a:ext cx="228600" cy="3810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29654391 h 43186"/>
              <a:gd name="T4" fmla="*/ 0 w 21600"/>
              <a:gd name="T5" fmla="*/ 14832021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Line 38"/>
          <p:cNvSpPr>
            <a:spLocks noChangeShapeType="1"/>
          </p:cNvSpPr>
          <p:nvPr/>
        </p:nvSpPr>
        <p:spPr bwMode="auto">
          <a:xfrm>
            <a:off x="4437017" y="5240383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Arc 39"/>
          <p:cNvSpPr>
            <a:spLocks/>
          </p:cNvSpPr>
          <p:nvPr/>
        </p:nvSpPr>
        <p:spPr bwMode="auto">
          <a:xfrm>
            <a:off x="6189617" y="5468983"/>
            <a:ext cx="228600" cy="3810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29654391 h 43186"/>
              <a:gd name="T4" fmla="*/ 0 w 21600"/>
              <a:gd name="T5" fmla="*/ 14832021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Arc 40"/>
          <p:cNvSpPr>
            <a:spLocks/>
          </p:cNvSpPr>
          <p:nvPr/>
        </p:nvSpPr>
        <p:spPr bwMode="auto">
          <a:xfrm>
            <a:off x="6189617" y="5849983"/>
            <a:ext cx="228600" cy="3810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29654391 h 43186"/>
              <a:gd name="T4" fmla="*/ 0 w 21600"/>
              <a:gd name="T5" fmla="*/ 14832021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6265817" y="2954383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58" name="Text Box 42"/>
          <p:cNvSpPr txBox="1">
            <a:spLocks noChangeArrowheads="1"/>
          </p:cNvSpPr>
          <p:nvPr/>
        </p:nvSpPr>
        <p:spPr bwMode="auto">
          <a:xfrm>
            <a:off x="6265817" y="3563983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Set equal to 0</a:t>
            </a:r>
          </a:p>
        </p:txBody>
      </p:sp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6265817" y="4097383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Add 32</a:t>
            </a: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>
            <a:off x="6189617" y="4554583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Divide by 4, then cube root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6418217" y="5392783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Sub 2 into the original equation</a:t>
            </a:r>
          </a:p>
        </p:txBody>
      </p:sp>
      <p:sp>
        <p:nvSpPr>
          <p:cNvPr id="62" name="Text Box 46"/>
          <p:cNvSpPr txBox="1">
            <a:spLocks noChangeArrowheads="1"/>
          </p:cNvSpPr>
          <p:nvPr/>
        </p:nvSpPr>
        <p:spPr bwMode="auto">
          <a:xfrm>
            <a:off x="6189617" y="5849983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Work out the y-coordinate</a:t>
            </a:r>
          </a:p>
        </p:txBody>
      </p:sp>
      <p:sp>
        <p:nvSpPr>
          <p:cNvPr id="63" name="Text Box 47"/>
          <p:cNvSpPr txBox="1">
            <a:spLocks noChangeArrowheads="1"/>
          </p:cNvSpPr>
          <p:nvPr/>
        </p:nvSpPr>
        <p:spPr bwMode="auto">
          <a:xfrm>
            <a:off x="779417" y="5849983"/>
            <a:ext cx="24384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The stationary point is at (2, -48)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F8FF8-2F5E-C9A8-37C0-5FDA79F7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6"/>
            <a:ext cx="3715022" cy="43474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determine the nature of stationary points by considering gradients.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To find the coordinates of these points, you need to: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1) Differentiate f(x) to get the Gradient Function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2) Solve f’(x) by setting it equal to 0 (as this represents the gradient being 0)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3) Substitute the value(s) of x into the original equation to find the corresponding y-coordinate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6542314" y="2780211"/>
            <a:ext cx="18288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The stationary point is at (2, -48)</a:t>
            </a:r>
          </a:p>
        </p:txBody>
      </p:sp>
      <p:graphicFrame>
        <p:nvGraphicFramePr>
          <p:cNvPr id="3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47330"/>
              </p:ext>
            </p:extLst>
          </p:nvPr>
        </p:nvGraphicFramePr>
        <p:xfrm>
          <a:off x="4526280" y="3903616"/>
          <a:ext cx="1262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586" imgH="418918" progId="Equation.DSMT4">
                  <p:embed/>
                </p:oleObj>
              </mc:Choice>
              <mc:Fallback>
                <p:oleObj name="Equation" r:id="rId2" imgW="723586" imgH="418918" progId="Equation.DSMT4">
                  <p:embed/>
                  <p:pic>
                    <p:nvPicPr>
                      <p:cNvPr id="3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280" y="3903616"/>
                        <a:ext cx="12620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09631"/>
              </p:ext>
            </p:extLst>
          </p:nvPr>
        </p:nvGraphicFramePr>
        <p:xfrm>
          <a:off x="4602480" y="4741816"/>
          <a:ext cx="5524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225" imgH="203024" progId="Equation.DSMT4">
                  <p:embed/>
                </p:oleObj>
              </mc:Choice>
              <mc:Fallback>
                <p:oleObj name="Equation" r:id="rId4" imgW="317225" imgH="203024" progId="Equation.DSMT4">
                  <p:embed/>
                  <p:pic>
                    <p:nvPicPr>
                      <p:cNvPr id="3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480" y="4741816"/>
                        <a:ext cx="5524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63429"/>
              </p:ext>
            </p:extLst>
          </p:nvPr>
        </p:nvGraphicFramePr>
        <p:xfrm>
          <a:off x="4602480" y="5351416"/>
          <a:ext cx="7302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100" imgH="228600" progId="Equation.DSMT4">
                  <p:embed/>
                </p:oleObj>
              </mc:Choice>
              <mc:Fallback>
                <p:oleObj name="Equation" r:id="rId6" imgW="419100" imgH="228600" progId="Equation.DSMT4">
                  <p:embed/>
                  <p:pic>
                    <p:nvPicPr>
                      <p:cNvPr id="6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480" y="5351416"/>
                        <a:ext cx="7302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51748"/>
              </p:ext>
            </p:extLst>
          </p:nvPr>
        </p:nvGraphicFramePr>
        <p:xfrm>
          <a:off x="4678680" y="5961016"/>
          <a:ext cx="5524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6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680" y="5961016"/>
                        <a:ext cx="5524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rc 35"/>
          <p:cNvSpPr>
            <a:spLocks/>
          </p:cNvSpPr>
          <p:nvPr/>
        </p:nvSpPr>
        <p:spPr bwMode="auto">
          <a:xfrm>
            <a:off x="6126480" y="3522616"/>
            <a:ext cx="228600" cy="7620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237235112 h 43186"/>
              <a:gd name="T4" fmla="*/ 0 w 21600"/>
              <a:gd name="T5" fmla="*/ 1186561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6278880" y="3675016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Differentiate again</a:t>
            </a:r>
          </a:p>
        </p:txBody>
      </p:sp>
      <p:sp>
        <p:nvSpPr>
          <p:cNvPr id="68" name="Arc 37"/>
          <p:cNvSpPr>
            <a:spLocks/>
          </p:cNvSpPr>
          <p:nvPr/>
        </p:nvSpPr>
        <p:spPr bwMode="auto">
          <a:xfrm>
            <a:off x="5364480" y="4970416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Arc 38"/>
          <p:cNvSpPr>
            <a:spLocks/>
          </p:cNvSpPr>
          <p:nvPr/>
        </p:nvSpPr>
        <p:spPr bwMode="auto">
          <a:xfrm>
            <a:off x="5364480" y="5580016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5364480" y="4970416"/>
            <a:ext cx="1905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Sub in the x coordinate</a:t>
            </a:r>
          </a:p>
        </p:txBody>
      </p:sp>
      <p:sp>
        <p:nvSpPr>
          <p:cNvPr id="71" name="Text Box 40"/>
          <p:cNvSpPr txBox="1">
            <a:spLocks noChangeArrowheads="1"/>
          </p:cNvSpPr>
          <p:nvPr/>
        </p:nvSpPr>
        <p:spPr bwMode="auto">
          <a:xfrm>
            <a:off x="5593080" y="5580016"/>
            <a:ext cx="1905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Positive = Minimum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Negative = Maximum</a:t>
            </a:r>
          </a:p>
        </p:txBody>
      </p:sp>
      <p:sp>
        <p:nvSpPr>
          <p:cNvPr id="72" name="Text Box 41"/>
          <p:cNvSpPr txBox="1">
            <a:spLocks noChangeArrowheads="1"/>
          </p:cNvSpPr>
          <p:nvPr/>
        </p:nvSpPr>
        <p:spPr bwMode="auto">
          <a:xfrm>
            <a:off x="6812280" y="4132216"/>
            <a:ext cx="2057400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So the stationary point is a MINIMUM in this case!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3692" y="5796611"/>
            <a:ext cx="361841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The rate of change of the rate of change is positive</a:t>
            </a:r>
          </a:p>
          <a:p>
            <a:pPr algn="ctr"/>
            <a:r>
              <a:rPr lang="en-US" sz="11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the rate of change (gradient) is about to increase!</a:t>
            </a:r>
            <a:endParaRPr lang="en-GB" sz="11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3864428" y="6146074"/>
            <a:ext cx="685800" cy="7619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2"/>
          <p:cNvSpPr txBox="1">
            <a:spLocks noChangeArrowheads="1"/>
          </p:cNvSpPr>
          <p:nvPr/>
        </p:nvSpPr>
        <p:spPr bwMode="auto">
          <a:xfrm>
            <a:off x="5199017" y="135418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 dirty="0">
                <a:latin typeface="Comic Sans MS" pitchFamily="66" charset="0"/>
              </a:rPr>
              <a:t>Example Question</a:t>
            </a:r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4360817" y="1735183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Find the coordinates of the turning point on the curve y = x</a:t>
            </a:r>
            <a:r>
              <a:rPr lang="en-GB" altLang="en-US" sz="1400" baseline="30000" dirty="0">
                <a:latin typeface="Comic Sans MS" pitchFamily="66" charset="0"/>
              </a:rPr>
              <a:t>4</a:t>
            </a:r>
            <a:r>
              <a:rPr lang="en-GB" altLang="en-US" sz="1400" dirty="0">
                <a:latin typeface="Comic Sans MS" pitchFamily="66" charset="0"/>
              </a:rPr>
              <a:t> – 32x, and state whether it is a minimum or maximum.</a:t>
            </a:r>
          </a:p>
        </p:txBody>
      </p:sp>
      <p:sp>
        <p:nvSpPr>
          <p:cNvPr id="77" name="Line 24"/>
          <p:cNvSpPr>
            <a:spLocks noChangeShapeType="1"/>
          </p:cNvSpPr>
          <p:nvPr/>
        </p:nvSpPr>
        <p:spPr bwMode="auto">
          <a:xfrm>
            <a:off x="4437017" y="2573383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7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680221"/>
              </p:ext>
            </p:extLst>
          </p:nvPr>
        </p:nvGraphicFramePr>
        <p:xfrm>
          <a:off x="4437017" y="2649583"/>
          <a:ext cx="1371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400" imgH="228600" progId="Equation.DSMT4">
                  <p:embed/>
                </p:oleObj>
              </mc:Choice>
              <mc:Fallback>
                <p:oleObj name="Equation" r:id="rId10" imgW="787400" imgH="228600" progId="Equation.DSMT4">
                  <p:embed/>
                  <p:pic>
                    <p:nvPicPr>
                      <p:cNvPr id="7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17" y="2649583"/>
                        <a:ext cx="13716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588525"/>
              </p:ext>
            </p:extLst>
          </p:nvPr>
        </p:nvGraphicFramePr>
        <p:xfrm>
          <a:off x="4360817" y="3106783"/>
          <a:ext cx="1527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5920" imgH="393529" progId="Equation.DSMT4">
                  <p:embed/>
                </p:oleObj>
              </mc:Choice>
              <mc:Fallback>
                <p:oleObj name="Equation" r:id="rId12" imgW="875920" imgH="393529" progId="Equation.DSMT4">
                  <p:embed/>
                  <p:pic>
                    <p:nvPicPr>
                      <p:cNvPr id="7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17" y="3106783"/>
                        <a:ext cx="15271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2A7E2-293C-404C-591A-C1D1BC56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0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8" grpId="0" animBg="1"/>
      <p:bldP spid="69" grpId="0" animBg="1"/>
      <p:bldP spid="70" grpId="0"/>
      <p:bldP spid="72" grpId="0" animBg="1"/>
      <p:bldP spid="7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6"/>
            <a:ext cx="3715022" cy="43474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determine the nature of stationary points by considering gradients.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To find the coordinates of these points, you need to: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1) Differentiate f(x) to get the Gradient Function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2) Solve f’(x) by setting it equal to 0 (as this represents the gradient being 0)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3) Substitute the value(s) of x into the original equation to find the corresponding y-coordinate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077097" y="135418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238897" y="1735183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Find the stationary points on the curve:              y = 2x</a:t>
            </a:r>
            <a:r>
              <a:rPr lang="en-GB" altLang="en-US" sz="1400" baseline="30000">
                <a:latin typeface="Comic Sans MS" pitchFamily="66" charset="0"/>
              </a:rPr>
              <a:t>3</a:t>
            </a:r>
            <a:r>
              <a:rPr lang="en-GB" altLang="en-US" sz="1400">
                <a:latin typeface="Comic Sans MS" pitchFamily="66" charset="0"/>
              </a:rPr>
              <a:t> – 15x</a:t>
            </a:r>
            <a:r>
              <a:rPr lang="en-GB" altLang="en-US" sz="1400" baseline="30000">
                <a:latin typeface="Comic Sans MS" pitchFamily="66" charset="0"/>
              </a:rPr>
              <a:t>2</a:t>
            </a:r>
            <a:r>
              <a:rPr lang="en-GB" altLang="en-US" sz="1400">
                <a:latin typeface="Comic Sans MS" pitchFamily="66" charset="0"/>
              </a:rPr>
              <a:t> + 24x + 6, and state whether they are minima, maxima or points of inflexion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315097" y="2573383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138393"/>
              </p:ext>
            </p:extLst>
          </p:nvPr>
        </p:nvGraphicFramePr>
        <p:xfrm>
          <a:off x="4238897" y="2649583"/>
          <a:ext cx="2286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228600" progId="Equation.DSMT4">
                  <p:embed/>
                </p:oleObj>
              </mc:Choice>
              <mc:Fallback>
                <p:oleObj name="Equation" r:id="rId2" imgW="1498600" imgH="228600" progId="Equation.DSMT4">
                  <p:embed/>
                  <p:pic>
                    <p:nvPicPr>
                      <p:cNvPr id="2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97" y="2649583"/>
                        <a:ext cx="2286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524315"/>
              </p:ext>
            </p:extLst>
          </p:nvPr>
        </p:nvGraphicFramePr>
        <p:xfrm>
          <a:off x="4238897" y="3106783"/>
          <a:ext cx="11239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228600" progId="Equation.DSMT4">
                  <p:embed/>
                </p:oleObj>
              </mc:Choice>
              <mc:Fallback>
                <p:oleObj name="Equation" r:id="rId4" imgW="736600" imgH="228600" progId="Equation.DSMT4">
                  <p:embed/>
                  <p:pic>
                    <p:nvPicPr>
                      <p:cNvPr id="2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97" y="3106783"/>
                        <a:ext cx="11239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71202"/>
              </p:ext>
            </p:extLst>
          </p:nvPr>
        </p:nvGraphicFramePr>
        <p:xfrm>
          <a:off x="5345385" y="3133771"/>
          <a:ext cx="6397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8918" imgH="177723" progId="Equation.DSMT4">
                  <p:embed/>
                </p:oleObj>
              </mc:Choice>
              <mc:Fallback>
                <p:oleObj name="Equation" r:id="rId6" imgW="418918" imgH="177723" progId="Equation.DSMT4">
                  <p:embed/>
                  <p:pic>
                    <p:nvPicPr>
                      <p:cNvPr id="2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385" y="3133771"/>
                        <a:ext cx="639762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731191"/>
              </p:ext>
            </p:extLst>
          </p:nvPr>
        </p:nvGraphicFramePr>
        <p:xfrm>
          <a:off x="5974035" y="3144883"/>
          <a:ext cx="5238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603" imgH="164957" progId="Equation.DSMT4">
                  <p:embed/>
                </p:oleObj>
              </mc:Choice>
              <mc:Fallback>
                <p:oleObj name="Equation" r:id="rId8" imgW="342603" imgH="164957" progId="Equation.DSMT4">
                  <p:embed/>
                  <p:pic>
                    <p:nvPicPr>
                      <p:cNvPr id="3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4035" y="3144883"/>
                        <a:ext cx="5238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40113"/>
              </p:ext>
            </p:extLst>
          </p:nvPr>
        </p:nvGraphicFramePr>
        <p:xfrm>
          <a:off x="4230960" y="3563983"/>
          <a:ext cx="17446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203200" progId="Equation.DSMT4">
                  <p:embed/>
                </p:oleObj>
              </mc:Choice>
              <mc:Fallback>
                <p:oleObj name="Equation" r:id="rId10" imgW="1143000" imgH="203200" progId="Equation.DSMT4">
                  <p:embed/>
                  <p:pic>
                    <p:nvPicPr>
                      <p:cNvPr id="3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960" y="3563983"/>
                        <a:ext cx="174466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4974"/>
              </p:ext>
            </p:extLst>
          </p:nvPr>
        </p:nvGraphicFramePr>
        <p:xfrm>
          <a:off x="4230960" y="4021183"/>
          <a:ext cx="16668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726" imgH="228501" progId="Equation.DSMT4">
                  <p:embed/>
                </p:oleObj>
              </mc:Choice>
              <mc:Fallback>
                <p:oleObj name="Equation" r:id="rId12" imgW="1091726" imgH="228501" progId="Equation.DSMT4">
                  <p:embed/>
                  <p:pic>
                    <p:nvPicPr>
                      <p:cNvPr id="3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960" y="4021183"/>
                        <a:ext cx="16668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96369"/>
              </p:ext>
            </p:extLst>
          </p:nvPr>
        </p:nvGraphicFramePr>
        <p:xfrm>
          <a:off x="4230960" y="4478383"/>
          <a:ext cx="16859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04900" imgH="203200" progId="Equation.DSMT4">
                  <p:embed/>
                </p:oleObj>
              </mc:Choice>
              <mc:Fallback>
                <p:oleObj name="Equation" r:id="rId14" imgW="1104900" imgH="203200" progId="Equation.DSMT4">
                  <p:embed/>
                  <p:pic>
                    <p:nvPicPr>
                      <p:cNvPr id="3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960" y="4478383"/>
                        <a:ext cx="16859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60239"/>
              </p:ext>
            </p:extLst>
          </p:nvPr>
        </p:nvGraphicFramePr>
        <p:xfrm>
          <a:off x="4238897" y="4859383"/>
          <a:ext cx="5429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138" imgH="177569" progId="Equation.DSMT4">
                  <p:embed/>
                </p:oleObj>
              </mc:Choice>
              <mc:Fallback>
                <p:oleObj name="Equation" r:id="rId16" imgW="355138" imgH="177569" progId="Equation.DSMT4">
                  <p:embed/>
                  <p:pic>
                    <p:nvPicPr>
                      <p:cNvPr id="3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97" y="4859383"/>
                        <a:ext cx="5429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607415"/>
              </p:ext>
            </p:extLst>
          </p:nvPr>
        </p:nvGraphicFramePr>
        <p:xfrm>
          <a:off x="5305697" y="4859383"/>
          <a:ext cx="5048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29914" imgH="177646" progId="Equation.DSMT4">
                  <p:embed/>
                </p:oleObj>
              </mc:Choice>
              <mc:Fallback>
                <p:oleObj name="Equation" r:id="rId18" imgW="329914" imgH="177646" progId="Equation.DSMT4">
                  <p:embed/>
                  <p:pic>
                    <p:nvPicPr>
                      <p:cNvPr id="4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697" y="4859383"/>
                        <a:ext cx="5048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939370"/>
              </p:ext>
            </p:extLst>
          </p:nvPr>
        </p:nvGraphicFramePr>
        <p:xfrm>
          <a:off x="4848497" y="4859383"/>
          <a:ext cx="4064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66353" imgH="177569" progId="Equation.DSMT4">
                  <p:embed/>
                </p:oleObj>
              </mc:Choice>
              <mc:Fallback>
                <p:oleObj name="Equation" r:id="rId20" imgW="266353" imgH="177569" progId="Equation.DSMT4">
                  <p:embed/>
                  <p:pic>
                    <p:nvPicPr>
                      <p:cNvPr id="4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497" y="4859383"/>
                        <a:ext cx="4064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4315097" y="5316583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4162697" y="5392783"/>
            <a:ext cx="42672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Substituting into the original formula will give the following coordinates as stationary points: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(1, 17) and (4, -10)</a:t>
            </a:r>
          </a:p>
        </p:txBody>
      </p:sp>
      <p:sp>
        <p:nvSpPr>
          <p:cNvPr id="44" name="Arc 34"/>
          <p:cNvSpPr>
            <a:spLocks/>
          </p:cNvSpPr>
          <p:nvPr/>
        </p:nvSpPr>
        <p:spPr bwMode="auto">
          <a:xfrm>
            <a:off x="6601097" y="2801983"/>
            <a:ext cx="228600" cy="4572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51242787 h 43186"/>
              <a:gd name="T4" fmla="*/ 0 w 21600"/>
              <a:gd name="T5" fmla="*/ 2562968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6677297" y="2878183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6" name="Arc 37"/>
          <p:cNvSpPr>
            <a:spLocks/>
          </p:cNvSpPr>
          <p:nvPr/>
        </p:nvSpPr>
        <p:spPr bwMode="auto">
          <a:xfrm>
            <a:off x="6593160" y="3259183"/>
            <a:ext cx="228600" cy="4572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51242787 h 43186"/>
              <a:gd name="T4" fmla="*/ 0 w 21600"/>
              <a:gd name="T5" fmla="*/ 2562968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rc 38"/>
          <p:cNvSpPr>
            <a:spLocks/>
          </p:cNvSpPr>
          <p:nvPr/>
        </p:nvSpPr>
        <p:spPr bwMode="auto">
          <a:xfrm>
            <a:off x="6212160" y="3716383"/>
            <a:ext cx="228600" cy="4572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51242787 h 43186"/>
              <a:gd name="T4" fmla="*/ 0 w 21600"/>
              <a:gd name="T5" fmla="*/ 2562968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39"/>
          <p:cNvSpPr>
            <a:spLocks/>
          </p:cNvSpPr>
          <p:nvPr/>
        </p:nvSpPr>
        <p:spPr bwMode="auto">
          <a:xfrm>
            <a:off x="6212160" y="4173583"/>
            <a:ext cx="228600" cy="4572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51242787 h 43186"/>
              <a:gd name="T4" fmla="*/ 0 w 21600"/>
              <a:gd name="T5" fmla="*/ 2562968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Arc 40"/>
          <p:cNvSpPr>
            <a:spLocks/>
          </p:cNvSpPr>
          <p:nvPr/>
        </p:nvSpPr>
        <p:spPr bwMode="auto">
          <a:xfrm>
            <a:off x="6220097" y="4630783"/>
            <a:ext cx="228600" cy="4572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51242787 h 43186"/>
              <a:gd name="T4" fmla="*/ 0 w 21600"/>
              <a:gd name="T5" fmla="*/ 2562968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6745560" y="3335383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Set equal to 0</a:t>
            </a: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6135960" y="3792583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6364560" y="4249783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 again</a:t>
            </a: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6220097" y="4630783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Write the solutions</a:t>
            </a: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5458097" y="5926183"/>
            <a:ext cx="1600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7427-3026-AA63-114C-5640572D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0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42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6"/>
            <a:ext cx="3715022" cy="43474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determine the nature of stationary points by considering gradients.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To find the coordinates of these points, you need to: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1) Differentiate f(x) to get the Gradient Function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2) Solve f’(x) by setting it equal to 0 (as this represents the gradient being 0)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3) Substitute the value(s) of x into the original equation to find the corresponding y-coordinate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077097" y="135418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238897" y="1735183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Find the stationary points on the curve:              y = 2x</a:t>
            </a:r>
            <a:r>
              <a:rPr lang="en-GB" altLang="en-US" sz="1400" baseline="30000">
                <a:latin typeface="Comic Sans MS" pitchFamily="66" charset="0"/>
              </a:rPr>
              <a:t>3</a:t>
            </a:r>
            <a:r>
              <a:rPr lang="en-GB" altLang="en-US" sz="1400">
                <a:latin typeface="Comic Sans MS" pitchFamily="66" charset="0"/>
              </a:rPr>
              <a:t> – 15x</a:t>
            </a:r>
            <a:r>
              <a:rPr lang="en-GB" altLang="en-US" sz="1400" baseline="30000">
                <a:latin typeface="Comic Sans MS" pitchFamily="66" charset="0"/>
              </a:rPr>
              <a:t>2</a:t>
            </a:r>
            <a:r>
              <a:rPr lang="en-GB" altLang="en-US" sz="1400">
                <a:latin typeface="Comic Sans MS" pitchFamily="66" charset="0"/>
              </a:rPr>
              <a:t> + 24x + 6, and state whether they are minima, maxima or points of inflexion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315097" y="2573383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7010400" y="742406"/>
            <a:ext cx="19812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Stationary points at: 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(1, 17) and (4, -10)</a:t>
            </a:r>
          </a:p>
        </p:txBody>
      </p:sp>
      <p:sp>
        <p:nvSpPr>
          <p:cNvPr id="56" name="Arc 20"/>
          <p:cNvSpPr>
            <a:spLocks/>
          </p:cNvSpPr>
          <p:nvPr/>
        </p:nvSpPr>
        <p:spPr bwMode="auto">
          <a:xfrm>
            <a:off x="6559732" y="3276600"/>
            <a:ext cx="228600" cy="4572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51242787 h 43186"/>
              <a:gd name="T4" fmla="*/ 0 w 21600"/>
              <a:gd name="T5" fmla="*/ 2562968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6712132" y="32004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Differentiate again</a:t>
            </a:r>
          </a:p>
        </p:txBody>
      </p:sp>
      <p:graphicFrame>
        <p:nvGraphicFramePr>
          <p:cNvPr id="5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52966"/>
              </p:ext>
            </p:extLst>
          </p:nvPr>
        </p:nvGraphicFramePr>
        <p:xfrm>
          <a:off x="4273732" y="3657600"/>
          <a:ext cx="16081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203200" progId="Equation.DSMT4">
                  <p:embed/>
                </p:oleObj>
              </mc:Choice>
              <mc:Fallback>
                <p:oleObj name="Equation" r:id="rId2" imgW="1054100" imgH="203200" progId="Equation.DSMT4">
                  <p:embed/>
                  <p:pic>
                    <p:nvPicPr>
                      <p:cNvPr id="5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732" y="3657600"/>
                        <a:ext cx="16081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23105"/>
              </p:ext>
            </p:extLst>
          </p:nvPr>
        </p:nvGraphicFramePr>
        <p:xfrm>
          <a:off x="4273732" y="4572000"/>
          <a:ext cx="16081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203200" progId="Equation.DSMT4">
                  <p:embed/>
                </p:oleObj>
              </mc:Choice>
              <mc:Fallback>
                <p:oleObj name="Equation" r:id="rId4" imgW="1054100" imgH="203200" progId="Equation.DSMT4">
                  <p:embed/>
                  <p:pic>
                    <p:nvPicPr>
                      <p:cNvPr id="59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732" y="4572000"/>
                        <a:ext cx="16081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496671"/>
              </p:ext>
            </p:extLst>
          </p:nvPr>
        </p:nvGraphicFramePr>
        <p:xfrm>
          <a:off x="4245157" y="4953000"/>
          <a:ext cx="16652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726" imgH="203112" progId="Equation.DSMT4">
                  <p:embed/>
                </p:oleObj>
              </mc:Choice>
              <mc:Fallback>
                <p:oleObj name="Equation" r:id="rId6" imgW="1091726" imgH="203112" progId="Equation.DSMT4">
                  <p:embed/>
                  <p:pic>
                    <p:nvPicPr>
                      <p:cNvPr id="6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157" y="4953000"/>
                        <a:ext cx="16652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794453"/>
              </p:ext>
            </p:extLst>
          </p:nvPr>
        </p:nvGraphicFramePr>
        <p:xfrm>
          <a:off x="6635932" y="4572000"/>
          <a:ext cx="16081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203200" progId="Equation.DSMT4">
                  <p:embed/>
                </p:oleObj>
              </mc:Choice>
              <mc:Fallback>
                <p:oleObj name="Equation" r:id="rId8" imgW="1054100" imgH="203200" progId="Equation.DSMT4">
                  <p:embed/>
                  <p:pic>
                    <p:nvPicPr>
                      <p:cNvPr id="61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932" y="4572000"/>
                        <a:ext cx="16081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125319"/>
              </p:ext>
            </p:extLst>
          </p:nvPr>
        </p:nvGraphicFramePr>
        <p:xfrm>
          <a:off x="6635932" y="4953000"/>
          <a:ext cx="17621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55700" imgH="203200" progId="Equation.DSMT4">
                  <p:embed/>
                </p:oleObj>
              </mc:Choice>
              <mc:Fallback>
                <p:oleObj name="Equation" r:id="rId9" imgW="1155700" imgH="203200" progId="Equation.DSMT4">
                  <p:embed/>
                  <p:pic>
                    <p:nvPicPr>
                      <p:cNvPr id="6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932" y="4953000"/>
                        <a:ext cx="17621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146864"/>
              </p:ext>
            </p:extLst>
          </p:nvPr>
        </p:nvGraphicFramePr>
        <p:xfrm>
          <a:off x="4273732" y="5334000"/>
          <a:ext cx="11414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48975" imgH="203112" progId="Equation.DSMT4">
                  <p:embed/>
                </p:oleObj>
              </mc:Choice>
              <mc:Fallback>
                <p:oleObj name="Equation" r:id="rId11" imgW="748975" imgH="203112" progId="Equation.DSMT4">
                  <p:embed/>
                  <p:pic>
                    <p:nvPicPr>
                      <p:cNvPr id="6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732" y="5334000"/>
                        <a:ext cx="11414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712629"/>
              </p:ext>
            </p:extLst>
          </p:nvPr>
        </p:nvGraphicFramePr>
        <p:xfrm>
          <a:off x="6635932" y="5334000"/>
          <a:ext cx="10461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85800" imgH="203200" progId="Equation.DSMT4">
                  <p:embed/>
                </p:oleObj>
              </mc:Choice>
              <mc:Fallback>
                <p:oleObj name="Equation" r:id="rId13" imgW="685800" imgH="203200" progId="Equation.DSMT4">
                  <p:embed/>
                  <p:pic>
                    <p:nvPicPr>
                      <p:cNvPr id="6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932" y="5334000"/>
                        <a:ext cx="10461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4426132" y="41910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u="sng">
                <a:latin typeface="Comic Sans MS" pitchFamily="66" charset="0"/>
              </a:rPr>
              <a:t>Sub in x = 1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788332" y="41910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u="sng">
                <a:latin typeface="Comic Sans MS" pitchFamily="66" charset="0"/>
              </a:rPr>
              <a:t>Sub in x = 4</a:t>
            </a:r>
          </a:p>
        </p:txBody>
      </p:sp>
      <p:sp>
        <p:nvSpPr>
          <p:cNvPr id="67" name="Line 40"/>
          <p:cNvSpPr>
            <a:spLocks noChangeShapeType="1"/>
          </p:cNvSpPr>
          <p:nvPr/>
        </p:nvSpPr>
        <p:spPr bwMode="auto">
          <a:xfrm>
            <a:off x="4349932" y="4114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4426132" y="5791200"/>
            <a:ext cx="13716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So (1,17) is a </a:t>
            </a:r>
            <a:r>
              <a:rPr lang="en-GB" altLang="en-US" sz="1600" u="sng">
                <a:latin typeface="Comic Sans MS" pitchFamily="66" charset="0"/>
              </a:rPr>
              <a:t>Maximum</a:t>
            </a:r>
          </a:p>
        </p:txBody>
      </p:sp>
      <p:sp>
        <p:nvSpPr>
          <p:cNvPr id="69" name="Text Box 42"/>
          <p:cNvSpPr txBox="1">
            <a:spLocks noChangeArrowheads="1"/>
          </p:cNvSpPr>
          <p:nvPr/>
        </p:nvSpPr>
        <p:spPr bwMode="auto">
          <a:xfrm>
            <a:off x="6788332" y="5791200"/>
            <a:ext cx="13716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So (4,-10) is a </a:t>
            </a:r>
            <a:r>
              <a:rPr lang="en-GB" altLang="en-US" sz="1600" u="sng">
                <a:latin typeface="Comic Sans MS" pitchFamily="66" charset="0"/>
              </a:rPr>
              <a:t>Minimum</a:t>
            </a:r>
          </a:p>
        </p:txBody>
      </p:sp>
      <p:graphicFrame>
        <p:nvGraphicFramePr>
          <p:cNvPr id="7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94856"/>
              </p:ext>
            </p:extLst>
          </p:nvPr>
        </p:nvGraphicFramePr>
        <p:xfrm>
          <a:off x="4238897" y="2649583"/>
          <a:ext cx="2286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98600" imgH="228600" progId="Equation.DSMT4">
                  <p:embed/>
                </p:oleObj>
              </mc:Choice>
              <mc:Fallback>
                <p:oleObj name="Equation" r:id="rId15" imgW="1498600" imgH="228600" progId="Equation.DSMT4">
                  <p:embed/>
                  <p:pic>
                    <p:nvPicPr>
                      <p:cNvPr id="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97" y="2649583"/>
                        <a:ext cx="2286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79910"/>
              </p:ext>
            </p:extLst>
          </p:nvPr>
        </p:nvGraphicFramePr>
        <p:xfrm>
          <a:off x="4238897" y="3106783"/>
          <a:ext cx="11239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36600" imgH="228600" progId="Equation.DSMT4">
                  <p:embed/>
                </p:oleObj>
              </mc:Choice>
              <mc:Fallback>
                <p:oleObj name="Equation" r:id="rId17" imgW="736600" imgH="228600" progId="Equation.DSMT4">
                  <p:embed/>
                  <p:pic>
                    <p:nvPicPr>
                      <p:cNvPr id="7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97" y="3106783"/>
                        <a:ext cx="11239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892699"/>
              </p:ext>
            </p:extLst>
          </p:nvPr>
        </p:nvGraphicFramePr>
        <p:xfrm>
          <a:off x="5345385" y="3133771"/>
          <a:ext cx="6397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18918" imgH="177723" progId="Equation.DSMT4">
                  <p:embed/>
                </p:oleObj>
              </mc:Choice>
              <mc:Fallback>
                <p:oleObj name="Equation" r:id="rId19" imgW="418918" imgH="177723" progId="Equation.DSMT4">
                  <p:embed/>
                  <p:pic>
                    <p:nvPicPr>
                      <p:cNvPr id="7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385" y="3133771"/>
                        <a:ext cx="639762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119906"/>
              </p:ext>
            </p:extLst>
          </p:nvPr>
        </p:nvGraphicFramePr>
        <p:xfrm>
          <a:off x="5974035" y="3144883"/>
          <a:ext cx="5238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42603" imgH="164957" progId="Equation.DSMT4">
                  <p:embed/>
                </p:oleObj>
              </mc:Choice>
              <mc:Fallback>
                <p:oleObj name="Equation" r:id="rId21" imgW="342603" imgH="164957" progId="Equation.DSMT4">
                  <p:embed/>
                  <p:pic>
                    <p:nvPicPr>
                      <p:cNvPr id="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4035" y="3144883"/>
                        <a:ext cx="5238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DCBE4-496B-A68E-D07A-5018F692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65" grpId="0"/>
      <p:bldP spid="66" grpId="0"/>
      <p:bldP spid="67" grpId="0" animBg="1"/>
      <p:bldP spid="68" grpId="0" animBg="1"/>
      <p:bldP spid="6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6"/>
                <a:ext cx="3715022" cy="4347482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determine the nature of stationary points by considering gradients.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Please note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, the stationary point could be a minimum, maximum or a point of inflexion.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In this case, find the gradient just before and just after the coordinate, this will then tell you the nature of the point.</a:t>
                </a:r>
                <a:endParaRPr lang="en-GB" alt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6"/>
                <a:ext cx="3715022" cy="4347482"/>
              </a:xfrm>
              <a:blipFill>
                <a:blip r:embed="rId2"/>
                <a:stretch>
                  <a:fillRect t="-842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F2804-DDBE-A93F-1BC8-4E7C8896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12J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B55F91-D2EF-3E14-125C-31FE1760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612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features of a function to sketch its corresponding gradient function.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consider the gradient at various sections of the graph…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Dividing the graph up helps, and plot any stationary points first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</a:rPr>
              <a:t>After that, consider the way the gradient changes…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12J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F6D01AF-5CB5-4CEC-A054-84BFFAF8B546}"/>
              </a:ext>
            </a:extLst>
          </p:cNvPr>
          <p:cNvGrpSpPr/>
          <p:nvPr/>
        </p:nvGrpSpPr>
        <p:grpSpPr>
          <a:xfrm>
            <a:off x="5350275" y="809348"/>
            <a:ext cx="2880429" cy="2901519"/>
            <a:chOff x="5359152" y="862614"/>
            <a:chExt cx="2880429" cy="2901519"/>
          </a:xfrm>
        </p:grpSpPr>
        <p:sp>
          <p:nvSpPr>
            <p:cNvPr id="5" name="Line 17">
              <a:extLst>
                <a:ext uri="{FF2B5EF4-FFF2-40B4-BE49-F238E27FC236}">
                  <a16:creationId xmlns:a16="http://schemas.microsoft.com/office/drawing/2014/main" id="{54CEF2FE-9DE5-4DC2-8042-94254A867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2740" y="1145220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20">
                  <a:extLst>
                    <a:ext uri="{FF2B5EF4-FFF2-40B4-BE49-F238E27FC236}">
                      <a16:creationId xmlns:a16="http://schemas.microsoft.com/office/drawing/2014/main" id="{AAA69122-F5B7-43DC-8D23-400EBA61BB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" name="Text Box 20">
                  <a:extLst>
                    <a:ext uri="{FF2B5EF4-FFF2-40B4-BE49-F238E27FC236}">
                      <a16:creationId xmlns:a16="http://schemas.microsoft.com/office/drawing/2014/main" id="{AAA69122-F5B7-43DC-8D23-400EBA61BB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ine 17">
              <a:extLst>
                <a:ext uri="{FF2B5EF4-FFF2-40B4-BE49-F238E27FC236}">
                  <a16:creationId xmlns:a16="http://schemas.microsoft.com/office/drawing/2014/main" id="{2FA40D63-4E0F-48C1-B001-C8896F050C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6668609" y="1208843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20">
                  <a:extLst>
                    <a:ext uri="{FF2B5EF4-FFF2-40B4-BE49-F238E27FC236}">
                      <a16:creationId xmlns:a16="http://schemas.microsoft.com/office/drawing/2014/main" id="{93994B1F-3EF5-4FD7-80D2-F618AFC0EF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" name="Text Box 20">
                  <a:extLst>
                    <a:ext uri="{FF2B5EF4-FFF2-40B4-BE49-F238E27FC236}">
                      <a16:creationId xmlns:a16="http://schemas.microsoft.com/office/drawing/2014/main" id="{93994B1F-3EF5-4FD7-80D2-F618AFC0EF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4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5F59540-2C5C-4C4A-882C-C099C79E5088}"/>
              </a:ext>
            </a:extLst>
          </p:cNvPr>
          <p:cNvGrpSpPr/>
          <p:nvPr/>
        </p:nvGrpSpPr>
        <p:grpSpPr>
          <a:xfrm>
            <a:off x="5360632" y="3696071"/>
            <a:ext cx="2880429" cy="2901519"/>
            <a:chOff x="5359152" y="862614"/>
            <a:chExt cx="2880429" cy="2901519"/>
          </a:xfrm>
        </p:grpSpPr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4821108E-423E-4791-8B74-0686C225F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2740" y="1145220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131408F3-C5D2-4320-B861-142AB0E4DE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131408F3-C5D2-4320-B861-142AB0E4D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45582629-2783-4102-A34C-DBB47C4403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6668609" y="1208843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20">
                  <a:extLst>
                    <a:ext uri="{FF2B5EF4-FFF2-40B4-BE49-F238E27FC236}">
                      <a16:creationId xmlns:a16="http://schemas.microsoft.com/office/drawing/2014/main" id="{4780DEA5-BD5F-43F7-806C-0DA5062681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6" name="Text Box 20">
                  <a:extLst>
                    <a:ext uri="{FF2B5EF4-FFF2-40B4-BE49-F238E27FC236}">
                      <a16:creationId xmlns:a16="http://schemas.microsoft.com/office/drawing/2014/main" id="{4780DEA5-BD5F-43F7-806C-0DA5062681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19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D4A604D-2561-4099-8558-1688926DE6CD}"/>
              </a:ext>
            </a:extLst>
          </p:cNvPr>
          <p:cNvSpPr/>
          <p:nvPr/>
        </p:nvSpPr>
        <p:spPr>
          <a:xfrm>
            <a:off x="5672831" y="1402671"/>
            <a:ext cx="1899822" cy="1970843"/>
          </a:xfrm>
          <a:custGeom>
            <a:avLst/>
            <a:gdLst>
              <a:gd name="connsiteX0" fmla="*/ 0 w 2672178"/>
              <a:gd name="connsiteY0" fmla="*/ 4117405 h 4117405"/>
              <a:gd name="connsiteX1" fmla="*/ 195308 w 2672178"/>
              <a:gd name="connsiteY1" fmla="*/ 2093297 h 4117405"/>
              <a:gd name="connsiteX2" fmla="*/ 719091 w 2672178"/>
              <a:gd name="connsiteY2" fmla="*/ 521949 h 4117405"/>
              <a:gd name="connsiteX3" fmla="*/ 1189607 w 2672178"/>
              <a:gd name="connsiteY3" fmla="*/ 690625 h 4117405"/>
              <a:gd name="connsiteX4" fmla="*/ 2006353 w 2672178"/>
              <a:gd name="connsiteY4" fmla="*/ 42555 h 4117405"/>
              <a:gd name="connsiteX5" fmla="*/ 2512380 w 2672178"/>
              <a:gd name="connsiteY5" fmla="*/ 2093297 h 4117405"/>
              <a:gd name="connsiteX6" fmla="*/ 2672178 w 2672178"/>
              <a:gd name="connsiteY6" fmla="*/ 4108528 h 4117405"/>
              <a:gd name="connsiteX0" fmla="*/ 0 w 2672178"/>
              <a:gd name="connsiteY0" fmla="*/ 4117906 h 4117906"/>
              <a:gd name="connsiteX1" fmla="*/ 195308 w 2672178"/>
              <a:gd name="connsiteY1" fmla="*/ 2093798 h 4117906"/>
              <a:gd name="connsiteX2" fmla="*/ 577048 w 2672178"/>
              <a:gd name="connsiteY2" fmla="*/ 593471 h 4117906"/>
              <a:gd name="connsiteX3" fmla="*/ 1189607 w 2672178"/>
              <a:gd name="connsiteY3" fmla="*/ 691126 h 4117906"/>
              <a:gd name="connsiteX4" fmla="*/ 2006353 w 2672178"/>
              <a:gd name="connsiteY4" fmla="*/ 43056 h 4117906"/>
              <a:gd name="connsiteX5" fmla="*/ 2512380 w 2672178"/>
              <a:gd name="connsiteY5" fmla="*/ 2093798 h 4117906"/>
              <a:gd name="connsiteX6" fmla="*/ 2672178 w 2672178"/>
              <a:gd name="connsiteY6" fmla="*/ 4109029 h 4117906"/>
              <a:gd name="connsiteX0" fmla="*/ 0 w 2672178"/>
              <a:gd name="connsiteY0" fmla="*/ 4058246 h 4058246"/>
              <a:gd name="connsiteX1" fmla="*/ 195308 w 2672178"/>
              <a:gd name="connsiteY1" fmla="*/ 2034138 h 4058246"/>
              <a:gd name="connsiteX2" fmla="*/ 577048 w 2672178"/>
              <a:gd name="connsiteY2" fmla="*/ 533811 h 4058246"/>
              <a:gd name="connsiteX3" fmla="*/ 1189607 w 2672178"/>
              <a:gd name="connsiteY3" fmla="*/ 631466 h 4058246"/>
              <a:gd name="connsiteX4" fmla="*/ 2112885 w 2672178"/>
              <a:gd name="connsiteY4" fmla="*/ 45540 h 4058246"/>
              <a:gd name="connsiteX5" fmla="*/ 2512380 w 2672178"/>
              <a:gd name="connsiteY5" fmla="*/ 2034138 h 4058246"/>
              <a:gd name="connsiteX6" fmla="*/ 2672178 w 2672178"/>
              <a:gd name="connsiteY6" fmla="*/ 4049369 h 4058246"/>
              <a:gd name="connsiteX0" fmla="*/ 0 w 2672178"/>
              <a:gd name="connsiteY0" fmla="*/ 4056486 h 4056486"/>
              <a:gd name="connsiteX1" fmla="*/ 195308 w 2672178"/>
              <a:gd name="connsiteY1" fmla="*/ 2032378 h 4056486"/>
              <a:gd name="connsiteX2" fmla="*/ 577048 w 2672178"/>
              <a:gd name="connsiteY2" fmla="*/ 532051 h 4056486"/>
              <a:gd name="connsiteX3" fmla="*/ 1251751 w 2672178"/>
              <a:gd name="connsiteY3" fmla="*/ 647461 h 4056486"/>
              <a:gd name="connsiteX4" fmla="*/ 2112885 w 2672178"/>
              <a:gd name="connsiteY4" fmla="*/ 43780 h 4056486"/>
              <a:gd name="connsiteX5" fmla="*/ 2512380 w 2672178"/>
              <a:gd name="connsiteY5" fmla="*/ 2032378 h 4056486"/>
              <a:gd name="connsiteX6" fmla="*/ 2672178 w 2672178"/>
              <a:gd name="connsiteY6" fmla="*/ 4047609 h 405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178" h="4056486">
                <a:moveTo>
                  <a:pt x="0" y="4056486"/>
                </a:moveTo>
                <a:cubicBezTo>
                  <a:pt x="37730" y="3344053"/>
                  <a:pt x="99133" y="2619784"/>
                  <a:pt x="195308" y="2032378"/>
                </a:cubicBezTo>
                <a:cubicBezTo>
                  <a:pt x="291483" y="1444972"/>
                  <a:pt x="400974" y="762871"/>
                  <a:pt x="577048" y="532051"/>
                </a:cubicBezTo>
                <a:cubicBezTo>
                  <a:pt x="753122" y="301232"/>
                  <a:pt x="995778" y="728839"/>
                  <a:pt x="1251751" y="647461"/>
                </a:cubicBezTo>
                <a:cubicBezTo>
                  <a:pt x="1507724" y="566083"/>
                  <a:pt x="1902780" y="-187039"/>
                  <a:pt x="2112885" y="43780"/>
                </a:cubicBezTo>
                <a:cubicBezTo>
                  <a:pt x="2322990" y="274599"/>
                  <a:pt x="2419165" y="1365073"/>
                  <a:pt x="2512380" y="2032378"/>
                </a:cubicBezTo>
                <a:cubicBezTo>
                  <a:pt x="2605595" y="2699683"/>
                  <a:pt x="2647764" y="3378824"/>
                  <a:pt x="2672178" y="404760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970094A6-D1F4-42C6-A893-46F07B02C3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4061" y="1086036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077E191D-50FB-4098-B431-A4854F1CCB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0648" y="1078638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17">
            <a:extLst>
              <a:ext uri="{FF2B5EF4-FFF2-40B4-BE49-F238E27FC236}">
                <a16:creationId xmlns:a16="http://schemas.microsoft.com/office/drawing/2014/main" id="{EEF17CFA-5863-44F9-B88B-17732FC506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16932" y="1088996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DCD207C-4032-4D3F-AA87-4C008107E545}"/>
              </a:ext>
            </a:extLst>
          </p:cNvPr>
          <p:cNvSpPr txBox="1"/>
          <p:nvPr/>
        </p:nvSpPr>
        <p:spPr>
          <a:xfrm>
            <a:off x="4323426" y="1793290"/>
            <a:ext cx="163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positive, but decreasing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D2C70FF-7F0F-4D05-A2F5-27211344D82D}"/>
              </a:ext>
            </a:extLst>
          </p:cNvPr>
          <p:cNvSpPr txBox="1"/>
          <p:nvPr/>
        </p:nvSpPr>
        <p:spPr>
          <a:xfrm>
            <a:off x="7325558" y="1839158"/>
            <a:ext cx="169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negative, and decreasing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8399553-41B9-4B18-8FEF-1D13C8359F74}"/>
              </a:ext>
            </a:extLst>
          </p:cNvPr>
          <p:cNvSpPr txBox="1"/>
          <p:nvPr/>
        </p:nvSpPr>
        <p:spPr>
          <a:xfrm>
            <a:off x="3225553" y="4255364"/>
            <a:ext cx="169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zero at each of these points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5119877-F3E6-4C3A-B044-E563980CB47C}"/>
              </a:ext>
            </a:extLst>
          </p:cNvPr>
          <p:cNvSpPr txBox="1"/>
          <p:nvPr/>
        </p:nvSpPr>
        <p:spPr>
          <a:xfrm>
            <a:off x="6570956" y="463119"/>
            <a:ext cx="163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positive, increases, then decreases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318E4D7-EAFE-49A6-8856-43A8245C4EA3}"/>
              </a:ext>
            </a:extLst>
          </p:cNvPr>
          <p:cNvSpPr txBox="1"/>
          <p:nvPr/>
        </p:nvSpPr>
        <p:spPr>
          <a:xfrm>
            <a:off x="4601594" y="943993"/>
            <a:ext cx="163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negative, decreases, then increases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Line 17">
            <a:extLst>
              <a:ext uri="{FF2B5EF4-FFF2-40B4-BE49-F238E27FC236}">
                <a16:creationId xmlns:a16="http://schemas.microsoft.com/office/drawing/2014/main" id="{EE2473D2-873C-40F8-B6D2-9BA3889C8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5541" y="3963881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17">
            <a:extLst>
              <a:ext uri="{FF2B5EF4-FFF2-40B4-BE49-F238E27FC236}">
                <a16:creationId xmlns:a16="http://schemas.microsoft.com/office/drawing/2014/main" id="{78869333-A924-40A7-AAA5-DFD09E139F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2128" y="3956483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17">
            <a:extLst>
              <a:ext uri="{FF2B5EF4-FFF2-40B4-BE49-F238E27FC236}">
                <a16:creationId xmlns:a16="http://schemas.microsoft.com/office/drawing/2014/main" id="{BF612014-6ECF-49D8-BF9B-E91B7CA321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18412" y="3966841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28ED521D-4EE5-4546-982A-B74B5545AD8A}"/>
              </a:ext>
            </a:extLst>
          </p:cNvPr>
          <p:cNvSpPr/>
          <p:nvPr/>
        </p:nvSpPr>
        <p:spPr>
          <a:xfrm>
            <a:off x="5663953" y="4039339"/>
            <a:ext cx="1819922" cy="2539014"/>
          </a:xfrm>
          <a:custGeom>
            <a:avLst/>
            <a:gdLst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54097 w 1819922"/>
              <a:gd name="connsiteY3" fmla="*/ 1162975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89607 w 1819922"/>
              <a:gd name="connsiteY3" fmla="*/ 1118586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89607 w 1819922"/>
              <a:gd name="connsiteY3" fmla="*/ 1118586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89607 w 1819922"/>
              <a:gd name="connsiteY3" fmla="*/ 1118586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89607 w 1819922"/>
              <a:gd name="connsiteY3" fmla="*/ 1118586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54097 w 1819922"/>
              <a:gd name="connsiteY3" fmla="*/ 1118586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54097 w 1819922"/>
              <a:gd name="connsiteY3" fmla="*/ 1118586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922" h="2539014">
                <a:moveTo>
                  <a:pt x="0" y="0"/>
                </a:moveTo>
                <a:cubicBezTo>
                  <a:pt x="181252" y="562252"/>
                  <a:pt x="362505" y="1124505"/>
                  <a:pt x="506027" y="1349406"/>
                </a:cubicBezTo>
                <a:cubicBezTo>
                  <a:pt x="649549" y="1574307"/>
                  <a:pt x="770878" y="1423387"/>
                  <a:pt x="861134" y="1349406"/>
                </a:cubicBezTo>
                <a:cubicBezTo>
                  <a:pt x="951390" y="1275425"/>
                  <a:pt x="1054963" y="1120066"/>
                  <a:pt x="1154097" y="1118586"/>
                </a:cubicBezTo>
                <a:cubicBezTo>
                  <a:pt x="1253231" y="1117106"/>
                  <a:pt x="1344967" y="1103790"/>
                  <a:pt x="1455938" y="1340528"/>
                </a:cubicBezTo>
                <a:cubicBezTo>
                  <a:pt x="1566909" y="1577266"/>
                  <a:pt x="1693415" y="2054441"/>
                  <a:pt x="1819922" y="253901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42D6357-361C-447A-A14C-9B6B018EE499}"/>
              </a:ext>
            </a:extLst>
          </p:cNvPr>
          <p:cNvGrpSpPr/>
          <p:nvPr/>
        </p:nvGrpSpPr>
        <p:grpSpPr>
          <a:xfrm>
            <a:off x="6098960" y="5299969"/>
            <a:ext cx="108012" cy="116889"/>
            <a:chOff x="1411550" y="4208016"/>
            <a:chExt cx="108012" cy="116889"/>
          </a:xfrm>
        </p:grpSpPr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40447F52-1B23-47B1-99AA-937AAAA5A731}"/>
                </a:ext>
              </a:extLst>
            </p:cNvPr>
            <p:cNvCxnSpPr/>
            <p:nvPr/>
          </p:nvCxnSpPr>
          <p:spPr>
            <a:xfrm>
              <a:off x="1411550" y="420801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2F93ECE-FAC1-4D84-A6E2-5B590224F9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3030" y="420949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F13FBF6-7E75-438B-8022-63F871708272}"/>
              </a:ext>
            </a:extLst>
          </p:cNvPr>
          <p:cNvGrpSpPr/>
          <p:nvPr/>
        </p:nvGrpSpPr>
        <p:grpSpPr>
          <a:xfrm>
            <a:off x="6473302" y="5301449"/>
            <a:ext cx="108012" cy="116889"/>
            <a:chOff x="1411550" y="4208016"/>
            <a:chExt cx="108012" cy="116889"/>
          </a:xfrm>
        </p:grpSpPr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FD51B7EB-BCD9-40F7-B6E3-8A247C413A9B}"/>
                </a:ext>
              </a:extLst>
            </p:cNvPr>
            <p:cNvCxnSpPr/>
            <p:nvPr/>
          </p:nvCxnSpPr>
          <p:spPr>
            <a:xfrm>
              <a:off x="1411550" y="420801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774DD6F1-5CBF-4BA6-8836-3D3FFC103C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3030" y="420949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9828918-07CD-49BF-894E-E0C83C998EDD}"/>
              </a:ext>
            </a:extLst>
          </p:cNvPr>
          <p:cNvGrpSpPr/>
          <p:nvPr/>
        </p:nvGrpSpPr>
        <p:grpSpPr>
          <a:xfrm>
            <a:off x="7060708" y="5294052"/>
            <a:ext cx="108012" cy="116889"/>
            <a:chOff x="1411550" y="4208016"/>
            <a:chExt cx="108012" cy="116889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F93717B0-DCCF-4AA2-AF15-046151E531D9}"/>
                </a:ext>
              </a:extLst>
            </p:cNvPr>
            <p:cNvCxnSpPr/>
            <p:nvPr/>
          </p:nvCxnSpPr>
          <p:spPr>
            <a:xfrm>
              <a:off x="1411550" y="420801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0CD0CDDD-1DF6-45DC-ACFF-375DA3E14C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3030" y="420949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8B14518-265D-4FC1-A021-74D183CA226B}"/>
              </a:ext>
            </a:extLst>
          </p:cNvPr>
          <p:cNvSpPr txBox="1"/>
          <p:nvPr/>
        </p:nvSpPr>
        <p:spPr>
          <a:xfrm>
            <a:off x="7750205" y="1180730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BEBFE40-3582-4CAC-B674-40A7F8C56141}"/>
              </a:ext>
            </a:extLst>
          </p:cNvPr>
          <p:cNvSpPr txBox="1"/>
          <p:nvPr/>
        </p:nvSpPr>
        <p:spPr>
          <a:xfrm>
            <a:off x="7440967" y="3978674"/>
            <a:ext cx="159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Gradient 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6CC85CDF-07F4-4FAB-BD26-2283F4C9628E}"/>
              </a:ext>
            </a:extLst>
          </p:cNvPr>
          <p:cNvCxnSpPr>
            <a:cxnSpLocks/>
          </p:cNvCxnSpPr>
          <p:nvPr/>
        </p:nvCxnSpPr>
        <p:spPr>
          <a:xfrm flipV="1">
            <a:off x="4980373" y="1455938"/>
            <a:ext cx="2086253" cy="279646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FEE6ECF8-615A-4C37-AAC7-56E2E41F33C3}"/>
              </a:ext>
            </a:extLst>
          </p:cNvPr>
          <p:cNvCxnSpPr>
            <a:cxnSpLocks/>
          </p:cNvCxnSpPr>
          <p:nvPr/>
        </p:nvCxnSpPr>
        <p:spPr>
          <a:xfrm flipV="1">
            <a:off x="4900474" y="1768136"/>
            <a:ext cx="1537317" cy="240436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2FF88F9C-EFCE-4F43-8FDA-AB2DE86EE36C}"/>
              </a:ext>
            </a:extLst>
          </p:cNvPr>
          <p:cNvCxnSpPr>
            <a:cxnSpLocks/>
          </p:cNvCxnSpPr>
          <p:nvPr/>
        </p:nvCxnSpPr>
        <p:spPr>
          <a:xfrm flipV="1">
            <a:off x="4722920" y="1680839"/>
            <a:ext cx="1387877" cy="252717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9D4CB-6A6E-512F-95C9-F75B55B3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8" grpId="1"/>
      <p:bldP spid="29" grpId="0"/>
      <p:bldP spid="31" grpId="0"/>
      <p:bldP spid="33" grpId="0" animBg="1"/>
      <p:bldP spid="34" grpId="0" animBg="1"/>
      <p:bldP spid="35" grpId="0" animBg="1"/>
      <p:bldP spid="38" grpId="0" animBg="1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Algebraic version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00600" y="17526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V="1">
            <a:off x="6858000" y="38100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798337" y="2100404"/>
            <a:ext cx="4010685" cy="3232087"/>
          </a:xfrm>
          <a:custGeom>
            <a:avLst/>
            <a:gdLst>
              <a:gd name="connsiteX0" fmla="*/ 0 w 4010685"/>
              <a:gd name="connsiteY0" fmla="*/ 3232087 h 3232087"/>
              <a:gd name="connsiteX1" fmla="*/ 1711105 w 4010685"/>
              <a:gd name="connsiteY1" fmla="*/ 2679826 h 3232087"/>
              <a:gd name="connsiteX2" fmla="*/ 3322621 w 4010685"/>
              <a:gd name="connsiteY2" fmla="*/ 1339913 h 3232087"/>
              <a:gd name="connsiteX3" fmla="*/ 4010685 w 4010685"/>
              <a:gd name="connsiteY3" fmla="*/ 0 h 323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685" h="3232087">
                <a:moveTo>
                  <a:pt x="0" y="3232087"/>
                </a:moveTo>
                <a:cubicBezTo>
                  <a:pt x="578667" y="3113637"/>
                  <a:pt x="1157335" y="2995188"/>
                  <a:pt x="1711105" y="2679826"/>
                </a:cubicBezTo>
                <a:cubicBezTo>
                  <a:pt x="2264875" y="2364464"/>
                  <a:pt x="2939358" y="1786551"/>
                  <a:pt x="3322621" y="1339913"/>
                </a:cubicBezTo>
                <a:cubicBezTo>
                  <a:pt x="3705884" y="893275"/>
                  <a:pt x="3858284" y="446637"/>
                  <a:pt x="401068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6014519" y="4903960"/>
            <a:ext cx="152400" cy="152400"/>
            <a:chOff x="5562600" y="2819400"/>
            <a:chExt cx="152400" cy="152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448392" y="2756780"/>
            <a:ext cx="152400" cy="152400"/>
            <a:chOff x="5562600" y="2819400"/>
            <a:chExt cx="152400" cy="152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V="1">
            <a:off x="6092982" y="2833735"/>
            <a:ext cx="2426329" cy="21637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90390" y="4987126"/>
            <a:ext cx="2436530" cy="280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19908" y="2853059"/>
            <a:ext cx="1402" cy="2145287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52950" y="143827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43950" y="58293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09560" y="1681348"/>
                <a:ext cx="1234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60" y="1681348"/>
                <a:ext cx="123444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2895600"/>
                <a:ext cx="1102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95600"/>
                <a:ext cx="110228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86000" y="2895600"/>
                <a:ext cx="2161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895600"/>
                <a:ext cx="216142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600" y="220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Original coordinate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220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New coordinate</a:t>
            </a:r>
            <a:endParaRPr lang="en-GB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38800" y="5105400"/>
                <a:ext cx="909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05400"/>
                <a:ext cx="90992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05600" y="2286000"/>
                <a:ext cx="1998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86000"/>
                <a:ext cx="199849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86600" y="502920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029200"/>
                <a:ext cx="50526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5400000">
                <a:off x="7735848" y="3709438"/>
                <a:ext cx="1966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35848" y="3709438"/>
                <a:ext cx="1966436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0" y="3657600"/>
                <a:ext cx="910186" cy="79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657600"/>
                <a:ext cx="910186" cy="79451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00200" y="3657600"/>
                <a:ext cx="2539093" cy="80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657600"/>
                <a:ext cx="2539093" cy="80669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 flipV="1">
            <a:off x="1066800" y="4495800"/>
            <a:ext cx="762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709" y="5486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means the change in y divided by the change in x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C8930-F799-ECB9-9571-3A0AB140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2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8" grpId="0"/>
      <p:bldP spid="25" grpId="0"/>
      <p:bldP spid="27" grpId="0"/>
      <p:bldP spid="28" grpId="0"/>
      <p:bldP spid="30" grpId="0"/>
      <p:bldP spid="31" grpId="0"/>
      <p:bldP spid="18" grpId="0"/>
      <p:bldP spid="32" grpId="0"/>
      <p:bldP spid="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36136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features of a function to sketch its corresponding gradient function.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diagram shows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It has an asymptote at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 turning point at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(−3,−8) 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and it cuts the x-axis at 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(−10,0)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</a:t>
                </a:r>
                <a:r>
                  <a:rPr lang="en-GB" sz="1600" dirty="0" err="1">
                    <a:latin typeface="Comic Sans MS" panose="030F0702030302020204" pitchFamily="66" charset="0"/>
                  </a:rPr>
                  <a:t>tate</a:t>
                </a:r>
                <a:r>
                  <a:rPr lang="en-GB" sz="1600" dirty="0">
                    <a:latin typeface="Comic Sans MS" panose="030F0702030302020204" pitchFamily="66" charset="0"/>
                  </a:rPr>
                  <a:t> the equation of the asymptote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36136"/>
              </a:xfrm>
              <a:blipFill>
                <a:blip r:embed="rId2"/>
                <a:stretch>
                  <a:fillRect l="-3356" t="-726" r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12J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2448799F-50E3-43CF-9525-6504F4DC2011}"/>
              </a:ext>
            </a:extLst>
          </p:cNvPr>
          <p:cNvGrpSpPr/>
          <p:nvPr/>
        </p:nvGrpSpPr>
        <p:grpSpPr>
          <a:xfrm>
            <a:off x="5350275" y="738327"/>
            <a:ext cx="2880429" cy="2901519"/>
            <a:chOff x="5359152" y="862614"/>
            <a:chExt cx="2880429" cy="2901519"/>
          </a:xfrm>
        </p:grpSpPr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39A7EDFE-18FE-4875-BC23-5FB66D2F26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2740" y="1145220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0">
                  <a:extLst>
                    <a:ext uri="{FF2B5EF4-FFF2-40B4-BE49-F238E27FC236}">
                      <a16:creationId xmlns:a16="http://schemas.microsoft.com/office/drawing/2014/main" id="{FB1FECEB-FF7B-4FFF-9A57-D79AD5E4D7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8" name="Text Box 20">
                  <a:extLst>
                    <a:ext uri="{FF2B5EF4-FFF2-40B4-BE49-F238E27FC236}">
                      <a16:creationId xmlns:a16="http://schemas.microsoft.com/office/drawing/2014/main" id="{FB1FECEB-FF7B-4FFF-9A57-D79AD5E4D7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ine 17">
              <a:extLst>
                <a:ext uri="{FF2B5EF4-FFF2-40B4-BE49-F238E27FC236}">
                  <a16:creationId xmlns:a16="http://schemas.microsoft.com/office/drawing/2014/main" id="{C72B5D08-2085-46CD-9725-718483CE0F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6668609" y="1208843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0">
                  <a:extLst>
                    <a:ext uri="{FF2B5EF4-FFF2-40B4-BE49-F238E27FC236}">
                      <a16:creationId xmlns:a16="http://schemas.microsoft.com/office/drawing/2014/main" id="{02DF98F6-C514-47D9-B900-0BAE67B569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6" name="Text Box 20">
                  <a:extLst>
                    <a:ext uri="{FF2B5EF4-FFF2-40B4-BE49-F238E27FC236}">
                      <a16:creationId xmlns:a16="http://schemas.microsoft.com/office/drawing/2014/main" id="{02DF98F6-C514-47D9-B900-0BAE67B569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19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BE95E25-0964-41FE-A665-9BBADBF46F40}"/>
              </a:ext>
            </a:extLst>
          </p:cNvPr>
          <p:cNvSpPr txBox="1"/>
          <p:nvPr/>
        </p:nvSpPr>
        <p:spPr>
          <a:xfrm>
            <a:off x="7750205" y="1109709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67BF24-41F7-4423-A4CA-3C8F51B7668B}"/>
                  </a:ext>
                </a:extLst>
              </p:cNvPr>
              <p:cNvSpPr txBox="1"/>
              <p:nvPr/>
            </p:nvSpPr>
            <p:spPr>
              <a:xfrm>
                <a:off x="4944862" y="2130641"/>
                <a:ext cx="7505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(−10,0)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67BF24-41F7-4423-A4CA-3C8F51B76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862" y="2130641"/>
                <a:ext cx="750526" cy="276999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90860BEF-9B37-49E4-B3DF-9EA9A8C5B661}"/>
                  </a:ext>
                </a:extLst>
              </p:cNvPr>
              <p:cNvSpPr txBox="1"/>
              <p:nvPr/>
            </p:nvSpPr>
            <p:spPr>
              <a:xfrm>
                <a:off x="5328082" y="3366117"/>
                <a:ext cx="806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−3,−8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90860BEF-9B37-49E4-B3DF-9EA9A8C5B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82" y="3366117"/>
                <a:ext cx="806631" cy="276999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A837ACE0-943E-4E53-AD5D-65B4B456B480}"/>
              </a:ext>
            </a:extLst>
          </p:cNvPr>
          <p:cNvGrpSpPr/>
          <p:nvPr/>
        </p:nvGrpSpPr>
        <p:grpSpPr>
          <a:xfrm>
            <a:off x="6090082" y="3400148"/>
            <a:ext cx="108012" cy="116889"/>
            <a:chOff x="1411550" y="4208016"/>
            <a:chExt cx="108012" cy="116889"/>
          </a:xfrm>
        </p:grpSpPr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64117E09-F6E9-45D8-B42C-95AEA520A387}"/>
                </a:ext>
              </a:extLst>
            </p:cNvPr>
            <p:cNvCxnSpPr/>
            <p:nvPr/>
          </p:nvCxnSpPr>
          <p:spPr>
            <a:xfrm>
              <a:off x="1411550" y="420801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60D3EB60-170E-413E-8A44-9037F67DC0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3030" y="420949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Line 17">
            <a:extLst>
              <a:ext uri="{FF2B5EF4-FFF2-40B4-BE49-F238E27FC236}">
                <a16:creationId xmlns:a16="http://schemas.microsoft.com/office/drawing/2014/main" id="{528AB543-CD1B-4258-805C-6B3FB2B1321C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6670090" y="1316854"/>
            <a:ext cx="0" cy="26189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D20ED8FA-3E4A-406B-9916-2C7620C50FF6}"/>
              </a:ext>
            </a:extLst>
          </p:cNvPr>
          <p:cNvSpPr/>
          <p:nvPr/>
        </p:nvSpPr>
        <p:spPr>
          <a:xfrm>
            <a:off x="5433133" y="1296140"/>
            <a:ext cx="2432482" cy="2164050"/>
          </a:xfrm>
          <a:custGeom>
            <a:avLst/>
            <a:gdLst>
              <a:gd name="connsiteX0" fmla="*/ 0 w 2423604"/>
              <a:gd name="connsiteY0" fmla="*/ 0 h 2164050"/>
              <a:gd name="connsiteX1" fmla="*/ 594804 w 2423604"/>
              <a:gd name="connsiteY1" fmla="*/ 2104008 h 2164050"/>
              <a:gd name="connsiteX2" fmla="*/ 1367161 w 2423604"/>
              <a:gd name="connsiteY2" fmla="*/ 1580225 h 2164050"/>
              <a:gd name="connsiteX3" fmla="*/ 1580226 w 2423604"/>
              <a:gd name="connsiteY3" fmla="*/ 1473693 h 2164050"/>
              <a:gd name="connsiteX4" fmla="*/ 1917577 w 2423604"/>
              <a:gd name="connsiteY4" fmla="*/ 1402672 h 2164050"/>
              <a:gd name="connsiteX5" fmla="*/ 2290439 w 2423604"/>
              <a:gd name="connsiteY5" fmla="*/ 1376039 h 2164050"/>
              <a:gd name="connsiteX6" fmla="*/ 2423604 w 2423604"/>
              <a:gd name="connsiteY6" fmla="*/ 1384917 h 2164050"/>
              <a:gd name="connsiteX0" fmla="*/ 0 w 2432482"/>
              <a:gd name="connsiteY0" fmla="*/ 0 h 2164050"/>
              <a:gd name="connsiteX1" fmla="*/ 594804 w 2432482"/>
              <a:gd name="connsiteY1" fmla="*/ 2104008 h 2164050"/>
              <a:gd name="connsiteX2" fmla="*/ 1367161 w 2432482"/>
              <a:gd name="connsiteY2" fmla="*/ 1580225 h 2164050"/>
              <a:gd name="connsiteX3" fmla="*/ 1580226 w 2432482"/>
              <a:gd name="connsiteY3" fmla="*/ 1473693 h 2164050"/>
              <a:gd name="connsiteX4" fmla="*/ 1917577 w 2432482"/>
              <a:gd name="connsiteY4" fmla="*/ 1402672 h 2164050"/>
              <a:gd name="connsiteX5" fmla="*/ 2290439 w 2432482"/>
              <a:gd name="connsiteY5" fmla="*/ 1376039 h 2164050"/>
              <a:gd name="connsiteX6" fmla="*/ 2432482 w 2432482"/>
              <a:gd name="connsiteY6" fmla="*/ 1367162 h 21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2482" h="2164050">
                <a:moveTo>
                  <a:pt x="0" y="0"/>
                </a:moveTo>
                <a:cubicBezTo>
                  <a:pt x="183472" y="920318"/>
                  <a:pt x="366944" y="1840637"/>
                  <a:pt x="594804" y="2104008"/>
                </a:cubicBezTo>
                <a:cubicBezTo>
                  <a:pt x="822664" y="2367379"/>
                  <a:pt x="1202924" y="1685277"/>
                  <a:pt x="1367161" y="1580225"/>
                </a:cubicBezTo>
                <a:cubicBezTo>
                  <a:pt x="1531398" y="1475173"/>
                  <a:pt x="1488490" y="1503285"/>
                  <a:pt x="1580226" y="1473693"/>
                </a:cubicBezTo>
                <a:cubicBezTo>
                  <a:pt x="1671962" y="1444101"/>
                  <a:pt x="1799208" y="1418948"/>
                  <a:pt x="1917577" y="1402672"/>
                </a:cubicBezTo>
                <a:cubicBezTo>
                  <a:pt x="2035946" y="1386396"/>
                  <a:pt x="2204622" y="1381957"/>
                  <a:pt x="2290439" y="1376039"/>
                </a:cubicBezTo>
                <a:cubicBezTo>
                  <a:pt x="2376256" y="1370121"/>
                  <a:pt x="2408068" y="1361243"/>
                  <a:pt x="2432482" y="136716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8D1BA9-B6AA-46B1-9B55-039F94E5486C}"/>
                  </a:ext>
                </a:extLst>
              </p:cNvPr>
              <p:cNvSpPr txBox="1"/>
              <p:nvPr/>
            </p:nvSpPr>
            <p:spPr>
              <a:xfrm>
                <a:off x="4758431" y="2494625"/>
                <a:ext cx="6648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8D1BA9-B6AA-46B1-9B55-039F94E54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1" y="2494625"/>
                <a:ext cx="664862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DC442AA6-243B-49E7-A011-CAC547BD6C5A}"/>
              </a:ext>
            </a:extLst>
          </p:cNvPr>
          <p:cNvGrpSpPr/>
          <p:nvPr/>
        </p:nvGrpSpPr>
        <p:grpSpPr>
          <a:xfrm>
            <a:off x="5351755" y="3625049"/>
            <a:ext cx="2880429" cy="2901519"/>
            <a:chOff x="5359152" y="862614"/>
            <a:chExt cx="2880429" cy="2901519"/>
          </a:xfrm>
        </p:grpSpPr>
        <p:sp>
          <p:nvSpPr>
            <p:cNvPr id="66" name="Line 17">
              <a:extLst>
                <a:ext uri="{FF2B5EF4-FFF2-40B4-BE49-F238E27FC236}">
                  <a16:creationId xmlns:a16="http://schemas.microsoft.com/office/drawing/2014/main" id="{905F7E9F-F7EF-4153-99E9-EA6E71E27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2740" y="1145220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20">
                  <a:extLst>
                    <a:ext uri="{FF2B5EF4-FFF2-40B4-BE49-F238E27FC236}">
                      <a16:creationId xmlns:a16="http://schemas.microsoft.com/office/drawing/2014/main" id="{C31A1CA1-A1BD-4E93-A4B5-6990F443C0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7" name="Text Box 20">
                  <a:extLst>
                    <a:ext uri="{FF2B5EF4-FFF2-40B4-BE49-F238E27FC236}">
                      <a16:creationId xmlns:a16="http://schemas.microsoft.com/office/drawing/2014/main" id="{C31A1CA1-A1BD-4E93-A4B5-6990F443C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Line 17">
              <a:extLst>
                <a:ext uri="{FF2B5EF4-FFF2-40B4-BE49-F238E27FC236}">
                  <a16:creationId xmlns:a16="http://schemas.microsoft.com/office/drawing/2014/main" id="{5C971100-DE15-446E-95AC-81A9CC2B91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6668609" y="1208843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 Box 20">
                  <a:extLst>
                    <a:ext uri="{FF2B5EF4-FFF2-40B4-BE49-F238E27FC236}">
                      <a16:creationId xmlns:a16="http://schemas.microsoft.com/office/drawing/2014/main" id="{40ED3A86-1779-4FA9-A52F-5698C026A3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9" name="Text Box 20">
                  <a:extLst>
                    <a:ext uri="{FF2B5EF4-FFF2-40B4-BE49-F238E27FC236}">
                      <a16:creationId xmlns:a16="http://schemas.microsoft.com/office/drawing/2014/main" id="{40ED3A86-1779-4FA9-A52F-5698C026A3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4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812B190-A8A8-4616-B59D-A4D6F28D40B3}"/>
              </a:ext>
            </a:extLst>
          </p:cNvPr>
          <p:cNvSpPr txBox="1"/>
          <p:nvPr/>
        </p:nvSpPr>
        <p:spPr>
          <a:xfrm>
            <a:off x="7751685" y="3996431"/>
            <a:ext cx="139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Gradient 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Line 17">
            <a:extLst>
              <a:ext uri="{FF2B5EF4-FFF2-40B4-BE49-F238E27FC236}">
                <a16:creationId xmlns:a16="http://schemas.microsoft.com/office/drawing/2014/main" id="{79E48E6C-4FF5-4558-943A-CD72107B0B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47785" y="1167415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526CBFBD-E277-434D-99CA-D8D6F8C176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40387" y="3929850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9BA5A69D-4F25-4D56-972D-AEFB30A53C90}"/>
              </a:ext>
            </a:extLst>
          </p:cNvPr>
          <p:cNvGrpSpPr/>
          <p:nvPr/>
        </p:nvGrpSpPr>
        <p:grpSpPr>
          <a:xfrm>
            <a:off x="6081204" y="5220069"/>
            <a:ext cx="108012" cy="116889"/>
            <a:chOff x="1411550" y="4208016"/>
            <a:chExt cx="108012" cy="116889"/>
          </a:xfrm>
        </p:grpSpPr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17B3D834-B88D-450A-8ED4-9CBEAA4065DB}"/>
                </a:ext>
              </a:extLst>
            </p:cNvPr>
            <p:cNvCxnSpPr/>
            <p:nvPr/>
          </p:nvCxnSpPr>
          <p:spPr>
            <a:xfrm>
              <a:off x="1411550" y="420801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41F0A96B-8EAE-4683-87EA-AC556397A2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3030" y="420949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BA0B90D-AFEF-40CD-84AC-033EEDDEA1FC}"/>
              </a:ext>
            </a:extLst>
          </p:cNvPr>
          <p:cNvSpPr txBox="1"/>
          <p:nvPr/>
        </p:nvSpPr>
        <p:spPr>
          <a:xfrm>
            <a:off x="3712346" y="1439663"/>
            <a:ext cx="178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negative, but increasing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51418F8-C521-4CE2-AAA1-D45E2AA15A88}"/>
              </a:ext>
            </a:extLst>
          </p:cNvPr>
          <p:cNvSpPr txBox="1"/>
          <p:nvPr/>
        </p:nvSpPr>
        <p:spPr>
          <a:xfrm>
            <a:off x="6705600" y="2834937"/>
            <a:ext cx="221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positive, increases briefly, but then decreases towards 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67F21101-CBB8-483E-B2F5-BB34B95FAF59}"/>
              </a:ext>
            </a:extLst>
          </p:cNvPr>
          <p:cNvSpPr/>
          <p:nvPr/>
        </p:nvSpPr>
        <p:spPr>
          <a:xfrm flipV="1">
            <a:off x="5877018" y="4571999"/>
            <a:ext cx="2283040" cy="1713391"/>
          </a:xfrm>
          <a:custGeom>
            <a:avLst/>
            <a:gdLst>
              <a:gd name="connsiteX0" fmla="*/ 0 w 2423604"/>
              <a:gd name="connsiteY0" fmla="*/ 0 h 2164050"/>
              <a:gd name="connsiteX1" fmla="*/ 594804 w 2423604"/>
              <a:gd name="connsiteY1" fmla="*/ 2104008 h 2164050"/>
              <a:gd name="connsiteX2" fmla="*/ 1367161 w 2423604"/>
              <a:gd name="connsiteY2" fmla="*/ 1580225 h 2164050"/>
              <a:gd name="connsiteX3" fmla="*/ 1580226 w 2423604"/>
              <a:gd name="connsiteY3" fmla="*/ 1473693 h 2164050"/>
              <a:gd name="connsiteX4" fmla="*/ 1917577 w 2423604"/>
              <a:gd name="connsiteY4" fmla="*/ 1402672 h 2164050"/>
              <a:gd name="connsiteX5" fmla="*/ 2290439 w 2423604"/>
              <a:gd name="connsiteY5" fmla="*/ 1376039 h 2164050"/>
              <a:gd name="connsiteX6" fmla="*/ 2423604 w 2423604"/>
              <a:gd name="connsiteY6" fmla="*/ 1384917 h 2164050"/>
              <a:gd name="connsiteX0" fmla="*/ 0 w 2432482"/>
              <a:gd name="connsiteY0" fmla="*/ 0 h 2164050"/>
              <a:gd name="connsiteX1" fmla="*/ 594804 w 2432482"/>
              <a:gd name="connsiteY1" fmla="*/ 2104008 h 2164050"/>
              <a:gd name="connsiteX2" fmla="*/ 1367161 w 2432482"/>
              <a:gd name="connsiteY2" fmla="*/ 1580225 h 2164050"/>
              <a:gd name="connsiteX3" fmla="*/ 1580226 w 2432482"/>
              <a:gd name="connsiteY3" fmla="*/ 1473693 h 2164050"/>
              <a:gd name="connsiteX4" fmla="*/ 1917577 w 2432482"/>
              <a:gd name="connsiteY4" fmla="*/ 1402672 h 2164050"/>
              <a:gd name="connsiteX5" fmla="*/ 2290439 w 2432482"/>
              <a:gd name="connsiteY5" fmla="*/ 1376039 h 2164050"/>
              <a:gd name="connsiteX6" fmla="*/ 2432482 w 2432482"/>
              <a:gd name="connsiteY6" fmla="*/ 1367162 h 21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2482" h="2164050">
                <a:moveTo>
                  <a:pt x="0" y="0"/>
                </a:moveTo>
                <a:cubicBezTo>
                  <a:pt x="183472" y="920318"/>
                  <a:pt x="366944" y="1840637"/>
                  <a:pt x="594804" y="2104008"/>
                </a:cubicBezTo>
                <a:cubicBezTo>
                  <a:pt x="822664" y="2367379"/>
                  <a:pt x="1202924" y="1685277"/>
                  <a:pt x="1367161" y="1580225"/>
                </a:cubicBezTo>
                <a:cubicBezTo>
                  <a:pt x="1531398" y="1475173"/>
                  <a:pt x="1488490" y="1503285"/>
                  <a:pt x="1580226" y="1473693"/>
                </a:cubicBezTo>
                <a:cubicBezTo>
                  <a:pt x="1671962" y="1444101"/>
                  <a:pt x="1799208" y="1418948"/>
                  <a:pt x="1917577" y="1402672"/>
                </a:cubicBezTo>
                <a:cubicBezTo>
                  <a:pt x="2035946" y="1386396"/>
                  <a:pt x="2204622" y="1381957"/>
                  <a:pt x="2290439" y="1376039"/>
                </a:cubicBezTo>
                <a:cubicBezTo>
                  <a:pt x="2376256" y="1370121"/>
                  <a:pt x="2408068" y="1361243"/>
                  <a:pt x="2432482" y="136716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AF52851-9FB7-4FE8-942E-36D1C6DAF159}"/>
                  </a:ext>
                </a:extLst>
              </p:cNvPr>
              <p:cNvSpPr txBox="1"/>
              <p:nvPr/>
            </p:nvSpPr>
            <p:spPr>
              <a:xfrm>
                <a:off x="5764568" y="5054354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AF52851-9FB7-4FE8-942E-36D1C6DAF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68" y="5054354"/>
                <a:ext cx="42030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182726AB-EB51-44E4-989E-C0E5AFF51554}"/>
                  </a:ext>
                </a:extLst>
              </p:cNvPr>
              <p:cNvSpPr txBox="1"/>
              <p:nvPr/>
            </p:nvSpPr>
            <p:spPr>
              <a:xfrm>
                <a:off x="1700074" y="5313286"/>
                <a:ext cx="800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182726AB-EB51-44E4-989E-C0E5AFF51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74" y="5313286"/>
                <a:ext cx="800989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2E03F56-8DE3-4555-8F0F-793EB31A39AB}"/>
              </a:ext>
            </a:extLst>
          </p:cNvPr>
          <p:cNvSpPr txBox="1"/>
          <p:nvPr/>
        </p:nvSpPr>
        <p:spPr>
          <a:xfrm>
            <a:off x="3127898" y="5595892"/>
            <a:ext cx="169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zero at this point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84D3C39D-567A-45D2-B53A-0501F9FDA363}"/>
              </a:ext>
            </a:extLst>
          </p:cNvPr>
          <p:cNvCxnSpPr>
            <a:cxnSpLocks/>
          </p:cNvCxnSpPr>
          <p:nvPr/>
        </p:nvCxnSpPr>
        <p:spPr>
          <a:xfrm flipV="1">
            <a:off x="4181383" y="3580661"/>
            <a:ext cx="1867270" cy="200339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0325A-8B31-DBA6-6266-C580B044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2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9" grpId="0" animBg="1"/>
      <p:bldP spid="83" grpId="0" animBg="1"/>
      <p:bldP spid="84" grpId="0"/>
      <p:bldP spid="85" grpId="0"/>
      <p:bldP spid="86" grpId="0" animBg="1"/>
      <p:bldP spid="87" grpId="0"/>
      <p:bldP spid="88" grpId="0"/>
      <p:bldP spid="89" grpId="0"/>
      <p:bldP spid="89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12K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3FFD94-20BB-DF5C-D4E2-20ACFF5E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824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D9CBE45-6373-4343-B425-CB13399B2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0125" y="155109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derivatives to model many real-life relationships.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Remember that you can think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𝑠𝑚𝑎𝑙𝑙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𝑠𝑚𝑎𝑙𝑙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</a:t>
                </a:r>
                <a:r>
                  <a:rPr lang="en-GB" sz="1600" dirty="0">
                    <a:latin typeface="Comic Sans MS" panose="030F0702030302020204" pitchFamily="66" charset="0"/>
                  </a:rPr>
                  <a:t>he differential therefore represents the rate of change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with respect to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t is possible to replace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with real-life quantities that are changing, in order to model the situation mathematically</a:t>
                </a: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D9CBE45-6373-4343-B425-CB13399B2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125" y="1551096"/>
                <a:ext cx="3630135" cy="4776787"/>
              </a:xfrm>
              <a:blipFill>
                <a:blip r:embed="rId2"/>
                <a:stretch>
                  <a:fillRect l="-168" t="-765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38863-75A9-9864-3B49-4C1B1390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420FCAE-1609-4197-9535-EE596C70D018}"/>
              </a:ext>
            </a:extLst>
          </p:cNvPr>
          <p:cNvSpPr/>
          <p:nvPr/>
        </p:nvSpPr>
        <p:spPr>
          <a:xfrm>
            <a:off x="6012160" y="2132856"/>
            <a:ext cx="144016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平行四辺形 23">
            <a:extLst>
              <a:ext uri="{FF2B5EF4-FFF2-40B4-BE49-F238E27FC236}">
                <a16:creationId xmlns:a16="http://schemas.microsoft.com/office/drawing/2014/main" id="{B9BEE7EC-2379-4FE0-A30D-2FDBC01F2060}"/>
              </a:ext>
            </a:extLst>
          </p:cNvPr>
          <p:cNvSpPr/>
          <p:nvPr/>
        </p:nvSpPr>
        <p:spPr>
          <a:xfrm flipH="1">
            <a:off x="5364088" y="1556792"/>
            <a:ext cx="792088" cy="576064"/>
          </a:xfrm>
          <a:prstGeom prst="parallelogram">
            <a:avLst>
              <a:gd name="adj" fmla="val 1152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54528FC-87AC-4035-AFA7-86E2809C5314}"/>
              </a:ext>
            </a:extLst>
          </p:cNvPr>
          <p:cNvSpPr/>
          <p:nvPr/>
        </p:nvSpPr>
        <p:spPr>
          <a:xfrm>
            <a:off x="5868144" y="3068960"/>
            <a:ext cx="1224136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D9CBE45-6373-4343-B425-CB13399B2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0125" y="155109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derivatives to model many real-life relationships.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To the right is a water tank, and the volume is constantly changing over time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represents the volume of water in </a:t>
                </a:r>
                <a:r>
                  <a:rPr lang="en-US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litres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represents the time in seconds, then the Volume is a function of time.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D9CBE45-6373-4343-B425-CB13399B2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125" y="1551096"/>
                <a:ext cx="3630135" cy="4776787"/>
              </a:xfrm>
              <a:blipFill>
                <a:blip r:embed="rId2"/>
                <a:stretch>
                  <a:fillRect t="-765" r="-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AD43400-BCA4-449E-8BA6-2542DEC7CD75}"/>
              </a:ext>
            </a:extLst>
          </p:cNvPr>
          <p:cNvCxnSpPr>
            <a:cxnSpLocks/>
          </p:cNvCxnSpPr>
          <p:nvPr/>
        </p:nvCxnSpPr>
        <p:spPr>
          <a:xfrm>
            <a:off x="5868144" y="2276872"/>
            <a:ext cx="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51B2834-5DD9-487E-B1DE-FA3D3A69DD90}"/>
              </a:ext>
            </a:extLst>
          </p:cNvPr>
          <p:cNvCxnSpPr>
            <a:cxnSpLocks/>
          </p:cNvCxnSpPr>
          <p:nvPr/>
        </p:nvCxnSpPr>
        <p:spPr>
          <a:xfrm>
            <a:off x="7092280" y="2276872"/>
            <a:ext cx="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69422CB-0FAC-4B8C-92C6-33122CED1D6A}"/>
              </a:ext>
            </a:extLst>
          </p:cNvPr>
          <p:cNvCxnSpPr>
            <a:cxnSpLocks/>
          </p:cNvCxnSpPr>
          <p:nvPr/>
        </p:nvCxnSpPr>
        <p:spPr>
          <a:xfrm>
            <a:off x="5868144" y="4077072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6D4D412-53CF-4815-8235-94331D0E55C6}"/>
              </a:ext>
            </a:extLst>
          </p:cNvPr>
          <p:cNvCxnSpPr>
            <a:cxnSpLocks/>
          </p:cNvCxnSpPr>
          <p:nvPr/>
        </p:nvCxnSpPr>
        <p:spPr>
          <a:xfrm flipV="1">
            <a:off x="6012160" y="213285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BACAEE1-C96E-4824-B20E-1C2C45C69938}"/>
              </a:ext>
            </a:extLst>
          </p:cNvPr>
          <p:cNvCxnSpPr>
            <a:cxnSpLocks/>
          </p:cNvCxnSpPr>
          <p:nvPr/>
        </p:nvCxnSpPr>
        <p:spPr>
          <a:xfrm flipV="1">
            <a:off x="6156176" y="213285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D17F79-8524-4915-ABCE-E1FD16E75DBD}"/>
              </a:ext>
            </a:extLst>
          </p:cNvPr>
          <p:cNvCxnSpPr>
            <a:cxnSpLocks/>
          </p:cNvCxnSpPr>
          <p:nvPr/>
        </p:nvCxnSpPr>
        <p:spPr>
          <a:xfrm>
            <a:off x="5364088" y="1556792"/>
            <a:ext cx="648072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4E61266-A9E9-43BD-BCCD-0B9892A5D221}"/>
              </a:ext>
            </a:extLst>
          </p:cNvPr>
          <p:cNvCxnSpPr>
            <a:cxnSpLocks/>
          </p:cNvCxnSpPr>
          <p:nvPr/>
        </p:nvCxnSpPr>
        <p:spPr>
          <a:xfrm>
            <a:off x="5508104" y="1556792"/>
            <a:ext cx="648072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44DC0F1-B7DA-48B8-BD97-92381F8BFA1B}"/>
                  </a:ext>
                </a:extLst>
              </p:cNvPr>
              <p:cNvSpPr txBox="1"/>
              <p:nvPr/>
            </p:nvSpPr>
            <p:spPr>
              <a:xfrm>
                <a:off x="755576" y="4941168"/>
                <a:ext cx="9285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44DC0F1-B7DA-48B8-BD97-92381F8B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41168"/>
                <a:ext cx="928588" cy="276999"/>
              </a:xfrm>
              <a:prstGeom prst="rect">
                <a:avLst/>
              </a:prstGeom>
              <a:blipFill>
                <a:blip r:embed="rId3"/>
                <a:stretch>
                  <a:fillRect l="-5921" t="-4444" r="-921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FF0E16D-F2A1-48CD-8D81-D3D8CBEA621E}"/>
                  </a:ext>
                </a:extLst>
              </p:cNvPr>
              <p:cNvSpPr txBox="1"/>
              <p:nvPr/>
            </p:nvSpPr>
            <p:spPr>
              <a:xfrm>
                <a:off x="611560" y="5445224"/>
                <a:ext cx="111421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FF0E16D-F2A1-48CD-8D81-D3D8CBEA6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45224"/>
                <a:ext cx="1114216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37">
            <a:extLst>
              <a:ext uri="{FF2B5EF4-FFF2-40B4-BE49-F238E27FC236}">
                <a16:creationId xmlns:a16="http://schemas.microsoft.com/office/drawing/2014/main" id="{8978E88D-A202-4A35-B53F-A2CDDE76FA6E}"/>
              </a:ext>
            </a:extLst>
          </p:cNvPr>
          <p:cNvSpPr>
            <a:spLocks/>
          </p:cNvSpPr>
          <p:nvPr/>
        </p:nvSpPr>
        <p:spPr bwMode="auto">
          <a:xfrm>
            <a:off x="1827312" y="5080992"/>
            <a:ext cx="228600" cy="6858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97E81959-C457-4FC8-BF2F-A20D68D6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5085184"/>
            <a:ext cx="52565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If the volume is a function of time, then the differential will represent the rate at which the volume is changing over time..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F9AE2-2573-ECA7-4AB7-F27E7832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D9CBE45-6373-4343-B425-CB13399B2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0125" y="155109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derivatives to model many real-life relationships.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the volume,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of an expanding sphere is related to its radius,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by the formula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find the rate of change of volume with respect to radius at the instant when the radius is 5cm.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D9CBE45-6373-4343-B425-CB13399B2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125" y="1551096"/>
                <a:ext cx="3630135" cy="4776787"/>
              </a:xfrm>
              <a:blipFill>
                <a:blip r:embed="rId2"/>
                <a:stretch>
                  <a:fillRect t="-765" r="-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1CB2E9A-A254-409E-ADDC-648ECA5C8510}"/>
                  </a:ext>
                </a:extLst>
              </p:cNvPr>
              <p:cNvSpPr txBox="1"/>
              <p:nvPr/>
            </p:nvSpPr>
            <p:spPr>
              <a:xfrm>
                <a:off x="5004048" y="1556792"/>
                <a:ext cx="1041375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1CB2E9A-A254-409E-ADDC-648ECA5C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556792"/>
                <a:ext cx="1041375" cy="519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8B29A50-09C0-4763-B402-1478A5818340}"/>
                  </a:ext>
                </a:extLst>
              </p:cNvPr>
              <p:cNvSpPr txBox="1"/>
              <p:nvPr/>
            </p:nvSpPr>
            <p:spPr>
              <a:xfrm>
                <a:off x="4860032" y="2420888"/>
                <a:ext cx="1224136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8B29A50-09C0-4763-B402-1478A5818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420888"/>
                <a:ext cx="1224136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CF81716-C432-4C04-B74D-DB1293B7F379}"/>
                  </a:ext>
                </a:extLst>
              </p:cNvPr>
              <p:cNvSpPr txBox="1"/>
              <p:nvPr/>
            </p:nvSpPr>
            <p:spPr>
              <a:xfrm>
                <a:off x="5148064" y="3284984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CF81716-C432-4C04-B74D-DB1293B7F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1224136" cy="276999"/>
              </a:xfrm>
              <a:prstGeom prst="rect">
                <a:avLst/>
              </a:prstGeom>
              <a:blipFill>
                <a:blip r:embed="rId5"/>
                <a:stretch>
                  <a:fillRect t="-444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EE772AE-C680-4392-B1A1-16A1A1B5DB03}"/>
                  </a:ext>
                </a:extLst>
              </p:cNvPr>
              <p:cNvSpPr txBox="1"/>
              <p:nvPr/>
            </p:nvSpPr>
            <p:spPr>
              <a:xfrm>
                <a:off x="5220072" y="4005064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=314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EE772AE-C680-4392-B1A1-16A1A1B5D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005064"/>
                <a:ext cx="1224136" cy="276999"/>
              </a:xfrm>
              <a:prstGeom prst="rect">
                <a:avLst/>
              </a:prstGeom>
              <a:blipFill>
                <a:blip r:embed="rId6"/>
                <a:stretch>
                  <a:fillRect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7">
            <a:extLst>
              <a:ext uri="{FF2B5EF4-FFF2-40B4-BE49-F238E27FC236}">
                <a16:creationId xmlns:a16="http://schemas.microsoft.com/office/drawing/2014/main" id="{D397A008-78C5-4CA7-B620-5644290ADA00}"/>
              </a:ext>
            </a:extLst>
          </p:cNvPr>
          <p:cNvSpPr>
            <a:spLocks/>
          </p:cNvSpPr>
          <p:nvPr/>
        </p:nvSpPr>
        <p:spPr bwMode="auto">
          <a:xfrm>
            <a:off x="6156176" y="1916832"/>
            <a:ext cx="228600" cy="7620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38">
            <a:extLst>
              <a:ext uri="{FF2B5EF4-FFF2-40B4-BE49-F238E27FC236}">
                <a16:creationId xmlns:a16="http://schemas.microsoft.com/office/drawing/2014/main" id="{DB1B3936-5F71-41C0-9B6E-C797473EC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1844824"/>
            <a:ext cx="25922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Differentiate to find the rate of change of Volume with respect to the radius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Arc 37">
            <a:extLst>
              <a:ext uri="{FF2B5EF4-FFF2-40B4-BE49-F238E27FC236}">
                <a16:creationId xmlns:a16="http://schemas.microsoft.com/office/drawing/2014/main" id="{672C9DC1-4DE7-462F-A544-5C8B60BBFC05}"/>
              </a:ext>
            </a:extLst>
          </p:cNvPr>
          <p:cNvSpPr>
            <a:spLocks/>
          </p:cNvSpPr>
          <p:nvPr/>
        </p:nvSpPr>
        <p:spPr bwMode="auto">
          <a:xfrm>
            <a:off x="6444208" y="2708920"/>
            <a:ext cx="216024" cy="72008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rc 37">
            <a:extLst>
              <a:ext uri="{FF2B5EF4-FFF2-40B4-BE49-F238E27FC236}">
                <a16:creationId xmlns:a16="http://schemas.microsoft.com/office/drawing/2014/main" id="{85ED9779-1D56-451E-B1B3-D964F4EC657D}"/>
              </a:ext>
            </a:extLst>
          </p:cNvPr>
          <p:cNvSpPr>
            <a:spLocks/>
          </p:cNvSpPr>
          <p:nvPr/>
        </p:nvSpPr>
        <p:spPr bwMode="auto">
          <a:xfrm>
            <a:off x="6444208" y="3429000"/>
            <a:ext cx="216024" cy="72008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3053CFB2-E048-477D-949B-CA4A6E44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2852936"/>
            <a:ext cx="2592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the value of r = 5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 Box 38">
            <a:extLst>
              <a:ext uri="{FF2B5EF4-FFF2-40B4-BE49-F238E27FC236}">
                <a16:creationId xmlns:a16="http://schemas.microsoft.com/office/drawing/2014/main" id="{FC86EDD8-3B6B-42AA-A1E6-180D9C5A6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3645024"/>
            <a:ext cx="1089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684828CE-3303-4A8E-A3F2-D26F6E03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25144"/>
            <a:ext cx="39604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So at the moment when the radius of the expanding sphere is 5cm, the Volume is increasing at 314cm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per cm.</a:t>
            </a:r>
            <a:endParaRPr lang="en-GB" altLang="en-US" sz="16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8888F-277F-9208-3A29-41530ADB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25" y="155109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derivatives to model many real-life relationships.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34B6B14-815A-4487-B801-29268F02D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42672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 large tank (shown) is to be made from 54m</a:t>
            </a:r>
            <a:r>
              <a:rPr lang="en-GB" altLang="en-US" sz="1400" baseline="30000" dirty="0">
                <a:latin typeface="Comic Sans MS" pitchFamily="66" charset="0"/>
              </a:rPr>
              <a:t>2</a:t>
            </a:r>
            <a:r>
              <a:rPr lang="en-GB" altLang="en-US" sz="1400" dirty="0">
                <a:latin typeface="Comic Sans MS" pitchFamily="66" charset="0"/>
              </a:rPr>
              <a:t> of sheet metal. It has no top.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a) Show that the Volume of the tank will be given by:</a:t>
            </a:r>
            <a:endParaRPr lang="en-GB" altLang="en-US" sz="1400" baseline="30000" dirty="0">
              <a:latin typeface="Comic Sans MS" pitchFamily="66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C395C70-3732-4213-8956-108A8796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1295400" cy="609600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D9F0349-5F5D-4178-AEA8-63CB161D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FB5A18B-BEFC-4119-945F-B2F2AFA6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90E40B2-B731-407C-B977-505D676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8400"/>
            <a:ext cx="290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/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4">
            <a:extLst>
              <a:ext uri="{FF2B5EF4-FFF2-40B4-BE49-F238E27FC236}">
                <a16:creationId xmlns:a16="http://schemas.microsoft.com/office/drawing/2014/main" id="{4551A499-48BB-47FF-BFF1-43C3CBC7E5AD}"/>
              </a:ext>
            </a:extLst>
          </p:cNvPr>
          <p:cNvSpPr txBox="1"/>
          <p:nvPr/>
        </p:nvSpPr>
        <p:spPr>
          <a:xfrm>
            <a:off x="228600" y="41910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With the information you have, you can set up equations for the Volume and Surface Area of the tank…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We want a formula for the Volume in terms of x only, so we will need to eliminate y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This can be done using the SA equation…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1633AC63-0B8F-49FD-A4BC-8D384C5A6E73}"/>
                  </a:ext>
                </a:extLst>
              </p:cNvPr>
              <p:cNvSpPr/>
              <p:nvPr/>
            </p:nvSpPr>
            <p:spPr>
              <a:xfrm>
                <a:off x="762000" y="4953000"/>
                <a:ext cx="1078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1633AC63-0B8F-49FD-A4BC-8D384C5A6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953000"/>
                <a:ext cx="107895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A391FA4D-D2E2-416D-873B-F944938595DC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1852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𝑆𝐴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A391FA4D-D2E2-416D-873B-F94493859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953000"/>
                <a:ext cx="1852943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7">
            <a:extLst>
              <a:ext uri="{FF2B5EF4-FFF2-40B4-BE49-F238E27FC236}">
                <a16:creationId xmlns:a16="http://schemas.microsoft.com/office/drawing/2014/main" id="{3F7D9A79-9159-423A-991D-EC7B7F45F420}"/>
              </a:ext>
            </a:extLst>
          </p:cNvPr>
          <p:cNvSpPr/>
          <p:nvPr/>
        </p:nvSpPr>
        <p:spPr>
          <a:xfrm>
            <a:off x="1600200" y="3505200"/>
            <a:ext cx="1600200" cy="6096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7051F4CC-C9F2-4D97-97E9-16533252C73E}"/>
              </a:ext>
            </a:extLst>
          </p:cNvPr>
          <p:cNvSpPr/>
          <p:nvPr/>
        </p:nvSpPr>
        <p:spPr>
          <a:xfrm>
            <a:off x="838200" y="4953000"/>
            <a:ext cx="9144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9">
                <a:extLst>
                  <a:ext uri="{FF2B5EF4-FFF2-40B4-BE49-F238E27FC236}">
                    <a16:creationId xmlns:a16="http://schemas.microsoft.com/office/drawing/2014/main" id="{584753C1-04BA-40BD-BA07-83305499AB9C}"/>
                  </a:ext>
                </a:extLst>
              </p:cNvPr>
              <p:cNvSpPr/>
              <p:nvPr/>
            </p:nvSpPr>
            <p:spPr>
              <a:xfrm>
                <a:off x="5410200" y="3048000"/>
                <a:ext cx="1852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𝑆𝐴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9">
                <a:extLst>
                  <a:ext uri="{FF2B5EF4-FFF2-40B4-BE49-F238E27FC236}">
                    <a16:creationId xmlns:a16="http://schemas.microsoft.com/office/drawing/2014/main" id="{584753C1-04BA-40BD-BA07-83305499A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048000"/>
                <a:ext cx="1852943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0">
                <a:extLst>
                  <a:ext uri="{FF2B5EF4-FFF2-40B4-BE49-F238E27FC236}">
                    <a16:creationId xmlns:a16="http://schemas.microsoft.com/office/drawing/2014/main" id="{B7E8918E-797F-4D5C-BFF7-28F0724F40C6}"/>
                  </a:ext>
                </a:extLst>
              </p:cNvPr>
              <p:cNvSpPr/>
              <p:nvPr/>
            </p:nvSpPr>
            <p:spPr>
              <a:xfrm>
                <a:off x="5410200" y="3657600"/>
                <a:ext cx="18394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54=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20">
                <a:extLst>
                  <a:ext uri="{FF2B5EF4-FFF2-40B4-BE49-F238E27FC236}">
                    <a16:creationId xmlns:a16="http://schemas.microsoft.com/office/drawing/2014/main" id="{B7E8918E-797F-4D5C-BFF7-28F0724F4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657600"/>
                <a:ext cx="1839478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21">
                <a:extLst>
                  <a:ext uri="{FF2B5EF4-FFF2-40B4-BE49-F238E27FC236}">
                    <a16:creationId xmlns:a16="http://schemas.microsoft.com/office/drawing/2014/main" id="{C412D908-E4E0-4B48-BFE7-F8B221678F8E}"/>
                  </a:ext>
                </a:extLst>
              </p:cNvPr>
              <p:cNvSpPr/>
              <p:nvPr/>
            </p:nvSpPr>
            <p:spPr>
              <a:xfrm>
                <a:off x="4724400" y="4267200"/>
                <a:ext cx="19156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54−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21">
                <a:extLst>
                  <a:ext uri="{FF2B5EF4-FFF2-40B4-BE49-F238E27FC236}">
                    <a16:creationId xmlns:a16="http://schemas.microsoft.com/office/drawing/2014/main" id="{C412D908-E4E0-4B48-BFE7-F8B221678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267200"/>
                <a:ext cx="1915678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id="{DE2D5021-958E-4DD0-9404-0C46FE721D56}"/>
                  </a:ext>
                </a:extLst>
              </p:cNvPr>
              <p:cNvSpPr/>
              <p:nvPr/>
            </p:nvSpPr>
            <p:spPr>
              <a:xfrm>
                <a:off x="4572000" y="4876800"/>
                <a:ext cx="1915678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54−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id="{DE2D5021-958E-4DD0-9404-0C46FE721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76800"/>
                <a:ext cx="1915678" cy="6481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37">
            <a:extLst>
              <a:ext uri="{FF2B5EF4-FFF2-40B4-BE49-F238E27FC236}">
                <a16:creationId xmlns:a16="http://schemas.microsoft.com/office/drawing/2014/main" id="{26552BAE-DC26-45B4-B7E3-7DE3BC60FCD7}"/>
              </a:ext>
            </a:extLst>
          </p:cNvPr>
          <p:cNvSpPr>
            <a:spLocks/>
          </p:cNvSpPr>
          <p:nvPr/>
        </p:nvSpPr>
        <p:spPr bwMode="auto">
          <a:xfrm>
            <a:off x="7239000" y="3276600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B8C6AFEC-BA21-4AF3-9C63-D01E9AAEC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2766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The Surface Area is 54</a:t>
            </a:r>
          </a:p>
        </p:txBody>
      </p:sp>
      <p:sp>
        <p:nvSpPr>
          <p:cNvPr id="22" name="Arc 37">
            <a:extLst>
              <a:ext uri="{FF2B5EF4-FFF2-40B4-BE49-F238E27FC236}">
                <a16:creationId xmlns:a16="http://schemas.microsoft.com/office/drawing/2014/main" id="{258C89C1-E1C1-4FD2-9BBC-29A8C1F9F52B}"/>
              </a:ext>
            </a:extLst>
          </p:cNvPr>
          <p:cNvSpPr>
            <a:spLocks/>
          </p:cNvSpPr>
          <p:nvPr/>
        </p:nvSpPr>
        <p:spPr bwMode="auto">
          <a:xfrm>
            <a:off x="7162800" y="3886200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37">
            <a:extLst>
              <a:ext uri="{FF2B5EF4-FFF2-40B4-BE49-F238E27FC236}">
                <a16:creationId xmlns:a16="http://schemas.microsoft.com/office/drawing/2014/main" id="{474A12B5-1F85-4DE8-938D-549C45FF9594}"/>
              </a:ext>
            </a:extLst>
          </p:cNvPr>
          <p:cNvSpPr>
            <a:spLocks/>
          </p:cNvSpPr>
          <p:nvPr/>
        </p:nvSpPr>
        <p:spPr bwMode="auto">
          <a:xfrm>
            <a:off x="6553200" y="4495800"/>
            <a:ext cx="228600" cy="7620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38">
            <a:extLst>
              <a:ext uri="{FF2B5EF4-FFF2-40B4-BE49-F238E27FC236}">
                <a16:creationId xmlns:a16="http://schemas.microsoft.com/office/drawing/2014/main" id="{934E4057-06AE-43BF-9D33-5B0948BD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038600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Subtract 2x</a:t>
            </a:r>
            <a:r>
              <a:rPr lang="en-GB" altLang="en-US" sz="14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5" name="Text Box 38">
            <a:extLst>
              <a:ext uri="{FF2B5EF4-FFF2-40B4-BE49-F238E27FC236}">
                <a16:creationId xmlns:a16="http://schemas.microsoft.com/office/drawing/2014/main" id="{04B575F2-BAF2-44EF-A8D3-EF053A5F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724400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3x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BD319DEC-A66E-2AE2-14FF-1880B442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25" y="155109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derivatives to model many real-life relationships.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34B6B14-815A-4487-B801-29268F02D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42672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 large tank (shown) is to be made from 54m</a:t>
            </a:r>
            <a:r>
              <a:rPr lang="en-GB" altLang="en-US" sz="1400" baseline="30000" dirty="0">
                <a:latin typeface="Comic Sans MS" pitchFamily="66" charset="0"/>
              </a:rPr>
              <a:t>2</a:t>
            </a:r>
            <a:r>
              <a:rPr lang="en-GB" altLang="en-US" sz="1400" dirty="0">
                <a:latin typeface="Comic Sans MS" pitchFamily="66" charset="0"/>
              </a:rPr>
              <a:t> of sheet metal. It has no top.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a) Show that the Volume of the tank will be given by:</a:t>
            </a:r>
            <a:endParaRPr lang="en-GB" altLang="en-US" sz="1400" baseline="30000" dirty="0">
              <a:latin typeface="Comic Sans MS" pitchFamily="66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C395C70-3732-4213-8956-108A8796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1295400" cy="609600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D9F0349-5F5D-4178-AEA8-63CB161D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FB5A18B-BEFC-4119-945F-B2F2AFA6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90E40B2-B731-407C-B977-505D676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8400"/>
            <a:ext cx="290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/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4">
            <a:extLst>
              <a:ext uri="{FF2B5EF4-FFF2-40B4-BE49-F238E27FC236}">
                <a16:creationId xmlns:a16="http://schemas.microsoft.com/office/drawing/2014/main" id="{4551A499-48BB-47FF-BFF1-43C3CBC7E5AD}"/>
              </a:ext>
            </a:extLst>
          </p:cNvPr>
          <p:cNvSpPr txBox="1"/>
          <p:nvPr/>
        </p:nvSpPr>
        <p:spPr>
          <a:xfrm>
            <a:off x="228600" y="41910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With the information you have, you can set up equations for the Volume and Surface Area of the tank…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We want a formula for the Volume in terms of x only, so we will need to eliminate y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This can be done using the SA equation…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1633AC63-0B8F-49FD-A4BC-8D384C5A6E73}"/>
                  </a:ext>
                </a:extLst>
              </p:cNvPr>
              <p:cNvSpPr/>
              <p:nvPr/>
            </p:nvSpPr>
            <p:spPr>
              <a:xfrm>
                <a:off x="762000" y="4953000"/>
                <a:ext cx="1078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1633AC63-0B8F-49FD-A4BC-8D384C5A6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953000"/>
                <a:ext cx="107895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A391FA4D-D2E2-416D-873B-F944938595DC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1852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𝑆𝐴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A391FA4D-D2E2-416D-873B-F94493859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953000"/>
                <a:ext cx="1852943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BA106C16-B60B-4B0B-B550-1F75A006C6CD}"/>
                  </a:ext>
                </a:extLst>
              </p:cNvPr>
              <p:cNvSpPr/>
              <p:nvPr/>
            </p:nvSpPr>
            <p:spPr>
              <a:xfrm>
                <a:off x="7673788" y="1828800"/>
                <a:ext cx="1447800" cy="586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54−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BA106C16-B60B-4B0B-B550-1F75A006C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788" y="1828800"/>
                <a:ext cx="1447800" cy="586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1">
                <a:extLst>
                  <a:ext uri="{FF2B5EF4-FFF2-40B4-BE49-F238E27FC236}">
                    <a16:creationId xmlns:a16="http://schemas.microsoft.com/office/drawing/2014/main" id="{EFA5BC34-96FE-40DD-A56A-3ED230B054FE}"/>
                  </a:ext>
                </a:extLst>
              </p:cNvPr>
              <p:cNvSpPr/>
              <p:nvPr/>
            </p:nvSpPr>
            <p:spPr>
              <a:xfrm>
                <a:off x="4876800" y="3048000"/>
                <a:ext cx="9793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31">
                <a:extLst>
                  <a:ext uri="{FF2B5EF4-FFF2-40B4-BE49-F238E27FC236}">
                    <a16:creationId xmlns:a16="http://schemas.microsoft.com/office/drawing/2014/main" id="{EFA5BC34-96FE-40DD-A56A-3ED230B05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048000"/>
                <a:ext cx="97930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2">
                <a:extLst>
                  <a:ext uri="{FF2B5EF4-FFF2-40B4-BE49-F238E27FC236}">
                    <a16:creationId xmlns:a16="http://schemas.microsoft.com/office/drawing/2014/main" id="{25B35F3F-ACC9-4CB6-91CB-2370D08E1DFE}"/>
                  </a:ext>
                </a:extLst>
              </p:cNvPr>
              <p:cNvSpPr/>
              <p:nvPr/>
            </p:nvSpPr>
            <p:spPr>
              <a:xfrm>
                <a:off x="4876800" y="3505200"/>
                <a:ext cx="1931811" cy="650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54−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32">
                <a:extLst>
                  <a:ext uri="{FF2B5EF4-FFF2-40B4-BE49-F238E27FC236}">
                    <a16:creationId xmlns:a16="http://schemas.microsoft.com/office/drawing/2014/main" id="{25B35F3F-ACC9-4CB6-91CB-2370D08E1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05200"/>
                <a:ext cx="1931811" cy="6505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33">
                <a:extLst>
                  <a:ext uri="{FF2B5EF4-FFF2-40B4-BE49-F238E27FC236}">
                    <a16:creationId xmlns:a16="http://schemas.microsoft.com/office/drawing/2014/main" id="{B0E31188-600B-4387-81C5-05D5055D3487}"/>
                  </a:ext>
                </a:extLst>
              </p:cNvPr>
              <p:cNvSpPr/>
              <p:nvPr/>
            </p:nvSpPr>
            <p:spPr>
              <a:xfrm>
                <a:off x="4800600" y="4267200"/>
                <a:ext cx="1713482" cy="608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54</m:t>
                          </m:r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Rectangle 33">
                <a:extLst>
                  <a:ext uri="{FF2B5EF4-FFF2-40B4-BE49-F238E27FC236}">
                    <a16:creationId xmlns:a16="http://schemas.microsoft.com/office/drawing/2014/main" id="{B0E31188-600B-4387-81C5-05D5055D3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267200"/>
                <a:ext cx="1713482" cy="608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4">
                <a:extLst>
                  <a:ext uri="{FF2B5EF4-FFF2-40B4-BE49-F238E27FC236}">
                    <a16:creationId xmlns:a16="http://schemas.microsoft.com/office/drawing/2014/main" id="{94E01F29-8C35-4603-BAA2-01B39BB287BF}"/>
                  </a:ext>
                </a:extLst>
              </p:cNvPr>
              <p:cNvSpPr/>
              <p:nvPr/>
            </p:nvSpPr>
            <p:spPr>
              <a:xfrm>
                <a:off x="4800600" y="5029200"/>
                <a:ext cx="1613390" cy="608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54</m:t>
                          </m:r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34">
                <a:extLst>
                  <a:ext uri="{FF2B5EF4-FFF2-40B4-BE49-F238E27FC236}">
                    <a16:creationId xmlns:a16="http://schemas.microsoft.com/office/drawing/2014/main" id="{94E01F29-8C35-4603-BAA2-01B39BB28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029200"/>
                <a:ext cx="1613390" cy="6082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5">
                <a:extLst>
                  <a:ext uri="{FF2B5EF4-FFF2-40B4-BE49-F238E27FC236}">
                    <a16:creationId xmlns:a16="http://schemas.microsoft.com/office/drawing/2014/main" id="{C64E92F6-8F21-47FA-8100-26857FB19A2A}"/>
                  </a:ext>
                </a:extLst>
              </p:cNvPr>
              <p:cNvSpPr/>
              <p:nvPr/>
            </p:nvSpPr>
            <p:spPr>
              <a:xfrm>
                <a:off x="4800600" y="5791200"/>
                <a:ext cx="1647566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=18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5">
                <a:extLst>
                  <a:ext uri="{FF2B5EF4-FFF2-40B4-BE49-F238E27FC236}">
                    <a16:creationId xmlns:a16="http://schemas.microsoft.com/office/drawing/2014/main" id="{C64E92F6-8F21-47FA-8100-26857FB19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91200"/>
                <a:ext cx="1647566" cy="5549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7">
            <a:extLst>
              <a:ext uri="{FF2B5EF4-FFF2-40B4-BE49-F238E27FC236}">
                <a16:creationId xmlns:a16="http://schemas.microsoft.com/office/drawing/2014/main" id="{979B2139-7715-4BF1-BED8-3CCE5113801D}"/>
              </a:ext>
            </a:extLst>
          </p:cNvPr>
          <p:cNvSpPr>
            <a:spLocks/>
          </p:cNvSpPr>
          <p:nvPr/>
        </p:nvSpPr>
        <p:spPr bwMode="auto">
          <a:xfrm>
            <a:off x="6781800" y="3200400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8A29BEAC-EF12-4C48-9B89-24B943BA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76600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Replace y with the expression above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Arc 37">
            <a:extLst>
              <a:ext uri="{FF2B5EF4-FFF2-40B4-BE49-F238E27FC236}">
                <a16:creationId xmlns:a16="http://schemas.microsoft.com/office/drawing/2014/main" id="{EB6F8EEE-B310-47B5-A5BE-3B02E8313205}"/>
              </a:ext>
            </a:extLst>
          </p:cNvPr>
          <p:cNvSpPr>
            <a:spLocks/>
          </p:cNvSpPr>
          <p:nvPr/>
        </p:nvSpPr>
        <p:spPr bwMode="auto">
          <a:xfrm>
            <a:off x="6781800" y="3886200"/>
            <a:ext cx="228600" cy="6858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rc 37">
            <a:extLst>
              <a:ext uri="{FF2B5EF4-FFF2-40B4-BE49-F238E27FC236}">
                <a16:creationId xmlns:a16="http://schemas.microsoft.com/office/drawing/2014/main" id="{5C8D7E1B-7627-4E04-B13C-C0BB486B66DF}"/>
              </a:ext>
            </a:extLst>
          </p:cNvPr>
          <p:cNvSpPr>
            <a:spLocks/>
          </p:cNvSpPr>
          <p:nvPr/>
        </p:nvSpPr>
        <p:spPr bwMode="auto">
          <a:xfrm>
            <a:off x="6553200" y="4648200"/>
            <a:ext cx="228600" cy="6858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37">
            <a:extLst>
              <a:ext uri="{FF2B5EF4-FFF2-40B4-BE49-F238E27FC236}">
                <a16:creationId xmlns:a16="http://schemas.microsoft.com/office/drawing/2014/main" id="{2DDC1148-0194-4946-8854-31528758814A}"/>
              </a:ext>
            </a:extLst>
          </p:cNvPr>
          <p:cNvSpPr>
            <a:spLocks/>
          </p:cNvSpPr>
          <p:nvPr/>
        </p:nvSpPr>
        <p:spPr bwMode="auto">
          <a:xfrm>
            <a:off x="6553200" y="5410200"/>
            <a:ext cx="228600" cy="6858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FA48F571-78B7-4F18-851B-40E1C151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962400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Multiply the fraction by x</a:t>
            </a:r>
            <a:r>
              <a:rPr lang="en-GB" altLang="en-US" sz="14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585FB9C0-0BDD-460D-B45B-B7838505F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724400"/>
            <a:ext cx="13402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all terms by x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E8E77409-93C7-4129-8EAB-908DA2888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48640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Write as 2 separate terms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F3945603-7B48-49E0-831F-A6EED52400A1}"/>
              </a:ext>
            </a:extLst>
          </p:cNvPr>
          <p:cNvSpPr/>
          <p:nvPr/>
        </p:nvSpPr>
        <p:spPr>
          <a:xfrm>
            <a:off x="5580530" y="3128683"/>
            <a:ext cx="192741" cy="2330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5">
            <a:extLst>
              <a:ext uri="{FF2B5EF4-FFF2-40B4-BE49-F238E27FC236}">
                <a16:creationId xmlns:a16="http://schemas.microsoft.com/office/drawing/2014/main" id="{8CCB2457-E1B0-49F8-BC98-44ADEE92EAA0}"/>
              </a:ext>
            </a:extLst>
          </p:cNvPr>
          <p:cNvSpPr/>
          <p:nvPr/>
        </p:nvSpPr>
        <p:spPr>
          <a:xfrm>
            <a:off x="5723965" y="3550025"/>
            <a:ext cx="865094" cy="54684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1B8672A5-2A0D-4A89-A5DD-7FE62FE3DE7C}"/>
              </a:ext>
            </a:extLst>
          </p:cNvPr>
          <p:cNvSpPr/>
          <p:nvPr/>
        </p:nvSpPr>
        <p:spPr>
          <a:xfrm>
            <a:off x="7772400" y="1846730"/>
            <a:ext cx="1290918" cy="56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3">
            <a:extLst>
              <a:ext uri="{FF2B5EF4-FFF2-40B4-BE49-F238E27FC236}">
                <a16:creationId xmlns:a16="http://schemas.microsoft.com/office/drawing/2014/main" id="{EAF2A62B-8F68-4791-8D28-E667988E92CD}"/>
              </a:ext>
            </a:extLst>
          </p:cNvPr>
          <p:cNvCxnSpPr/>
          <p:nvPr/>
        </p:nvCxnSpPr>
        <p:spPr>
          <a:xfrm flipV="1">
            <a:off x="5697071" y="4298577"/>
            <a:ext cx="7620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9">
            <a:extLst>
              <a:ext uri="{FF2B5EF4-FFF2-40B4-BE49-F238E27FC236}">
                <a16:creationId xmlns:a16="http://schemas.microsoft.com/office/drawing/2014/main" id="{232CBBEB-53BA-43F2-89F3-EE7DAAC4901A}"/>
              </a:ext>
            </a:extLst>
          </p:cNvPr>
          <p:cNvCxnSpPr/>
          <p:nvPr/>
        </p:nvCxnSpPr>
        <p:spPr>
          <a:xfrm flipV="1">
            <a:off x="5858436" y="4657166"/>
            <a:ext cx="7620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0">
            <a:extLst>
              <a:ext uri="{FF2B5EF4-FFF2-40B4-BE49-F238E27FC236}">
                <a16:creationId xmlns:a16="http://schemas.microsoft.com/office/drawing/2014/main" id="{9252F6A4-2F63-4D4E-9D9C-3BBAF1C3A442}"/>
              </a:ext>
            </a:extLst>
          </p:cNvPr>
          <p:cNvCxnSpPr/>
          <p:nvPr/>
        </p:nvCxnSpPr>
        <p:spPr>
          <a:xfrm flipV="1">
            <a:off x="6288742" y="4316508"/>
            <a:ext cx="7620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38">
            <a:extLst>
              <a:ext uri="{FF2B5EF4-FFF2-40B4-BE49-F238E27FC236}">
                <a16:creationId xmlns:a16="http://schemas.microsoft.com/office/drawing/2014/main" id="{00523AE8-5676-4A0C-928C-6089F5E7E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59" y="4222377"/>
            <a:ext cx="3406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050" b="1" dirty="0">
                <a:solidFill>
                  <a:srgbClr val="0000FF"/>
                </a:solidFill>
                <a:latin typeface="Comic Sans MS" pitchFamily="66" charset="0"/>
              </a:rPr>
              <a:t>3</a:t>
            </a:r>
            <a:endParaRPr lang="en-GB" altLang="en-US" sz="105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EF3D601-9434-330C-88D8-110A5918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25" y="155109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derivatives to model many real-life relationships.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C395C70-3732-4213-8956-108A8796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1295400" cy="609600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D9F0349-5F5D-4178-AEA8-63CB161D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FB5A18B-BEFC-4119-945F-B2F2AFA6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90E40B2-B731-407C-B977-505D676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8400"/>
            <a:ext cx="290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/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6">
            <a:extLst>
              <a:ext uri="{FF2B5EF4-FFF2-40B4-BE49-F238E27FC236}">
                <a16:creationId xmlns:a16="http://schemas.microsoft.com/office/drawing/2014/main" id="{3C09E628-D6A6-45FE-883D-00FEA6258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4267200" cy="393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 large tank (shown) is to be made from 54m</a:t>
            </a:r>
            <a:r>
              <a:rPr lang="en-GB" altLang="en-US" sz="1400" baseline="30000" dirty="0">
                <a:latin typeface="Comic Sans MS" pitchFamily="66" charset="0"/>
              </a:rPr>
              <a:t>2</a:t>
            </a:r>
            <a:r>
              <a:rPr lang="en-GB" altLang="en-US" sz="1400" dirty="0">
                <a:latin typeface="Comic Sans MS" pitchFamily="66" charset="0"/>
              </a:rPr>
              <a:t> of sheet metal. It has no top.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a) Show that the Volume of the tank will be given by: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b) Find the Maximum volume of the tank</a:t>
            </a:r>
          </a:p>
          <a:p>
            <a:pPr algn="ctr" eaLnBrk="1" hangingPunct="1">
              <a:spcBef>
                <a:spcPts val="0"/>
              </a:spcBef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So we want to find the value of x for which the Volume is a maximum</a:t>
            </a: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The graph to the right shows the equation for the volume…</a:t>
            </a: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Differentiate the function and set it equal to 0…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7A796453-D2D3-41E2-B287-0B4B8981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19492" r="6960" b="16399"/>
          <a:stretch>
            <a:fillRect/>
          </a:stretch>
        </p:blipFill>
        <p:spPr bwMode="auto">
          <a:xfrm>
            <a:off x="4697506" y="3164541"/>
            <a:ext cx="4171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13">
            <a:extLst>
              <a:ext uri="{FF2B5EF4-FFF2-40B4-BE49-F238E27FC236}">
                <a16:creationId xmlns:a16="http://schemas.microsoft.com/office/drawing/2014/main" id="{12B43117-655E-428B-88B0-F16104DA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906" y="308834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V</a:t>
            </a:r>
            <a:endParaRPr lang="en-GB" altLang="en-US" sz="1400" baseline="30000">
              <a:latin typeface="Comic Sans MS" pitchFamily="66" charset="0"/>
            </a:endParaRP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5708D4C3-354C-4A24-8266-6F0BED5F7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506" y="4612341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x</a:t>
            </a:r>
            <a:endParaRPr lang="en-GB" altLang="en-US" sz="1400" baseline="30000">
              <a:latin typeface="Comic Sans MS" pitchFamily="66" charset="0"/>
            </a:endParaRPr>
          </a:p>
        </p:txBody>
      </p:sp>
      <p:grpSp>
        <p:nvGrpSpPr>
          <p:cNvPr id="51" name="Group 6">
            <a:extLst>
              <a:ext uri="{FF2B5EF4-FFF2-40B4-BE49-F238E27FC236}">
                <a16:creationId xmlns:a16="http://schemas.microsoft.com/office/drawing/2014/main" id="{41D9BDD9-73CB-477A-9D83-5E93E20396EC}"/>
              </a:ext>
            </a:extLst>
          </p:cNvPr>
          <p:cNvGrpSpPr/>
          <p:nvPr/>
        </p:nvGrpSpPr>
        <p:grpSpPr>
          <a:xfrm>
            <a:off x="7364506" y="3966882"/>
            <a:ext cx="152400" cy="152400"/>
            <a:chOff x="1447800" y="685800"/>
            <a:chExt cx="152400" cy="152400"/>
          </a:xfrm>
        </p:grpSpPr>
        <p:cxnSp>
          <p:nvCxnSpPr>
            <p:cNvPr id="52" name="Straight Connector 3">
              <a:extLst>
                <a:ext uri="{FF2B5EF4-FFF2-40B4-BE49-F238E27FC236}">
                  <a16:creationId xmlns:a16="http://schemas.microsoft.com/office/drawing/2014/main" id="{D8CC62CB-95B7-4F43-85E3-6637CDE15566}"/>
                </a:ext>
              </a:extLst>
            </p:cNvPr>
            <p:cNvCxnSpPr/>
            <p:nvPr/>
          </p:nvCxnSpPr>
          <p:spPr>
            <a:xfrm>
              <a:off x="1447800" y="685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9">
              <a:extLst>
                <a:ext uri="{FF2B5EF4-FFF2-40B4-BE49-F238E27FC236}">
                  <a16:creationId xmlns:a16="http://schemas.microsoft.com/office/drawing/2014/main" id="{89D171E5-C20D-4B88-8DC7-AA401A0B3BA9}"/>
                </a:ext>
              </a:extLst>
            </p:cNvPr>
            <p:cNvCxnSpPr/>
            <p:nvPr/>
          </p:nvCxnSpPr>
          <p:spPr>
            <a:xfrm flipH="1">
              <a:off x="1447800" y="685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7">
            <a:extLst>
              <a:ext uri="{FF2B5EF4-FFF2-40B4-BE49-F238E27FC236}">
                <a16:creationId xmlns:a16="http://schemas.microsoft.com/office/drawing/2014/main" id="{99B802CE-C78B-4D22-8D3E-415A40405465}"/>
              </a:ext>
            </a:extLst>
          </p:cNvPr>
          <p:cNvSpPr txBox="1"/>
          <p:nvPr/>
        </p:nvSpPr>
        <p:spPr>
          <a:xfrm>
            <a:off x="7126942" y="2644588"/>
            <a:ext cx="1918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The Volume will be </a:t>
            </a:r>
            <a:r>
              <a:rPr lang="en-US" sz="1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maximised</a:t>
            </a:r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 here (x has to be greater than 0)</a:t>
            </a:r>
          </a:p>
        </p:txBody>
      </p:sp>
      <p:cxnSp>
        <p:nvCxnSpPr>
          <p:cNvPr id="55" name="Straight Arrow Connector 9">
            <a:extLst>
              <a:ext uri="{FF2B5EF4-FFF2-40B4-BE49-F238E27FC236}">
                <a16:creationId xmlns:a16="http://schemas.microsoft.com/office/drawing/2014/main" id="{3BD1F189-F69D-49EF-93E9-23BFEC131060}"/>
              </a:ext>
            </a:extLst>
          </p:cNvPr>
          <p:cNvCxnSpPr/>
          <p:nvPr/>
        </p:nvCxnSpPr>
        <p:spPr>
          <a:xfrm flipH="1">
            <a:off x="7566212" y="3576917"/>
            <a:ext cx="206187" cy="26894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25">
            <a:extLst>
              <a:ext uri="{FF2B5EF4-FFF2-40B4-BE49-F238E27FC236}">
                <a16:creationId xmlns:a16="http://schemas.microsoft.com/office/drawing/2014/main" id="{13D0F62A-5925-4531-A25D-379925628A67}"/>
              </a:ext>
            </a:extLst>
          </p:cNvPr>
          <p:cNvSpPr txBox="1"/>
          <p:nvPr/>
        </p:nvSpPr>
        <p:spPr>
          <a:xfrm>
            <a:off x="4679575" y="5719482"/>
            <a:ext cx="4069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The maximum Volume is at the stationary point</a:t>
            </a:r>
          </a:p>
          <a:p>
            <a:pPr algn="ctr"/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Hence, the gradient will equal 0</a:t>
            </a:r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6">
                <a:extLst>
                  <a:ext uri="{FF2B5EF4-FFF2-40B4-BE49-F238E27FC236}">
                    <a16:creationId xmlns:a16="http://schemas.microsoft.com/office/drawing/2014/main" id="{2E698055-6336-436A-AABF-CFD94190D231}"/>
                  </a:ext>
                </a:extLst>
              </p:cNvPr>
              <p:cNvSpPr txBox="1"/>
              <p:nvPr/>
            </p:nvSpPr>
            <p:spPr>
              <a:xfrm>
                <a:off x="4858871" y="3128682"/>
                <a:ext cx="1261884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26">
                <a:extLst>
                  <a:ext uri="{FF2B5EF4-FFF2-40B4-BE49-F238E27FC236}">
                    <a16:creationId xmlns:a16="http://schemas.microsoft.com/office/drawing/2014/main" id="{2E698055-6336-436A-AABF-CFD94190D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871" y="3128682"/>
                <a:ext cx="1261884" cy="439223"/>
              </a:xfrm>
              <a:prstGeom prst="rect">
                <a:avLst/>
              </a:prstGeom>
              <a:blipFill>
                <a:blip r:embed="rId4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6170A-5C48-DCB9-7E31-EA967826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5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25" y="155109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derivatives to model many real-life relationships.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C395C70-3732-4213-8956-108A8796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1295400" cy="609600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D9F0349-5F5D-4178-AEA8-63CB161D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FB5A18B-BEFC-4119-945F-B2F2AFA6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90E40B2-B731-407C-B977-505D676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8400"/>
            <a:ext cx="290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/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6">
            <a:extLst>
              <a:ext uri="{FF2B5EF4-FFF2-40B4-BE49-F238E27FC236}">
                <a16:creationId xmlns:a16="http://schemas.microsoft.com/office/drawing/2014/main" id="{3C09E628-D6A6-45FE-883D-00FEA6258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4267200" cy="32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 large tank (shown) is to be made from 54m</a:t>
            </a:r>
            <a:r>
              <a:rPr lang="en-GB" altLang="en-US" sz="1400" baseline="30000" dirty="0">
                <a:latin typeface="Comic Sans MS" pitchFamily="66" charset="0"/>
              </a:rPr>
              <a:t>2</a:t>
            </a:r>
            <a:r>
              <a:rPr lang="en-GB" altLang="en-US" sz="1400" dirty="0">
                <a:latin typeface="Comic Sans MS" pitchFamily="66" charset="0"/>
              </a:rPr>
              <a:t> of sheet metal. It has no top.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a) Show that the Volume of the tank will be given by: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b) Find the Maximum volume of the tank</a:t>
            </a:r>
          </a:p>
          <a:p>
            <a:pPr algn="ctr" eaLnBrk="1" hangingPunct="1">
              <a:spcBef>
                <a:spcPts val="0"/>
              </a:spcBef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Differentiate the function and set it equal to 0…</a:t>
            </a: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So the greatest Volume will occur when x = 3…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DC29B704-CA9F-4778-B68E-A030E66CFC16}"/>
                  </a:ext>
                </a:extLst>
              </p:cNvPr>
              <p:cNvSpPr txBox="1"/>
              <p:nvPr/>
            </p:nvSpPr>
            <p:spPr>
              <a:xfrm>
                <a:off x="5123329" y="2850777"/>
                <a:ext cx="141961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=18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DC29B704-CA9F-4778-B68E-A030E66CF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29" y="2850777"/>
                <a:ext cx="1419619" cy="497059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53214DD1-BFE7-4769-BE27-7466C0B370A2}"/>
                  </a:ext>
                </a:extLst>
              </p:cNvPr>
              <p:cNvSpPr txBox="1"/>
              <p:nvPr/>
            </p:nvSpPr>
            <p:spPr>
              <a:xfrm>
                <a:off x="4970929" y="3460377"/>
                <a:ext cx="152400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=18−2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53214DD1-BFE7-4769-BE27-7466C0B37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29" y="3460377"/>
                <a:ext cx="1524000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486543E-DA82-4CDD-9822-54E4DCD809AC}"/>
                  </a:ext>
                </a:extLst>
              </p:cNvPr>
              <p:cNvSpPr txBox="1"/>
              <p:nvPr/>
            </p:nvSpPr>
            <p:spPr>
              <a:xfrm>
                <a:off x="5123329" y="4222377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0=18−2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486543E-DA82-4CDD-9822-54E4DCD80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29" y="4222377"/>
                <a:ext cx="13716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E90BFDA4-222D-46C7-A806-71258295891F}"/>
                  </a:ext>
                </a:extLst>
              </p:cNvPr>
              <p:cNvSpPr txBox="1"/>
              <p:nvPr/>
            </p:nvSpPr>
            <p:spPr>
              <a:xfrm>
                <a:off x="4894729" y="4755777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E90BFDA4-222D-46C7-A806-712582958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729" y="4755777"/>
                <a:ext cx="11430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7">
                <a:extLst>
                  <a:ext uri="{FF2B5EF4-FFF2-40B4-BE49-F238E27FC236}">
                    <a16:creationId xmlns:a16="http://schemas.microsoft.com/office/drawing/2014/main" id="{B915FAAF-CC56-4CC4-80C6-11A071558D4D}"/>
                  </a:ext>
                </a:extLst>
              </p:cNvPr>
              <p:cNvSpPr txBox="1"/>
              <p:nvPr/>
            </p:nvSpPr>
            <p:spPr>
              <a:xfrm>
                <a:off x="5047129" y="5289177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7">
                <a:extLst>
                  <a:ext uri="{FF2B5EF4-FFF2-40B4-BE49-F238E27FC236}">
                    <a16:creationId xmlns:a16="http://schemas.microsoft.com/office/drawing/2014/main" id="{B915FAAF-CC56-4CC4-80C6-11A071558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129" y="5289177"/>
                <a:ext cx="83820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37">
            <a:extLst>
              <a:ext uri="{FF2B5EF4-FFF2-40B4-BE49-F238E27FC236}">
                <a16:creationId xmlns:a16="http://schemas.microsoft.com/office/drawing/2014/main" id="{550D3BB2-A128-48DE-9373-2B99986235D4}"/>
              </a:ext>
            </a:extLst>
          </p:cNvPr>
          <p:cNvSpPr>
            <a:spLocks/>
          </p:cNvSpPr>
          <p:nvPr/>
        </p:nvSpPr>
        <p:spPr bwMode="auto">
          <a:xfrm>
            <a:off x="6571129" y="3155577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38">
            <a:extLst>
              <a:ext uri="{FF2B5EF4-FFF2-40B4-BE49-F238E27FC236}">
                <a16:creationId xmlns:a16="http://schemas.microsoft.com/office/drawing/2014/main" id="{600C0228-B7DF-449B-AE9E-5D46CFBD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729" y="3307977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37">
            <a:extLst>
              <a:ext uri="{FF2B5EF4-FFF2-40B4-BE49-F238E27FC236}">
                <a16:creationId xmlns:a16="http://schemas.microsoft.com/office/drawing/2014/main" id="{C0C99231-2FA0-4E3B-8B74-80EF6FE364D8}"/>
              </a:ext>
            </a:extLst>
          </p:cNvPr>
          <p:cNvSpPr>
            <a:spLocks/>
          </p:cNvSpPr>
          <p:nvPr/>
        </p:nvSpPr>
        <p:spPr bwMode="auto">
          <a:xfrm>
            <a:off x="6418729" y="3765177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37">
            <a:extLst>
              <a:ext uri="{FF2B5EF4-FFF2-40B4-BE49-F238E27FC236}">
                <a16:creationId xmlns:a16="http://schemas.microsoft.com/office/drawing/2014/main" id="{B1BB5756-E6EB-4B5D-B432-265F81909152}"/>
              </a:ext>
            </a:extLst>
          </p:cNvPr>
          <p:cNvSpPr>
            <a:spLocks/>
          </p:cNvSpPr>
          <p:nvPr/>
        </p:nvSpPr>
        <p:spPr bwMode="auto">
          <a:xfrm>
            <a:off x="6418729" y="4374777"/>
            <a:ext cx="228600" cy="5334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37">
            <a:extLst>
              <a:ext uri="{FF2B5EF4-FFF2-40B4-BE49-F238E27FC236}">
                <a16:creationId xmlns:a16="http://schemas.microsoft.com/office/drawing/2014/main" id="{D8BA827B-BFB2-4E68-BD24-7ECCB5CFA249}"/>
              </a:ext>
            </a:extLst>
          </p:cNvPr>
          <p:cNvSpPr>
            <a:spLocks/>
          </p:cNvSpPr>
          <p:nvPr/>
        </p:nvSpPr>
        <p:spPr bwMode="auto">
          <a:xfrm>
            <a:off x="5961529" y="4908177"/>
            <a:ext cx="228600" cy="5334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D821C1EF-3D41-4041-9555-339473D31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129" y="3765177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Set the gradient function equal to 0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 Box 38">
            <a:extLst>
              <a:ext uri="{FF2B5EF4-FFF2-40B4-BE49-F238E27FC236}">
                <a16:creationId xmlns:a16="http://schemas.microsoft.com/office/drawing/2014/main" id="{F141C214-E6A5-4FC9-B6EC-A199C12B3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329" y="4450977"/>
            <a:ext cx="914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Add 2x</a:t>
            </a:r>
            <a:r>
              <a:rPr lang="en-GB" altLang="en-US" sz="14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CA05EB1B-5DB3-456D-962A-B66DDE0E7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929" y="4984377"/>
            <a:ext cx="121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6">
                <a:extLst>
                  <a:ext uri="{FF2B5EF4-FFF2-40B4-BE49-F238E27FC236}">
                    <a16:creationId xmlns:a16="http://schemas.microsoft.com/office/drawing/2014/main" id="{F2A3DF5F-0F49-416D-8D11-ECFB9936E040}"/>
                  </a:ext>
                </a:extLst>
              </p:cNvPr>
              <p:cNvSpPr txBox="1"/>
              <p:nvPr/>
            </p:nvSpPr>
            <p:spPr>
              <a:xfrm>
                <a:off x="5123329" y="574637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=±3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6">
                <a:extLst>
                  <a:ext uri="{FF2B5EF4-FFF2-40B4-BE49-F238E27FC236}">
                    <a16:creationId xmlns:a16="http://schemas.microsoft.com/office/drawing/2014/main" id="{F2A3DF5F-0F49-416D-8D11-ECFB9936E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29" y="5746377"/>
                <a:ext cx="91440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7">
                <a:extLst>
                  <a:ext uri="{FF2B5EF4-FFF2-40B4-BE49-F238E27FC236}">
                    <a16:creationId xmlns:a16="http://schemas.microsoft.com/office/drawing/2014/main" id="{28E6F94E-407A-4A9F-8526-92569CB71954}"/>
                  </a:ext>
                </a:extLst>
              </p:cNvPr>
              <p:cNvSpPr txBox="1"/>
              <p:nvPr/>
            </p:nvSpPr>
            <p:spPr>
              <a:xfrm>
                <a:off x="5096434" y="6194612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7">
                <a:extLst>
                  <a:ext uri="{FF2B5EF4-FFF2-40B4-BE49-F238E27FC236}">
                    <a16:creationId xmlns:a16="http://schemas.microsoft.com/office/drawing/2014/main" id="{28E6F94E-407A-4A9F-8526-92569CB71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434" y="6194612"/>
                <a:ext cx="83820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7">
            <a:extLst>
              <a:ext uri="{FF2B5EF4-FFF2-40B4-BE49-F238E27FC236}">
                <a16:creationId xmlns:a16="http://schemas.microsoft.com/office/drawing/2014/main" id="{2B472348-B293-4E13-A96C-4EE03C2461CD}"/>
              </a:ext>
            </a:extLst>
          </p:cNvPr>
          <p:cNvSpPr>
            <a:spLocks/>
          </p:cNvSpPr>
          <p:nvPr/>
        </p:nvSpPr>
        <p:spPr bwMode="auto">
          <a:xfrm>
            <a:off x="5970494" y="5446060"/>
            <a:ext cx="233082" cy="452716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37">
            <a:extLst>
              <a:ext uri="{FF2B5EF4-FFF2-40B4-BE49-F238E27FC236}">
                <a16:creationId xmlns:a16="http://schemas.microsoft.com/office/drawing/2014/main" id="{FE6334FB-2D69-4E13-89D1-1B2B0BF8263E}"/>
              </a:ext>
            </a:extLst>
          </p:cNvPr>
          <p:cNvSpPr>
            <a:spLocks/>
          </p:cNvSpPr>
          <p:nvPr/>
        </p:nvSpPr>
        <p:spPr bwMode="auto">
          <a:xfrm>
            <a:off x="5970494" y="5894295"/>
            <a:ext cx="233082" cy="452716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7C6D615D-DD53-4F75-9DE3-1E6DBAC9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859" y="5522259"/>
            <a:ext cx="121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D78FEC6C-8CA4-4C93-A917-794F6EDEC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894" y="5988424"/>
            <a:ext cx="17481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x must be positive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1FD0F-0805-C570-9439-CA027D90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/>
      <p:bldP spid="3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25" y="155109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derivatives to model many real-life relationships.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C395C70-3732-4213-8956-108A8796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1295400" cy="609600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D9F0349-5F5D-4178-AEA8-63CB161D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FB5A18B-BEFC-4119-945F-B2F2AFA6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90E40B2-B731-407C-B977-505D676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8400"/>
            <a:ext cx="290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/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6">
            <a:extLst>
              <a:ext uri="{FF2B5EF4-FFF2-40B4-BE49-F238E27FC236}">
                <a16:creationId xmlns:a16="http://schemas.microsoft.com/office/drawing/2014/main" id="{3C09E628-D6A6-45FE-883D-00FEA6258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4267200" cy="32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 large tank (shown) is to be made from 54m</a:t>
            </a:r>
            <a:r>
              <a:rPr lang="en-GB" altLang="en-US" sz="1400" baseline="30000" dirty="0">
                <a:latin typeface="Comic Sans MS" pitchFamily="66" charset="0"/>
              </a:rPr>
              <a:t>2</a:t>
            </a:r>
            <a:r>
              <a:rPr lang="en-GB" altLang="en-US" sz="1400" dirty="0">
                <a:latin typeface="Comic Sans MS" pitchFamily="66" charset="0"/>
              </a:rPr>
              <a:t> of sheet metal. It has no top.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a) Show that the Volume of the tank will be given by: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b) Find the Maximum volume of the tank</a:t>
            </a:r>
          </a:p>
          <a:p>
            <a:pPr algn="ctr" eaLnBrk="1" hangingPunct="1">
              <a:spcBef>
                <a:spcPts val="0"/>
              </a:spcBef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Differentiate the function and set it equal to 0…</a:t>
            </a: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So the greatest Volume will occur when x = 3…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1">
                <a:extLst>
                  <a:ext uri="{FF2B5EF4-FFF2-40B4-BE49-F238E27FC236}">
                    <a16:creationId xmlns:a16="http://schemas.microsoft.com/office/drawing/2014/main" id="{CF66CDF8-DC9E-48ED-B99F-63BB8AF76207}"/>
                  </a:ext>
                </a:extLst>
              </p:cNvPr>
              <p:cNvSpPr txBox="1"/>
              <p:nvPr/>
            </p:nvSpPr>
            <p:spPr>
              <a:xfrm>
                <a:off x="5123329" y="2850777"/>
                <a:ext cx="141961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=18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21">
                <a:extLst>
                  <a:ext uri="{FF2B5EF4-FFF2-40B4-BE49-F238E27FC236}">
                    <a16:creationId xmlns:a16="http://schemas.microsoft.com/office/drawing/2014/main" id="{CF66CDF8-DC9E-48ED-B99F-63BB8AF76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29" y="2850777"/>
                <a:ext cx="1419619" cy="497059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37">
            <a:extLst>
              <a:ext uri="{FF2B5EF4-FFF2-40B4-BE49-F238E27FC236}">
                <a16:creationId xmlns:a16="http://schemas.microsoft.com/office/drawing/2014/main" id="{72BE9840-4680-442A-BE37-926B5FAAF692}"/>
              </a:ext>
            </a:extLst>
          </p:cNvPr>
          <p:cNvSpPr>
            <a:spLocks/>
          </p:cNvSpPr>
          <p:nvPr/>
        </p:nvSpPr>
        <p:spPr bwMode="auto">
          <a:xfrm>
            <a:off x="6849036" y="3173506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38">
            <a:extLst>
              <a:ext uri="{FF2B5EF4-FFF2-40B4-BE49-F238E27FC236}">
                <a16:creationId xmlns:a16="http://schemas.microsoft.com/office/drawing/2014/main" id="{3D49808C-DDCD-4F28-853B-15103151B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729" y="3307977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Let x = 3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7906EE-5EF5-47AA-A4C3-5E9A7891A1C1}"/>
                  </a:ext>
                </a:extLst>
              </p:cNvPr>
              <p:cNvSpPr txBox="1"/>
              <p:nvPr/>
            </p:nvSpPr>
            <p:spPr>
              <a:xfrm>
                <a:off x="5114365" y="3567953"/>
                <a:ext cx="1705723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=18(3)−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(3)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7906EE-5EF5-47AA-A4C3-5E9A7891A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65" y="3567953"/>
                <a:ext cx="1705723" cy="497059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B3CDD27-6489-487A-A0C4-3B7D8E430ABE}"/>
                  </a:ext>
                </a:extLst>
              </p:cNvPr>
              <p:cNvSpPr txBox="1"/>
              <p:nvPr/>
            </p:nvSpPr>
            <p:spPr>
              <a:xfrm>
                <a:off x="5123330" y="4276164"/>
                <a:ext cx="1022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=36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B3CDD27-6489-487A-A0C4-3B7D8E43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30" y="4276164"/>
                <a:ext cx="102201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37">
            <a:extLst>
              <a:ext uri="{FF2B5EF4-FFF2-40B4-BE49-F238E27FC236}">
                <a16:creationId xmlns:a16="http://schemas.microsoft.com/office/drawing/2014/main" id="{7E29497B-7EB6-431F-B6C0-741B4AC09271}"/>
              </a:ext>
            </a:extLst>
          </p:cNvPr>
          <p:cNvSpPr>
            <a:spLocks/>
          </p:cNvSpPr>
          <p:nvPr/>
        </p:nvSpPr>
        <p:spPr bwMode="auto">
          <a:xfrm>
            <a:off x="6786283" y="3792070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38">
            <a:extLst>
              <a:ext uri="{FF2B5EF4-FFF2-40B4-BE49-F238E27FC236}">
                <a16:creationId xmlns:a16="http://schemas.microsoft.com/office/drawing/2014/main" id="{8A4922EB-436B-4A96-969F-42F8E1C9A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518" y="3944470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 V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95480-486F-7D6B-974D-23740558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/>
      <p:bldP spid="43" grpId="0"/>
      <p:bldP spid="44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4800600" y="17526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V="1">
            <a:off x="6858000" y="38100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798337" y="2100404"/>
            <a:ext cx="4010685" cy="3232087"/>
          </a:xfrm>
          <a:custGeom>
            <a:avLst/>
            <a:gdLst>
              <a:gd name="connsiteX0" fmla="*/ 0 w 4010685"/>
              <a:gd name="connsiteY0" fmla="*/ 3232087 h 3232087"/>
              <a:gd name="connsiteX1" fmla="*/ 1711105 w 4010685"/>
              <a:gd name="connsiteY1" fmla="*/ 2679826 h 3232087"/>
              <a:gd name="connsiteX2" fmla="*/ 3322621 w 4010685"/>
              <a:gd name="connsiteY2" fmla="*/ 1339913 h 3232087"/>
              <a:gd name="connsiteX3" fmla="*/ 4010685 w 4010685"/>
              <a:gd name="connsiteY3" fmla="*/ 0 h 323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685" h="3232087">
                <a:moveTo>
                  <a:pt x="0" y="3232087"/>
                </a:moveTo>
                <a:cubicBezTo>
                  <a:pt x="578667" y="3113637"/>
                  <a:pt x="1157335" y="2995188"/>
                  <a:pt x="1711105" y="2679826"/>
                </a:cubicBezTo>
                <a:cubicBezTo>
                  <a:pt x="2264875" y="2364464"/>
                  <a:pt x="2939358" y="1786551"/>
                  <a:pt x="3322621" y="1339913"/>
                </a:cubicBezTo>
                <a:cubicBezTo>
                  <a:pt x="3705884" y="893275"/>
                  <a:pt x="3858284" y="446637"/>
                  <a:pt x="401068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6014519" y="4903960"/>
            <a:ext cx="152400" cy="152400"/>
            <a:chOff x="5562600" y="2819400"/>
            <a:chExt cx="152400" cy="152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448392" y="2756780"/>
            <a:ext cx="152400" cy="152400"/>
            <a:chOff x="5562600" y="2819400"/>
            <a:chExt cx="152400" cy="152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V="1">
            <a:off x="6092982" y="2833735"/>
            <a:ext cx="2426329" cy="21637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90390" y="4987126"/>
            <a:ext cx="2436530" cy="280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19908" y="2853059"/>
            <a:ext cx="1402" cy="2145287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52950" y="143827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43950" y="58293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09560" y="1681348"/>
                <a:ext cx="1234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60" y="1681348"/>
                <a:ext cx="123444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38800" y="5105400"/>
                <a:ext cx="909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05400"/>
                <a:ext cx="90992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05600" y="2286000"/>
                <a:ext cx="1998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86000"/>
                <a:ext cx="199849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86600" y="502920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029200"/>
                <a:ext cx="50526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5400000">
                <a:off x="7735848" y="3709438"/>
                <a:ext cx="1966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35848" y="3709438"/>
                <a:ext cx="196643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1600200"/>
                <a:ext cx="732059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00200"/>
                <a:ext cx="732059" cy="618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76400" y="1600200"/>
                <a:ext cx="1954381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00200"/>
                <a:ext cx="1954381" cy="6298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4800" y="2362200"/>
                <a:ext cx="4038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This however tells us the gradient between two points.</a:t>
                </a:r>
              </a:p>
              <a:p>
                <a:pPr algn="ctr"/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What happens as we start to consider finding the gradient at a specific point?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tends towards 0… This is what that looks like…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62200"/>
                <a:ext cx="4038600" cy="2308324"/>
              </a:xfrm>
              <a:prstGeom prst="rect">
                <a:avLst/>
              </a:prstGeom>
              <a:blipFill rotWithShape="1">
                <a:blip r:embed="rId11"/>
                <a:stretch>
                  <a:fillRect t="-529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3400" y="4876800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76800"/>
                <a:ext cx="1214243" cy="618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00200" y="4876800"/>
                <a:ext cx="2436564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876800"/>
                <a:ext cx="2436564" cy="6298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 flipV="1">
            <a:off x="990600" y="5562600"/>
            <a:ext cx="5334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524000" y="5562600"/>
            <a:ext cx="3810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1000" y="5943600"/>
                <a:ext cx="3591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limit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tends towards 0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43600"/>
                <a:ext cx="3591624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528" t="-6557" r="-340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BE9EF4-0417-4E60-790D-DDA49829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8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5470278" y="1661557"/>
            <a:ext cx="0" cy="3505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470278" y="5166757"/>
            <a:ext cx="3429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65478" y="13567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23078" y="50905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05461" y="1645723"/>
                <a:ext cx="1001428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461" y="1645723"/>
                <a:ext cx="1001428" cy="407099"/>
              </a:xfrm>
              <a:prstGeom prst="rect">
                <a:avLst/>
              </a:prstGeom>
              <a:blipFill rotWithShape="1"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6517" y="1559626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17" y="1559626"/>
                <a:ext cx="1214243" cy="618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303317" y="1559626"/>
                <a:ext cx="2436564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317" y="1559626"/>
                <a:ext cx="2436564" cy="6298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rot="5400000">
            <a:off x="1703122" y="-840178"/>
            <a:ext cx="7431974" cy="4528457"/>
          </a:xfrm>
          <a:prstGeom prst="arc">
            <a:avLst>
              <a:gd name="adj1" fmla="val 17227995"/>
              <a:gd name="adj2" fmla="val 215532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4538" y="2495797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38" y="2495797"/>
                <a:ext cx="1214243" cy="618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01338" y="2495797"/>
                <a:ext cx="2255489" cy="672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338" y="2495797"/>
                <a:ext cx="2255489" cy="6726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63733" y="3384468"/>
                <a:ext cx="3149708" cy="672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733" y="3384468"/>
                <a:ext cx="3149708" cy="6726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2559" y="3396343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9" y="3396343"/>
                <a:ext cx="1214243" cy="618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816925" y="1531917"/>
            <a:ext cx="1816924" cy="391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909948" y="2468089"/>
            <a:ext cx="999507" cy="391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/>
          <p:cNvGrpSpPr/>
          <p:nvPr/>
        </p:nvGrpSpPr>
        <p:grpSpPr>
          <a:xfrm>
            <a:off x="6494191" y="4571452"/>
            <a:ext cx="152400" cy="152400"/>
            <a:chOff x="5562600" y="2819400"/>
            <a:chExt cx="152400" cy="15240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538651" y="2281768"/>
            <a:ext cx="152400" cy="152400"/>
            <a:chOff x="5562600" y="2819400"/>
            <a:chExt cx="152400" cy="1524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 flipV="1">
            <a:off x="6560779" y="2363190"/>
            <a:ext cx="1044088" cy="228993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571714" y="4642744"/>
            <a:ext cx="1057341" cy="50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616743" y="2378047"/>
            <a:ext cx="5300" cy="227708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97838" y="4381006"/>
                <a:ext cx="70076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838" y="4381006"/>
                <a:ext cx="700769" cy="3755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558353" y="1965367"/>
                <a:ext cx="197919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𝜹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353" y="1965367"/>
                <a:ext cx="1979195" cy="3755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rot="5400000">
                <a:off x="7017040" y="3295404"/>
                <a:ext cx="173547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𝜹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17040" y="3295404"/>
                <a:ext cx="1735475" cy="3755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25056" y="463533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056" y="4635338"/>
                <a:ext cx="50526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1844634" y="3376552"/>
            <a:ext cx="1931719" cy="391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249879" y="4249388"/>
                <a:ext cx="2053767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79" y="4249388"/>
                <a:ext cx="2053767" cy="64812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18705" y="4261263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5" y="4261263"/>
                <a:ext cx="1214243" cy="618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271651" y="5268688"/>
                <a:ext cx="1507977" cy="453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51" y="5268688"/>
                <a:ext cx="1507977" cy="453201"/>
              </a:xfrm>
              <a:prstGeom prst="rect">
                <a:avLst/>
              </a:prstGeom>
              <a:blipFill rotWithShape="1">
                <a:blip r:embed="rId1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28602" y="5102432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2" y="5102432"/>
                <a:ext cx="1214243" cy="618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01635" y="5860473"/>
                <a:ext cx="1054841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35" y="5860473"/>
                <a:ext cx="1054841" cy="618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2640279" y="5454733"/>
            <a:ext cx="316677" cy="858983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>
            <a:off x="3077687" y="4645232"/>
            <a:ext cx="316677" cy="858983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Arc 76"/>
          <p:cNvSpPr/>
          <p:nvPr/>
        </p:nvSpPr>
        <p:spPr>
          <a:xfrm>
            <a:off x="4144487" y="3752603"/>
            <a:ext cx="316677" cy="858983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>
            <a:off x="4118757" y="2800598"/>
            <a:ext cx="316677" cy="858983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>
            <a:off x="3582387" y="1919845"/>
            <a:ext cx="316677" cy="858983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847606" y="2078182"/>
            <a:ext cx="125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functions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68141" y="2836223"/>
            <a:ext cx="963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18659" y="3594264"/>
            <a:ext cx="9539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x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terms cancel each other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331028" y="4791692"/>
                <a:ext cx="9539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028" y="4791692"/>
                <a:ext cx="953985" cy="523220"/>
              </a:xfrm>
              <a:prstGeom prst="rect">
                <a:avLst/>
              </a:prstGeom>
              <a:blipFill rotWithShape="1">
                <a:blip r:embed="rId19"/>
                <a:stretch>
                  <a:fillRect l="-637" t="-1163" r="-700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889663" y="5525983"/>
                <a:ext cx="476992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What happens as we approach a  single point instead of 2 separate ones?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anose="05000000000000000000" pitchFamily="2" charset="2"/>
                        </a:rPr>
                        <m:t> → 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663" y="5525983"/>
                <a:ext cx="4769922" cy="954107"/>
              </a:xfrm>
              <a:prstGeom prst="rect">
                <a:avLst/>
              </a:prstGeom>
              <a:blipFill rotWithShape="1">
                <a:blip r:embed="rId20"/>
                <a:stretch>
                  <a:fillRect t="-637" r="-1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1907969" y="2466110"/>
            <a:ext cx="1524000" cy="391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2093677" y="4370119"/>
            <a:ext cx="233887" cy="22165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388581" y="4665023"/>
            <a:ext cx="233887" cy="22165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063495" y="4334494"/>
            <a:ext cx="154718" cy="11081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CA1003-FE44-2BAF-0AAA-9EF26C13C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" grpId="0" animBg="1"/>
      <p:bldP spid="44" grpId="0"/>
      <p:bldP spid="45" grpId="0"/>
      <p:bldP spid="46" grpId="0"/>
      <p:bldP spid="47" grpId="0"/>
      <p:bldP spid="20" grpId="0" animBg="1"/>
      <p:bldP spid="20" grpId="1" animBg="1"/>
      <p:bldP spid="48" grpId="0" animBg="1"/>
      <p:bldP spid="48" grpId="1" animBg="1"/>
      <p:bldP spid="60" grpId="0"/>
      <p:bldP spid="61" grpId="0"/>
      <p:bldP spid="62" grpId="0"/>
      <p:bldP spid="63" grpId="0"/>
      <p:bldP spid="64" grpId="0" animBg="1"/>
      <p:bldP spid="64" grpId="1" animBg="1"/>
      <p:bldP spid="65" grpId="0"/>
      <p:bldP spid="66" grpId="0"/>
      <p:bldP spid="68" grpId="0"/>
      <p:bldP spid="69" grpId="0"/>
      <p:bldP spid="71" grpId="0"/>
      <p:bldP spid="75" grpId="0" animBg="1"/>
      <p:bldP spid="76" grpId="0" animBg="1"/>
      <p:bldP spid="77" grpId="0" animBg="1"/>
      <p:bldP spid="78" grpId="0" animBg="1"/>
      <p:bldP spid="79" grpId="0" animBg="1"/>
      <p:bldP spid="26" grpId="0"/>
      <p:bldP spid="80" grpId="0"/>
      <p:bldP spid="81" grpId="0"/>
      <p:bldP spid="82" grpId="0"/>
      <p:bldP spid="84" grpId="0" animBg="1"/>
      <p:bldP spid="8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5470278" y="1661557"/>
            <a:ext cx="0" cy="3505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470278" y="5166757"/>
            <a:ext cx="3429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65478" y="13567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23078" y="50905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05461" y="1645723"/>
                <a:ext cx="1001428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461" y="1645723"/>
                <a:ext cx="1001428" cy="407099"/>
              </a:xfrm>
              <a:prstGeom prst="rect">
                <a:avLst/>
              </a:prstGeom>
              <a:blipFill rotWithShape="1"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rot="5400000">
            <a:off x="1703122" y="-840178"/>
            <a:ext cx="7431974" cy="4528457"/>
          </a:xfrm>
          <a:prstGeom prst="arc">
            <a:avLst>
              <a:gd name="adj1" fmla="val 17227995"/>
              <a:gd name="adj2" fmla="val 215532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38496" y="2190998"/>
                <a:ext cx="1964897" cy="544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Then: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96" y="2190998"/>
                <a:ext cx="1964897" cy="544893"/>
              </a:xfrm>
              <a:prstGeom prst="rect">
                <a:avLst/>
              </a:prstGeom>
              <a:blipFill rotWithShape="1">
                <a:blip r:embed="rId4"/>
                <a:stretch>
                  <a:fillRect l="-310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070" y="1620982"/>
                <a:ext cx="2007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If: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0" y="1620982"/>
                <a:ext cx="200785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86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327566" y="1852551"/>
            <a:ext cx="581889" cy="118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218709" y="2470068"/>
            <a:ext cx="619494" cy="217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80707" y="1591294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function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31226" y="2040577"/>
            <a:ext cx="236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gradient function (formula for the gradient, in terms of x)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3400" y="3352800"/>
                <a:ext cx="42751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Find the gradient of the curve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at the coordinate (3,9)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52800"/>
                <a:ext cx="4275117" cy="646331"/>
              </a:xfrm>
              <a:prstGeom prst="rect">
                <a:avLst/>
              </a:prstGeom>
              <a:blipFill>
                <a:blip r:embed="rId6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39934" y="4116779"/>
                <a:ext cx="1150380" cy="677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934" y="4116779"/>
                <a:ext cx="1150380" cy="6774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349830" y="4957948"/>
                <a:ext cx="1360629" cy="677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=2(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30" y="4957948"/>
                <a:ext cx="1360629" cy="6774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704111" y="5858493"/>
                <a:ext cx="648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111" y="5858493"/>
                <a:ext cx="64863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/>
          <p:cNvSpPr/>
          <p:nvPr/>
        </p:nvSpPr>
        <p:spPr>
          <a:xfrm>
            <a:off x="2589810" y="4613567"/>
            <a:ext cx="283030" cy="734290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2825337" y="4694713"/>
            <a:ext cx="225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x-coordinate at this point is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Arc 90"/>
          <p:cNvSpPr/>
          <p:nvPr/>
        </p:nvSpPr>
        <p:spPr>
          <a:xfrm>
            <a:off x="2599707" y="5371608"/>
            <a:ext cx="283030" cy="734290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2811483" y="5583383"/>
            <a:ext cx="147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it!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629400" y="4419600"/>
            <a:ext cx="152400" cy="152400"/>
            <a:chOff x="5562600" y="2819400"/>
            <a:chExt cx="152400" cy="1524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53200" y="5181600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81600"/>
                <a:ext cx="3754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6705600" y="4495800"/>
            <a:ext cx="0" cy="60960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80614" y="373380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The gradient at this exact point is 6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934200" y="4419600"/>
            <a:ext cx="685800" cy="76200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4EAAE3-8292-A165-667D-5D1C4B4D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1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6" grpId="0"/>
      <p:bldP spid="15" grpId="0"/>
      <p:bldP spid="70" grpId="0"/>
      <p:bldP spid="18" grpId="0"/>
      <p:bldP spid="72" grpId="0"/>
      <p:bldP spid="73" grpId="0"/>
      <p:bldP spid="74" grpId="0"/>
      <p:bldP spid="88" grpId="0" animBg="1"/>
      <p:bldP spid="89" grpId="0"/>
      <p:bldP spid="91" grpId="0" animBg="1"/>
      <p:bldP spid="92" grpId="0"/>
      <p:bldP spid="26" grpId="0"/>
      <p:bldP spid="9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08ebd0-2d46-481e-8ec6-29c3c2f69f27">H7M4A2V4A7UU-929639613-2859</_dlc_DocId>
    <_dlc_DocIdUrl xmlns="4a08ebd0-2d46-481e-8ec6-29c3c2f69f27">
      <Url>https://yavnehcollege.sharepoint.com/sites/Students/_layouts/15/DocIdRedir.aspx?ID=H7M4A2V4A7UU-929639613-2859</Url>
      <Description>H7M4A2V4A7UU-929639613-2859</Description>
    </_dlc_DocIdUrl>
    <lcf76f155ced4ddcb4097134ff3c332f xmlns="1bfa02ec-0afc-49fa-8bb5-730f9d12e469">
      <Terms xmlns="http://schemas.microsoft.com/office/infopath/2007/PartnerControls"/>
    </lcf76f155ced4ddcb4097134ff3c332f>
    <TaxCatchAll xmlns="4a08ebd0-2d46-481e-8ec6-29c3c2f69f2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14341F32BA49B310F0A9F2C712CF" ma:contentTypeVersion="16" ma:contentTypeDescription="Create a new document." ma:contentTypeScope="" ma:versionID="afe9c10655b36b531a544ad4d6f2807a">
  <xsd:schema xmlns:xsd="http://www.w3.org/2001/XMLSchema" xmlns:xs="http://www.w3.org/2001/XMLSchema" xmlns:p="http://schemas.microsoft.com/office/2006/metadata/properties" xmlns:ns2="4a08ebd0-2d46-481e-8ec6-29c3c2f69f27" xmlns:ns3="1bfa02ec-0afc-49fa-8bb5-730f9d12e469" targetNamespace="http://schemas.microsoft.com/office/2006/metadata/properties" ma:root="true" ma:fieldsID="e40457bbafbddda60075a7ac346d50a2" ns2:_="" ns3:_="">
    <xsd:import namespace="4a08ebd0-2d46-481e-8ec6-29c3c2f69f27"/>
    <xsd:import namespace="1bfa02ec-0afc-49fa-8bb5-730f9d12e4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ebd0-2d46-481e-8ec6-29c3c2f69f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73ab49d-0190-4b8d-bf1a-c838ce73efbe}" ma:internalName="TaxCatchAll" ma:showField="CatchAllData" ma:web="4a08ebd0-2d46-481e-8ec6-29c3c2f69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a02ec-0afc-49fa-8bb5-730f9d12e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FE582A5-DBD7-4841-B4EB-D4DCE90D0B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EAAA76-2DA4-4BA4-976D-056A39BB1328}">
  <ds:schemaRefs>
    <ds:schemaRef ds:uri="http://schemas.microsoft.com/office/2006/metadata/properties"/>
    <ds:schemaRef ds:uri="http://schemas.microsoft.com/office/infopath/2007/PartnerControls"/>
    <ds:schemaRef ds:uri="4a08ebd0-2d46-481e-8ec6-29c3c2f69f27"/>
    <ds:schemaRef ds:uri="1bfa02ec-0afc-49fa-8bb5-730f9d12e469"/>
  </ds:schemaRefs>
</ds:datastoreItem>
</file>

<file path=customXml/itemProps3.xml><?xml version="1.0" encoding="utf-8"?>
<ds:datastoreItem xmlns:ds="http://schemas.openxmlformats.org/officeDocument/2006/customXml" ds:itemID="{EA8D18A9-2DD9-41B5-BA04-391B9BB77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8ebd0-2d46-481e-8ec6-29c3c2f69f27"/>
    <ds:schemaRef ds:uri="1bfa02ec-0afc-49fa-8bb5-730f9d12e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CC6E383-D42C-4621-BCCB-5D85C4EB3A7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616</TotalTime>
  <Words>6809</Words>
  <Application>Microsoft Office PowerPoint</Application>
  <PresentationFormat>On-screen Show (4:3)</PresentationFormat>
  <Paragraphs>1128</Paragraphs>
  <Slides>69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Calibri Light</vt:lpstr>
      <vt:lpstr>Cambria Math</vt:lpstr>
      <vt:lpstr>Comic Sans MS</vt:lpstr>
      <vt:lpstr>Monotype Corsiva</vt:lpstr>
      <vt:lpstr>Wingdings</vt:lpstr>
      <vt:lpstr>Retrospect</vt:lpstr>
      <vt:lpstr>Equation</vt:lpstr>
      <vt:lpstr>PowerPoint Presentation</vt:lpstr>
      <vt:lpstr>Prior Knowledge Check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Most Murshida Khatun</cp:lastModifiedBy>
  <cp:revision>128</cp:revision>
  <dcterms:created xsi:type="dcterms:W3CDTF">2017-08-14T15:35:38Z</dcterms:created>
  <dcterms:modified xsi:type="dcterms:W3CDTF">2024-09-27T12:21:18Z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0x010100652414341F32BA49B310F0A9F2C712CF</vt:lpwstr>
  </property>
  <property fmtid="{D5CDD505-2E9C-101B-9397-08002B2CF9AE}" pid="3" name="_dlc_DocIdItemGuid">
    <vt:lpwstr>4218acdf-7524-4a2b-be34-695448d65d9d</vt:lpwstr>
  </property>
  <property fmtid="{D5CDD505-2E9C-101B-9397-08002B2CF9AE}" pid="4" name="MediaServiceImageTags">
    <vt:lpwstr/>
  </property>
</Properties>
</file>