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123"/>
  </p:notesMasterIdLst>
  <p:sldIdLst>
    <p:sldId id="256" r:id="rId6"/>
    <p:sldId id="257" r:id="rId7"/>
    <p:sldId id="351" r:id="rId8"/>
    <p:sldId id="348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460" r:id="rId18"/>
    <p:sldId id="352" r:id="rId19"/>
    <p:sldId id="380" r:id="rId20"/>
    <p:sldId id="353" r:id="rId21"/>
    <p:sldId id="381" r:id="rId22"/>
    <p:sldId id="382" r:id="rId23"/>
    <p:sldId id="383" r:id="rId24"/>
    <p:sldId id="384" r:id="rId25"/>
    <p:sldId id="354" r:id="rId26"/>
    <p:sldId id="355" r:id="rId27"/>
    <p:sldId id="385" r:id="rId28"/>
    <p:sldId id="386" r:id="rId29"/>
    <p:sldId id="387" r:id="rId30"/>
    <p:sldId id="388" r:id="rId31"/>
    <p:sldId id="356" r:id="rId32"/>
    <p:sldId id="357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400" r:id="rId44"/>
    <p:sldId id="399" r:id="rId45"/>
    <p:sldId id="401" r:id="rId46"/>
    <p:sldId id="402" r:id="rId47"/>
    <p:sldId id="358" r:id="rId48"/>
    <p:sldId id="359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360" r:id="rId63"/>
    <p:sldId id="361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362" r:id="rId73"/>
    <p:sldId id="424" r:id="rId74"/>
    <p:sldId id="425" r:id="rId75"/>
    <p:sldId id="426" r:id="rId76"/>
    <p:sldId id="427" r:id="rId77"/>
    <p:sldId id="428" r:id="rId78"/>
    <p:sldId id="364" r:id="rId79"/>
    <p:sldId id="365" r:id="rId80"/>
    <p:sldId id="439" r:id="rId81"/>
    <p:sldId id="440" r:id="rId82"/>
    <p:sldId id="366" r:id="rId83"/>
    <p:sldId id="429" r:id="rId84"/>
    <p:sldId id="430" r:id="rId85"/>
    <p:sldId id="431" r:id="rId86"/>
    <p:sldId id="432" r:id="rId87"/>
    <p:sldId id="433" r:id="rId88"/>
    <p:sldId id="434" r:id="rId89"/>
    <p:sldId id="435" r:id="rId90"/>
    <p:sldId id="436" r:id="rId91"/>
    <p:sldId id="437" r:id="rId92"/>
    <p:sldId id="438" r:id="rId93"/>
    <p:sldId id="368" r:id="rId94"/>
    <p:sldId id="369" r:id="rId95"/>
    <p:sldId id="441" r:id="rId96"/>
    <p:sldId id="442" r:id="rId97"/>
    <p:sldId id="443" r:id="rId98"/>
    <p:sldId id="444" r:id="rId99"/>
    <p:sldId id="447" r:id="rId100"/>
    <p:sldId id="370" r:id="rId101"/>
    <p:sldId id="371" r:id="rId102"/>
    <p:sldId id="449" r:id="rId103"/>
    <p:sldId id="450" r:id="rId104"/>
    <p:sldId id="451" r:id="rId105"/>
    <p:sldId id="452" r:id="rId106"/>
    <p:sldId id="448" r:id="rId107"/>
    <p:sldId id="453" r:id="rId108"/>
    <p:sldId id="454" r:id="rId109"/>
    <p:sldId id="455" r:id="rId110"/>
    <p:sldId id="456" r:id="rId111"/>
    <p:sldId id="457" r:id="rId112"/>
    <p:sldId id="458" r:id="rId113"/>
    <p:sldId id="459" r:id="rId114"/>
    <p:sldId id="462" r:id="rId115"/>
    <p:sldId id="463" r:id="rId116"/>
    <p:sldId id="464" r:id="rId117"/>
    <p:sldId id="465" r:id="rId118"/>
    <p:sldId id="466" r:id="rId119"/>
    <p:sldId id="467" r:id="rId120"/>
    <p:sldId id="468" r:id="rId121"/>
    <p:sldId id="469" r:id="rId1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CC0000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notesMaster" Target="notesMasters/notesMaster1.xml"/><Relationship Id="rId128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presProps" Target="pres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68BBA281-70C9-4A52-A47A-BBB120217646}"/>
    <pc:docChg chg="custSel modSld">
      <pc:chgData name="Max Thrilling" userId="1a0901c82f0d6655" providerId="LiveId" clId="{68BBA281-70C9-4A52-A47A-BBB120217646}" dt="2024-04-16T13:54:11.073" v="0" actId="478"/>
      <pc:docMkLst>
        <pc:docMk/>
      </pc:docMkLst>
      <pc:sldChg chg="delSp mod">
        <pc:chgData name="Max Thrilling" userId="1a0901c82f0d6655" providerId="LiveId" clId="{68BBA281-70C9-4A52-A47A-BBB120217646}" dt="2024-04-16T13:54:11.073" v="0" actId="478"/>
        <pc:sldMkLst>
          <pc:docMk/>
          <pc:sldMk cId="953468260" sldId="256"/>
        </pc:sldMkLst>
        <pc:spChg chg="del">
          <ac:chgData name="Max Thrilling" userId="1a0901c82f0d6655" providerId="LiveId" clId="{68BBA281-70C9-4A52-A47A-BBB120217646}" dt="2024-04-16T13:54:11.073" v="0" actId="478"/>
          <ac:spMkLst>
            <pc:docMk/>
            <pc:sldMk cId="953468260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3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7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2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5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1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1DE0-A4AE-4B84-8828-4C49145A34FD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98D6-86A2-4C4E-A000-C333ABD0FA12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FC07-E261-402E-800F-4AFFB6AD79A6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B7B-BD07-4A3B-AEBF-03F1394257F4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1EAC-434B-4E9A-98CA-FFEF9D6DB88E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6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A8EE-1C56-43C2-8C35-DED7AEF1B61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4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F0CE-FB4D-46A5-8930-DBC168D56420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9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AF4D-569F-4E4C-BC5C-0A530816A9CC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1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80E4-89B7-489F-A101-943308AC5B19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4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373-345D-451B-97B1-5CB2BE489C63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8DE888F-1CE0-429A-8C53-37B95E25F795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6605-870D-4889-97A0-7B5B3395B0CF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1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D18F0-7C1B-45BE-B157-51B9824D0E2D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0D72E-A919-BAD6-E3A3-89FEAF683B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61" y="253515"/>
            <a:ext cx="1233996" cy="5807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F2A5D8-DF8F-F599-150F-EECF76672E71}"/>
              </a:ext>
            </a:extLst>
          </p:cNvPr>
          <p:cNvSpPr/>
          <p:nvPr userDrawn="1"/>
        </p:nvSpPr>
        <p:spPr>
          <a:xfrm>
            <a:off x="2445798" y="2698812"/>
            <a:ext cx="4252404" cy="2254927"/>
          </a:xfrm>
          <a:prstGeom prst="rect">
            <a:avLst/>
          </a:prstGeom>
          <a:blipFill dpi="0" rotWithShape="1">
            <a:blip r:embed="rId1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4.png"/><Relationship Id="rId3" Type="http://schemas.openxmlformats.org/officeDocument/2006/relationships/image" Target="../media/image643.png"/><Relationship Id="rId7" Type="http://schemas.openxmlformats.org/officeDocument/2006/relationships/image" Target="../media/image653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2.png"/><Relationship Id="rId5" Type="http://schemas.openxmlformats.org/officeDocument/2006/relationships/image" Target="../media/image651.png"/><Relationship Id="rId4" Type="http://schemas.openxmlformats.org/officeDocument/2006/relationships/image" Target="../media/image645.png"/><Relationship Id="rId9" Type="http://schemas.openxmlformats.org/officeDocument/2006/relationships/image" Target="../media/image65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3.png"/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658.png"/><Relationship Id="rId7" Type="http://schemas.openxmlformats.org/officeDocument/2006/relationships/image" Target="../media/image662.png"/><Relationship Id="rId2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1.png"/><Relationship Id="rId5" Type="http://schemas.openxmlformats.org/officeDocument/2006/relationships/image" Target="../media/image660.png"/><Relationship Id="rId4" Type="http://schemas.openxmlformats.org/officeDocument/2006/relationships/image" Target="../media/image659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8.png"/><Relationship Id="rId13" Type="http://schemas.openxmlformats.org/officeDocument/2006/relationships/image" Target="../media/image660.png"/><Relationship Id="rId3" Type="http://schemas.openxmlformats.org/officeDocument/2006/relationships/image" Target="../media/image658.png"/><Relationship Id="rId7" Type="http://schemas.openxmlformats.org/officeDocument/2006/relationships/image" Target="../media/image667.png"/><Relationship Id="rId12" Type="http://schemas.openxmlformats.org/officeDocument/2006/relationships/image" Target="../media/image659.png"/><Relationship Id="rId2" Type="http://schemas.openxmlformats.org/officeDocument/2006/relationships/image" Target="../media/image6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6.png"/><Relationship Id="rId11" Type="http://schemas.openxmlformats.org/officeDocument/2006/relationships/image" Target="../media/image671.png"/><Relationship Id="rId5" Type="http://schemas.openxmlformats.org/officeDocument/2006/relationships/image" Target="../media/image665.png"/><Relationship Id="rId15" Type="http://schemas.openxmlformats.org/officeDocument/2006/relationships/image" Target="../media/image662.png"/><Relationship Id="rId10" Type="http://schemas.openxmlformats.org/officeDocument/2006/relationships/image" Target="../media/image670.png"/><Relationship Id="rId4" Type="http://schemas.openxmlformats.org/officeDocument/2006/relationships/image" Target="../media/image663.png"/><Relationship Id="rId9" Type="http://schemas.openxmlformats.org/officeDocument/2006/relationships/image" Target="../media/image669.png"/><Relationship Id="rId14" Type="http://schemas.openxmlformats.org/officeDocument/2006/relationships/image" Target="../media/image66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4.png"/><Relationship Id="rId13" Type="http://schemas.openxmlformats.org/officeDocument/2006/relationships/image" Target="../media/image679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7" Type="http://schemas.openxmlformats.org/officeDocument/2006/relationships/image" Target="../media/image673.png"/><Relationship Id="rId12" Type="http://schemas.openxmlformats.org/officeDocument/2006/relationships/image" Target="../media/image678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2.png"/><Relationship Id="rId11" Type="http://schemas.openxmlformats.org/officeDocument/2006/relationships/image" Target="../media/image677.png"/><Relationship Id="rId5" Type="http://schemas.openxmlformats.org/officeDocument/2006/relationships/image" Target="../media/image671.png"/><Relationship Id="rId15" Type="http://schemas.openxmlformats.org/officeDocument/2006/relationships/image" Target="../media/image681.png"/><Relationship Id="rId10" Type="http://schemas.openxmlformats.org/officeDocument/2006/relationships/image" Target="../media/image676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75.png"/><Relationship Id="rId14" Type="http://schemas.openxmlformats.org/officeDocument/2006/relationships/image" Target="../media/image68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3.png"/><Relationship Id="rId13" Type="http://schemas.openxmlformats.org/officeDocument/2006/relationships/image" Target="../media/image688.png"/><Relationship Id="rId18" Type="http://schemas.openxmlformats.org/officeDocument/2006/relationships/image" Target="../media/image661.png"/><Relationship Id="rId3" Type="http://schemas.openxmlformats.org/officeDocument/2006/relationships/image" Target="../media/image658.png"/><Relationship Id="rId21" Type="http://schemas.openxmlformats.org/officeDocument/2006/relationships/image" Target="../media/image692.png"/><Relationship Id="rId7" Type="http://schemas.openxmlformats.org/officeDocument/2006/relationships/image" Target="../media/image682.png"/><Relationship Id="rId12" Type="http://schemas.openxmlformats.org/officeDocument/2006/relationships/image" Target="../media/image687.png"/><Relationship Id="rId17" Type="http://schemas.openxmlformats.org/officeDocument/2006/relationships/image" Target="../media/image660.png"/><Relationship Id="rId2" Type="http://schemas.openxmlformats.org/officeDocument/2006/relationships/image" Target="../media/image664.png"/><Relationship Id="rId16" Type="http://schemas.openxmlformats.org/officeDocument/2006/relationships/image" Target="../media/image659.png"/><Relationship Id="rId20" Type="http://schemas.openxmlformats.org/officeDocument/2006/relationships/image" Target="../media/image6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9.png"/><Relationship Id="rId11" Type="http://schemas.openxmlformats.org/officeDocument/2006/relationships/image" Target="../media/image686.png"/><Relationship Id="rId5" Type="http://schemas.openxmlformats.org/officeDocument/2006/relationships/image" Target="../media/image671.png"/><Relationship Id="rId15" Type="http://schemas.openxmlformats.org/officeDocument/2006/relationships/image" Target="../media/image690.png"/><Relationship Id="rId10" Type="http://schemas.openxmlformats.org/officeDocument/2006/relationships/image" Target="../media/image685.png"/><Relationship Id="rId19" Type="http://schemas.openxmlformats.org/officeDocument/2006/relationships/image" Target="../media/image662.png"/><Relationship Id="rId4" Type="http://schemas.openxmlformats.org/officeDocument/2006/relationships/image" Target="../media/image663.png"/><Relationship Id="rId9" Type="http://schemas.openxmlformats.org/officeDocument/2006/relationships/image" Target="../media/image684.png"/><Relationship Id="rId14" Type="http://schemas.openxmlformats.org/officeDocument/2006/relationships/image" Target="../media/image689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9.png"/><Relationship Id="rId13" Type="http://schemas.openxmlformats.org/officeDocument/2006/relationships/image" Target="../media/image704.png"/><Relationship Id="rId3" Type="http://schemas.openxmlformats.org/officeDocument/2006/relationships/image" Target="../media/image694.png"/><Relationship Id="rId7" Type="http://schemas.openxmlformats.org/officeDocument/2006/relationships/image" Target="../media/image698.png"/><Relationship Id="rId12" Type="http://schemas.openxmlformats.org/officeDocument/2006/relationships/image" Target="../media/image703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7.png"/><Relationship Id="rId11" Type="http://schemas.openxmlformats.org/officeDocument/2006/relationships/image" Target="../media/image702.png"/><Relationship Id="rId5" Type="http://schemas.openxmlformats.org/officeDocument/2006/relationships/image" Target="../media/image696.png"/><Relationship Id="rId15" Type="http://schemas.openxmlformats.org/officeDocument/2006/relationships/image" Target="../media/image706.png"/><Relationship Id="rId10" Type="http://schemas.openxmlformats.org/officeDocument/2006/relationships/image" Target="../media/image701.png"/><Relationship Id="rId4" Type="http://schemas.openxmlformats.org/officeDocument/2006/relationships/image" Target="../media/image695.png"/><Relationship Id="rId9" Type="http://schemas.openxmlformats.org/officeDocument/2006/relationships/image" Target="../media/image700.png"/><Relationship Id="rId14" Type="http://schemas.openxmlformats.org/officeDocument/2006/relationships/image" Target="../media/image70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7.png"/><Relationship Id="rId7" Type="http://schemas.openxmlformats.org/officeDocument/2006/relationships/image" Target="../media/image711.png"/><Relationship Id="rId2" Type="http://schemas.openxmlformats.org/officeDocument/2006/relationships/image" Target="../media/image6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8.png"/><Relationship Id="rId13" Type="http://schemas.openxmlformats.org/officeDocument/2006/relationships/image" Target="../media/image723.png"/><Relationship Id="rId18" Type="http://schemas.openxmlformats.org/officeDocument/2006/relationships/image" Target="../media/image728.png"/><Relationship Id="rId3" Type="http://schemas.openxmlformats.org/officeDocument/2006/relationships/image" Target="../media/image713.png"/><Relationship Id="rId7" Type="http://schemas.openxmlformats.org/officeDocument/2006/relationships/image" Target="../media/image717.png"/><Relationship Id="rId12" Type="http://schemas.openxmlformats.org/officeDocument/2006/relationships/image" Target="../media/image722.png"/><Relationship Id="rId17" Type="http://schemas.openxmlformats.org/officeDocument/2006/relationships/image" Target="../media/image727.png"/><Relationship Id="rId2" Type="http://schemas.openxmlformats.org/officeDocument/2006/relationships/image" Target="../media/image712.png"/><Relationship Id="rId16" Type="http://schemas.openxmlformats.org/officeDocument/2006/relationships/image" Target="../media/image7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png"/><Relationship Id="rId11" Type="http://schemas.openxmlformats.org/officeDocument/2006/relationships/image" Target="../media/image721.png"/><Relationship Id="rId5" Type="http://schemas.openxmlformats.org/officeDocument/2006/relationships/image" Target="../media/image715.png"/><Relationship Id="rId15" Type="http://schemas.openxmlformats.org/officeDocument/2006/relationships/image" Target="../media/image725.png"/><Relationship Id="rId10" Type="http://schemas.openxmlformats.org/officeDocument/2006/relationships/image" Target="../media/image720.png"/><Relationship Id="rId4" Type="http://schemas.openxmlformats.org/officeDocument/2006/relationships/image" Target="../media/image714.png"/><Relationship Id="rId9" Type="http://schemas.openxmlformats.org/officeDocument/2006/relationships/image" Target="../media/image719.png"/><Relationship Id="rId14" Type="http://schemas.openxmlformats.org/officeDocument/2006/relationships/image" Target="../media/image72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4.png"/><Relationship Id="rId3" Type="http://schemas.openxmlformats.org/officeDocument/2006/relationships/image" Target="../media/image729.png"/><Relationship Id="rId7" Type="http://schemas.openxmlformats.org/officeDocument/2006/relationships/image" Target="../media/image733.png"/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2.png"/><Relationship Id="rId5" Type="http://schemas.openxmlformats.org/officeDocument/2006/relationships/image" Target="../media/image731.png"/><Relationship Id="rId4" Type="http://schemas.openxmlformats.org/officeDocument/2006/relationships/image" Target="../media/image730.png"/><Relationship Id="rId9" Type="http://schemas.openxmlformats.org/officeDocument/2006/relationships/image" Target="../media/image7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5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1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931.png"/><Relationship Id="rId3" Type="http://schemas.openxmlformats.org/officeDocument/2006/relationships/image" Target="../media/image832.png"/><Relationship Id="rId7" Type="http://schemas.openxmlformats.org/officeDocument/2006/relationships/image" Target="../media/image870.png"/><Relationship Id="rId12" Type="http://schemas.openxmlformats.org/officeDocument/2006/relationships/image" Target="../media/image921.png"/><Relationship Id="rId17" Type="http://schemas.openxmlformats.org/officeDocument/2006/relationships/image" Target="../media/image971.png"/><Relationship Id="rId16" Type="http://schemas.openxmlformats.org/officeDocument/2006/relationships/image" Target="../media/image9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6.png"/><Relationship Id="rId11" Type="http://schemas.openxmlformats.org/officeDocument/2006/relationships/image" Target="../media/image911.png"/><Relationship Id="rId5" Type="http://schemas.openxmlformats.org/officeDocument/2006/relationships/image" Target="../media/image851.png"/><Relationship Id="rId15" Type="http://schemas.openxmlformats.org/officeDocument/2006/relationships/image" Target="../media/image951.png"/><Relationship Id="rId10" Type="http://schemas.openxmlformats.org/officeDocument/2006/relationships/image" Target="../media/image901.png"/><Relationship Id="rId4" Type="http://schemas.openxmlformats.org/officeDocument/2006/relationships/image" Target="../media/image841.png"/><Relationship Id="rId9" Type="http://schemas.openxmlformats.org/officeDocument/2006/relationships/image" Target="../media/image890.png"/><Relationship Id="rId14" Type="http://schemas.openxmlformats.org/officeDocument/2006/relationships/image" Target="../media/image94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0.png"/><Relationship Id="rId3" Type="http://schemas.openxmlformats.org/officeDocument/2006/relationships/image" Target="../media/image832.png"/><Relationship Id="rId7" Type="http://schemas.openxmlformats.org/officeDocument/2006/relationships/image" Target="../media/image1010.png"/><Relationship Id="rId12" Type="http://schemas.openxmlformats.org/officeDocument/2006/relationships/image" Target="../media/image10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1.png"/><Relationship Id="rId11" Type="http://schemas.openxmlformats.org/officeDocument/2006/relationships/image" Target="../media/image1050.png"/><Relationship Id="rId5" Type="http://schemas.openxmlformats.org/officeDocument/2006/relationships/image" Target="../media/image991.png"/><Relationship Id="rId10" Type="http://schemas.openxmlformats.org/officeDocument/2006/relationships/image" Target="../media/image1040.png"/><Relationship Id="rId4" Type="http://schemas.openxmlformats.org/officeDocument/2006/relationships/image" Target="../media/image981.png"/><Relationship Id="rId9" Type="http://schemas.openxmlformats.org/officeDocument/2006/relationships/image" Target="../media/image1030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13" Type="http://schemas.openxmlformats.org/officeDocument/2006/relationships/image" Target="../media/image1130.png"/><Relationship Id="rId18" Type="http://schemas.openxmlformats.org/officeDocument/2006/relationships/image" Target="../media/image1180.png"/><Relationship Id="rId3" Type="http://schemas.openxmlformats.org/officeDocument/2006/relationships/image" Target="../media/image832.png"/><Relationship Id="rId7" Type="http://schemas.openxmlformats.org/officeDocument/2006/relationships/image" Target="../media/image1010.png"/><Relationship Id="rId12" Type="http://schemas.openxmlformats.org/officeDocument/2006/relationships/image" Target="../media/image1120.png"/><Relationship Id="rId17" Type="http://schemas.openxmlformats.org/officeDocument/2006/relationships/image" Target="../media/image1170.png"/><Relationship Id="rId16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1.png"/><Relationship Id="rId11" Type="http://schemas.openxmlformats.org/officeDocument/2006/relationships/image" Target="../media/image1110.png"/><Relationship Id="rId5" Type="http://schemas.openxmlformats.org/officeDocument/2006/relationships/image" Target="../media/image991.png"/><Relationship Id="rId15" Type="http://schemas.openxmlformats.org/officeDocument/2006/relationships/image" Target="../media/image1150.png"/><Relationship Id="rId10" Type="http://schemas.openxmlformats.org/officeDocument/2006/relationships/image" Target="../media/image1100.png"/><Relationship Id="rId4" Type="http://schemas.openxmlformats.org/officeDocument/2006/relationships/image" Target="../media/image981.png"/><Relationship Id="rId9" Type="http://schemas.openxmlformats.org/officeDocument/2006/relationships/image" Target="../media/image1090.png"/><Relationship Id="rId14" Type="http://schemas.openxmlformats.org/officeDocument/2006/relationships/image" Target="../media/image114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1.png"/><Relationship Id="rId3" Type="http://schemas.openxmlformats.org/officeDocument/2006/relationships/image" Target="../media/image832.png"/><Relationship Id="rId7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9.png"/><Relationship Id="rId5" Type="http://schemas.openxmlformats.org/officeDocument/2006/relationships/image" Target="../media/image738.png"/><Relationship Id="rId10" Type="http://schemas.openxmlformats.org/officeDocument/2006/relationships/image" Target="../media/image743.png"/><Relationship Id="rId4" Type="http://schemas.openxmlformats.org/officeDocument/2006/relationships/image" Target="../media/image737.png"/><Relationship Id="rId9" Type="http://schemas.openxmlformats.org/officeDocument/2006/relationships/image" Target="../media/image742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40.png"/><Relationship Id="rId18" Type="http://schemas.openxmlformats.org/officeDocument/2006/relationships/image" Target="../media/image738.png"/><Relationship Id="rId3" Type="http://schemas.openxmlformats.org/officeDocument/2006/relationships/image" Target="../media/image832.png"/><Relationship Id="rId7" Type="http://schemas.openxmlformats.org/officeDocument/2006/relationships/image" Target="../media/image1280.png"/><Relationship Id="rId12" Type="http://schemas.openxmlformats.org/officeDocument/2006/relationships/image" Target="../media/image1330.png"/><Relationship Id="rId17" Type="http://schemas.openxmlformats.org/officeDocument/2006/relationships/image" Target="../media/image737.png"/><Relationship Id="rId16" Type="http://schemas.openxmlformats.org/officeDocument/2006/relationships/image" Target="../media/image7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0.png"/><Relationship Id="rId11" Type="http://schemas.openxmlformats.org/officeDocument/2006/relationships/image" Target="../media/image1320.png"/><Relationship Id="rId15" Type="http://schemas.openxmlformats.org/officeDocument/2006/relationships/image" Target="../media/image1361.png"/><Relationship Id="rId10" Type="http://schemas.openxmlformats.org/officeDocument/2006/relationships/image" Target="../media/image1310.png"/><Relationship Id="rId9" Type="http://schemas.openxmlformats.org/officeDocument/2006/relationships/image" Target="../media/image1300.png"/><Relationship Id="rId14" Type="http://schemas.openxmlformats.org/officeDocument/2006/relationships/image" Target="../media/image1351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411.png"/><Relationship Id="rId18" Type="http://schemas.openxmlformats.org/officeDocument/2006/relationships/image" Target="../media/image737.png"/><Relationship Id="rId3" Type="http://schemas.openxmlformats.org/officeDocument/2006/relationships/image" Target="../media/image832.png"/><Relationship Id="rId7" Type="http://schemas.openxmlformats.org/officeDocument/2006/relationships/image" Target="../media/image1280.png"/><Relationship Id="rId12" Type="http://schemas.openxmlformats.org/officeDocument/2006/relationships/image" Target="../media/image1401.png"/><Relationship Id="rId17" Type="http://schemas.openxmlformats.org/officeDocument/2006/relationships/image" Target="../media/image739.png"/><Relationship Id="rId16" Type="http://schemas.openxmlformats.org/officeDocument/2006/relationships/image" Target="../media/image1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1.png"/><Relationship Id="rId11" Type="http://schemas.openxmlformats.org/officeDocument/2006/relationships/image" Target="../media/image1391.png"/><Relationship Id="rId15" Type="http://schemas.openxmlformats.org/officeDocument/2006/relationships/image" Target="../media/image1361.png"/><Relationship Id="rId10" Type="http://schemas.openxmlformats.org/officeDocument/2006/relationships/image" Target="../media/image1381.png"/><Relationship Id="rId19" Type="http://schemas.openxmlformats.org/officeDocument/2006/relationships/image" Target="../media/image738.png"/><Relationship Id="rId9" Type="http://schemas.openxmlformats.org/officeDocument/2006/relationships/image" Target="../media/image1300.png"/><Relationship Id="rId14" Type="http://schemas.openxmlformats.org/officeDocument/2006/relationships/image" Target="../media/image14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80.png"/><Relationship Id="rId5" Type="http://schemas.openxmlformats.org/officeDocument/2006/relationships/image" Target="../media/image54.png"/><Relationship Id="rId10" Type="http://schemas.openxmlformats.org/officeDocument/2006/relationships/image" Target="../media/image79.png"/><Relationship Id="rId4" Type="http://schemas.openxmlformats.org/officeDocument/2006/relationships/image" Target="../media/image5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5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31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43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87.png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97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99.pn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87.png"/><Relationship Id="rId12" Type="http://schemas.openxmlformats.org/officeDocument/2006/relationships/image" Target="../media/image111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1.png"/><Relationship Id="rId5" Type="http://schemas.openxmlformats.org/officeDocument/2006/relationships/image" Target="../media/image85.png"/><Relationship Id="rId15" Type="http://schemas.openxmlformats.org/officeDocument/2006/relationships/image" Target="../media/image113.png"/><Relationship Id="rId10" Type="http://schemas.openxmlformats.org/officeDocument/2006/relationships/image" Target="../media/image110.png"/><Relationship Id="rId4" Type="http://schemas.openxmlformats.org/officeDocument/2006/relationships/image" Target="../media/image43.png"/><Relationship Id="rId9" Type="http://schemas.openxmlformats.org/officeDocument/2006/relationships/image" Target="../media/image109.png"/><Relationship Id="rId1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1.png"/><Relationship Id="rId5" Type="http://schemas.openxmlformats.org/officeDocument/2006/relationships/image" Target="../media/image86.png"/><Relationship Id="rId10" Type="http://schemas.openxmlformats.org/officeDocument/2006/relationships/image" Target="../media/image120.png"/><Relationship Id="rId4" Type="http://schemas.openxmlformats.org/officeDocument/2006/relationships/image" Target="../media/image85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0.png"/><Relationship Id="rId7" Type="http://schemas.openxmlformats.org/officeDocument/2006/relationships/image" Target="../media/image6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43.png"/><Relationship Id="rId7" Type="http://schemas.openxmlformats.org/officeDocument/2006/relationships/image" Target="../media/image88.png"/><Relationship Id="rId12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126.png"/><Relationship Id="rId5" Type="http://schemas.openxmlformats.org/officeDocument/2006/relationships/image" Target="../media/image86.png"/><Relationship Id="rId10" Type="http://schemas.openxmlformats.org/officeDocument/2006/relationships/image" Target="../media/image125.png"/><Relationship Id="rId4" Type="http://schemas.openxmlformats.org/officeDocument/2006/relationships/image" Target="../media/image85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43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43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4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3.png"/><Relationship Id="rId3" Type="http://schemas.openxmlformats.org/officeDocument/2006/relationships/image" Target="../media/image43.png"/><Relationship Id="rId7" Type="http://schemas.openxmlformats.org/officeDocument/2006/relationships/image" Target="../media/image170.png"/><Relationship Id="rId12" Type="http://schemas.openxmlformats.org/officeDocument/2006/relationships/image" Target="../media/image18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81.png"/><Relationship Id="rId5" Type="http://schemas.openxmlformats.org/officeDocument/2006/relationships/image" Target="../media/image168.png"/><Relationship Id="rId10" Type="http://schemas.openxmlformats.org/officeDocument/2006/relationships/image" Target="../media/image180.png"/><Relationship Id="rId4" Type="http://schemas.openxmlformats.org/officeDocument/2006/relationships/image" Target="../media/image167.png"/><Relationship Id="rId9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43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43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2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92.png"/><Relationship Id="rId7" Type="http://schemas.openxmlformats.org/officeDocument/2006/relationships/image" Target="../media/image2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6.png"/><Relationship Id="rId5" Type="http://schemas.openxmlformats.org/officeDocument/2006/relationships/image" Target="../media/image209.png"/><Relationship Id="rId10" Type="http://schemas.openxmlformats.org/officeDocument/2006/relationships/image" Target="../media/image215.png"/><Relationship Id="rId4" Type="http://schemas.openxmlformats.org/officeDocument/2006/relationships/image" Target="../media/image193.png"/><Relationship Id="rId9" Type="http://schemas.openxmlformats.org/officeDocument/2006/relationships/image" Target="../media/image2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3" Type="http://schemas.openxmlformats.org/officeDocument/2006/relationships/image" Target="../media/image192.png"/><Relationship Id="rId7" Type="http://schemas.openxmlformats.org/officeDocument/2006/relationships/image" Target="../media/image2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21.png"/><Relationship Id="rId5" Type="http://schemas.openxmlformats.org/officeDocument/2006/relationships/image" Target="../media/image209.png"/><Relationship Id="rId10" Type="http://schemas.openxmlformats.org/officeDocument/2006/relationships/image" Target="../media/image220.png"/><Relationship Id="rId4" Type="http://schemas.openxmlformats.org/officeDocument/2006/relationships/image" Target="../media/image193.png"/><Relationship Id="rId9" Type="http://schemas.openxmlformats.org/officeDocument/2006/relationships/image" Target="../media/image2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48.png"/><Relationship Id="rId7" Type="http://schemas.openxmlformats.org/officeDocument/2006/relationships/image" Target="../media/image2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48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image" Target="../media/image284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307.png"/><Relationship Id="rId12" Type="http://schemas.openxmlformats.org/officeDocument/2006/relationships/image" Target="../media/image284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311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310.png"/><Relationship Id="rId4" Type="http://schemas.openxmlformats.org/officeDocument/2006/relationships/image" Target="../media/image276.png"/><Relationship Id="rId9" Type="http://schemas.openxmlformats.org/officeDocument/2006/relationships/image" Target="../media/image309.png"/><Relationship Id="rId14" Type="http://schemas.openxmlformats.org/officeDocument/2006/relationships/image" Target="../media/image28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2.png"/><Relationship Id="rId18" Type="http://schemas.openxmlformats.org/officeDocument/2006/relationships/image" Target="../media/image327.png"/><Relationship Id="rId3" Type="http://schemas.openxmlformats.org/officeDocument/2006/relationships/image" Target="../media/image313.png"/><Relationship Id="rId21" Type="http://schemas.openxmlformats.org/officeDocument/2006/relationships/image" Target="../media/image330.png"/><Relationship Id="rId7" Type="http://schemas.openxmlformats.org/officeDocument/2006/relationships/image" Target="../media/image317.png"/><Relationship Id="rId12" Type="http://schemas.openxmlformats.org/officeDocument/2006/relationships/image" Target="../media/image321.png"/><Relationship Id="rId17" Type="http://schemas.openxmlformats.org/officeDocument/2006/relationships/image" Target="../media/image326.png"/><Relationship Id="rId2" Type="http://schemas.openxmlformats.org/officeDocument/2006/relationships/image" Target="../media/image312.png"/><Relationship Id="rId16" Type="http://schemas.openxmlformats.org/officeDocument/2006/relationships/image" Target="../media/image325.png"/><Relationship Id="rId20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297.png"/><Relationship Id="rId5" Type="http://schemas.openxmlformats.org/officeDocument/2006/relationships/image" Target="../media/image315.png"/><Relationship Id="rId15" Type="http://schemas.openxmlformats.org/officeDocument/2006/relationships/image" Target="../media/image324.png"/><Relationship Id="rId10" Type="http://schemas.openxmlformats.org/officeDocument/2006/relationships/image" Target="../media/image320.png"/><Relationship Id="rId19" Type="http://schemas.openxmlformats.org/officeDocument/2006/relationships/image" Target="../media/image328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3.png"/><Relationship Id="rId22" Type="http://schemas.openxmlformats.org/officeDocument/2006/relationships/image" Target="../media/image3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3.png"/><Relationship Id="rId7" Type="http://schemas.openxmlformats.org/officeDocument/2006/relationships/image" Target="../media/image284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5" Type="http://schemas.openxmlformats.org/officeDocument/2006/relationships/image" Target="../media/image353.png"/><Relationship Id="rId4" Type="http://schemas.openxmlformats.org/officeDocument/2006/relationships/image" Target="../media/image35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3" Type="http://schemas.openxmlformats.org/officeDocument/2006/relationships/image" Target="../media/image355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2" Type="http://schemas.openxmlformats.org/officeDocument/2006/relationships/image" Target="../media/image350.png"/><Relationship Id="rId16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284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13" Type="http://schemas.openxmlformats.org/officeDocument/2006/relationships/image" Target="../media/image391.png"/><Relationship Id="rId3" Type="http://schemas.openxmlformats.org/officeDocument/2006/relationships/image" Target="../media/image375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2" Type="http://schemas.openxmlformats.org/officeDocument/2006/relationships/image" Target="../media/image374.png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5" Type="http://schemas.openxmlformats.org/officeDocument/2006/relationships/image" Target="../media/image377.png"/><Relationship Id="rId15" Type="http://schemas.openxmlformats.org/officeDocument/2006/relationships/image" Target="../media/image393.png"/><Relationship Id="rId10" Type="http://schemas.openxmlformats.org/officeDocument/2006/relationships/image" Target="../media/image388.png"/><Relationship Id="rId4" Type="http://schemas.openxmlformats.org/officeDocument/2006/relationships/image" Target="../media/image376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2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5" Type="http://schemas.openxmlformats.org/officeDocument/2006/relationships/image" Target="../media/image398.png"/><Relationship Id="rId4" Type="http://schemas.openxmlformats.org/officeDocument/2006/relationships/image" Target="../media/image39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3" Type="http://schemas.openxmlformats.org/officeDocument/2006/relationships/image" Target="../media/image403.png"/><Relationship Id="rId7" Type="http://schemas.openxmlformats.org/officeDocument/2006/relationships/image" Target="../media/image40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10" Type="http://schemas.openxmlformats.org/officeDocument/2006/relationships/image" Target="../media/image410.png"/><Relationship Id="rId4" Type="http://schemas.openxmlformats.org/officeDocument/2006/relationships/image" Target="../media/image404.png"/><Relationship Id="rId9" Type="http://schemas.openxmlformats.org/officeDocument/2006/relationships/image" Target="../media/image40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3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05.png"/><Relationship Id="rId10" Type="http://schemas.openxmlformats.org/officeDocument/2006/relationships/image" Target="../media/image415.png"/><Relationship Id="rId4" Type="http://schemas.openxmlformats.org/officeDocument/2006/relationships/image" Target="../media/image404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21.png"/><Relationship Id="rId7" Type="http://schemas.openxmlformats.org/officeDocument/2006/relationships/image" Target="../media/image42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9.png"/><Relationship Id="rId4" Type="http://schemas.openxmlformats.org/officeDocument/2006/relationships/image" Target="../media/image42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3" Type="http://schemas.openxmlformats.org/officeDocument/2006/relationships/image" Target="../media/image426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" Type="http://schemas.openxmlformats.org/officeDocument/2006/relationships/image" Target="../media/image430.png"/><Relationship Id="rId16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55.png"/><Relationship Id="rId3" Type="http://schemas.openxmlformats.org/officeDocument/2006/relationships/image" Target="../media/image426.png"/><Relationship Id="rId7" Type="http://schemas.openxmlformats.org/officeDocument/2006/relationships/image" Target="../media/image449.png"/><Relationship Id="rId12" Type="http://schemas.openxmlformats.org/officeDocument/2006/relationships/image" Target="../media/image454.png"/><Relationship Id="rId2" Type="http://schemas.openxmlformats.org/officeDocument/2006/relationships/image" Target="../media/image445.png"/><Relationship Id="rId16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8.png"/><Relationship Id="rId11" Type="http://schemas.openxmlformats.org/officeDocument/2006/relationships/image" Target="../media/image453.png"/><Relationship Id="rId5" Type="http://schemas.openxmlformats.org/officeDocument/2006/relationships/image" Target="../media/image447.png"/><Relationship Id="rId15" Type="http://schemas.openxmlformats.org/officeDocument/2006/relationships/image" Target="../media/image457.png"/><Relationship Id="rId10" Type="http://schemas.openxmlformats.org/officeDocument/2006/relationships/image" Target="../media/image452.png"/><Relationship Id="rId4" Type="http://schemas.openxmlformats.org/officeDocument/2006/relationships/image" Target="../media/image446.png"/><Relationship Id="rId9" Type="http://schemas.openxmlformats.org/officeDocument/2006/relationships/image" Target="../media/image451.png"/><Relationship Id="rId14" Type="http://schemas.openxmlformats.org/officeDocument/2006/relationships/image" Target="../media/image45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4.png"/><Relationship Id="rId13" Type="http://schemas.openxmlformats.org/officeDocument/2006/relationships/image" Target="../media/image469.png"/><Relationship Id="rId3" Type="http://schemas.openxmlformats.org/officeDocument/2006/relationships/image" Target="../media/image426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6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26.png"/><Relationship Id="rId7" Type="http://schemas.openxmlformats.org/officeDocument/2006/relationships/image" Target="../media/image475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59.png"/><Relationship Id="rId16" Type="http://schemas.openxmlformats.org/officeDocument/2006/relationships/image" Target="../media/image4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4.png"/><Relationship Id="rId11" Type="http://schemas.openxmlformats.org/officeDocument/2006/relationships/image" Target="../media/image479.png"/><Relationship Id="rId5" Type="http://schemas.openxmlformats.org/officeDocument/2006/relationships/image" Target="../media/image473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4" Type="http://schemas.openxmlformats.org/officeDocument/2006/relationships/image" Target="../media/image472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26.png"/><Relationship Id="rId7" Type="http://schemas.openxmlformats.org/officeDocument/2006/relationships/image" Target="../media/image48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8.png"/><Relationship Id="rId5" Type="http://schemas.openxmlformats.org/officeDocument/2006/relationships/image" Target="../media/image486.png"/><Relationship Id="rId10" Type="http://schemas.openxmlformats.org/officeDocument/2006/relationships/image" Target="../media/image492.png"/><Relationship Id="rId4" Type="http://schemas.openxmlformats.org/officeDocument/2006/relationships/image" Target="../media/image487.png"/><Relationship Id="rId9" Type="http://schemas.openxmlformats.org/officeDocument/2006/relationships/image" Target="../media/image49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3" Type="http://schemas.openxmlformats.org/officeDocument/2006/relationships/image" Target="../media/image494.pn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" Type="http://schemas.openxmlformats.org/officeDocument/2006/relationships/image" Target="../media/image493.png"/><Relationship Id="rId16" Type="http://schemas.openxmlformats.org/officeDocument/2006/relationships/image" Target="../media/image5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6.png"/><Relationship Id="rId11" Type="http://schemas.openxmlformats.org/officeDocument/2006/relationships/image" Target="../media/image501.png"/><Relationship Id="rId5" Type="http://schemas.openxmlformats.org/officeDocument/2006/relationships/image" Target="../media/image496.png"/><Relationship Id="rId15" Type="http://schemas.openxmlformats.org/officeDocument/2006/relationships/image" Target="../media/image505.png"/><Relationship Id="rId10" Type="http://schemas.openxmlformats.org/officeDocument/2006/relationships/image" Target="../media/image500.png"/><Relationship Id="rId4" Type="http://schemas.openxmlformats.org/officeDocument/2006/relationships/image" Target="../media/image495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26.png"/><Relationship Id="rId7" Type="http://schemas.openxmlformats.org/officeDocument/2006/relationships/image" Target="../media/image510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9.png"/><Relationship Id="rId11" Type="http://schemas.openxmlformats.org/officeDocument/2006/relationships/image" Target="../media/image514.png"/><Relationship Id="rId5" Type="http://schemas.openxmlformats.org/officeDocument/2006/relationships/image" Target="../media/image508.png"/><Relationship Id="rId10" Type="http://schemas.openxmlformats.org/officeDocument/2006/relationships/image" Target="../media/image513.png"/><Relationship Id="rId4" Type="http://schemas.openxmlformats.org/officeDocument/2006/relationships/image" Target="../media/image507.png"/><Relationship Id="rId9" Type="http://schemas.openxmlformats.org/officeDocument/2006/relationships/image" Target="../media/image51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0.png"/><Relationship Id="rId13" Type="http://schemas.openxmlformats.org/officeDocument/2006/relationships/image" Target="../media/image1440.png"/><Relationship Id="rId18" Type="http://schemas.openxmlformats.org/officeDocument/2006/relationships/image" Target="../media/image1490.png"/><Relationship Id="rId3" Type="http://schemas.openxmlformats.org/officeDocument/2006/relationships/image" Target="../media/image515.png"/><Relationship Id="rId7" Type="http://schemas.openxmlformats.org/officeDocument/2006/relationships/image" Target="../media/image1380.png"/><Relationship Id="rId12" Type="http://schemas.openxmlformats.org/officeDocument/2006/relationships/image" Target="../media/image1430.png"/><Relationship Id="rId17" Type="http://schemas.openxmlformats.org/officeDocument/2006/relationships/image" Target="../media/image148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70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0.png"/><Relationship Id="rId11" Type="http://schemas.openxmlformats.org/officeDocument/2006/relationships/image" Target="../media/image1420.png"/><Relationship Id="rId5" Type="http://schemas.openxmlformats.org/officeDocument/2006/relationships/image" Target="../media/image1360.png"/><Relationship Id="rId15" Type="http://schemas.openxmlformats.org/officeDocument/2006/relationships/image" Target="../media/image1460.png"/><Relationship Id="rId10" Type="http://schemas.openxmlformats.org/officeDocument/2006/relationships/image" Target="../media/image1410.png"/><Relationship Id="rId19" Type="http://schemas.openxmlformats.org/officeDocument/2006/relationships/image" Target="../media/image1500.png"/><Relationship Id="rId4" Type="http://schemas.openxmlformats.org/officeDocument/2006/relationships/image" Target="../media/image1350.png"/><Relationship Id="rId9" Type="http://schemas.openxmlformats.org/officeDocument/2006/relationships/image" Target="../media/image1400.png"/><Relationship Id="rId14" Type="http://schemas.openxmlformats.org/officeDocument/2006/relationships/image" Target="../media/image14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13" Type="http://schemas.openxmlformats.org/officeDocument/2006/relationships/image" Target="../media/image516.png"/><Relationship Id="rId3" Type="http://schemas.openxmlformats.org/officeDocument/2006/relationships/image" Target="../media/image515.png"/><Relationship Id="rId12" Type="http://schemas.openxmlformats.org/officeDocument/2006/relationships/image" Target="../media/image5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9.png"/><Relationship Id="rId11" Type="http://schemas.openxmlformats.org/officeDocument/2006/relationships/image" Target="../media/image520.png"/><Relationship Id="rId5" Type="http://schemas.openxmlformats.org/officeDocument/2006/relationships/image" Target="../media/image518.png"/><Relationship Id="rId10" Type="http://schemas.openxmlformats.org/officeDocument/2006/relationships/image" Target="../media/image1570.png"/><Relationship Id="rId4" Type="http://schemas.openxmlformats.org/officeDocument/2006/relationships/image" Target="../media/image517.png"/><Relationship Id="rId9" Type="http://schemas.openxmlformats.org/officeDocument/2006/relationships/image" Target="../media/image156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0.png"/><Relationship Id="rId13" Type="http://schemas.openxmlformats.org/officeDocument/2006/relationships/image" Target="../media/image1700.png"/><Relationship Id="rId3" Type="http://schemas.openxmlformats.org/officeDocument/2006/relationships/image" Target="../media/image522.png"/><Relationship Id="rId7" Type="http://schemas.openxmlformats.org/officeDocument/2006/relationships/image" Target="../media/image1640.png"/><Relationship Id="rId12" Type="http://schemas.openxmlformats.org/officeDocument/2006/relationships/image" Target="../media/image169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0.png"/><Relationship Id="rId11" Type="http://schemas.openxmlformats.org/officeDocument/2006/relationships/image" Target="../media/image1680.png"/><Relationship Id="rId5" Type="http://schemas.openxmlformats.org/officeDocument/2006/relationships/image" Target="../media/image1620.png"/><Relationship Id="rId15" Type="http://schemas.openxmlformats.org/officeDocument/2006/relationships/image" Target="../media/image1720.png"/><Relationship Id="rId10" Type="http://schemas.openxmlformats.org/officeDocument/2006/relationships/image" Target="../media/image1670.png"/><Relationship Id="rId4" Type="http://schemas.openxmlformats.org/officeDocument/2006/relationships/image" Target="../media/image1610.png"/><Relationship Id="rId9" Type="http://schemas.openxmlformats.org/officeDocument/2006/relationships/image" Target="../media/image1660.png"/><Relationship Id="rId14" Type="http://schemas.openxmlformats.org/officeDocument/2006/relationships/image" Target="../media/image17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13" Type="http://schemas.openxmlformats.org/officeDocument/2006/relationships/image" Target="../media/image1810.png"/><Relationship Id="rId3" Type="http://schemas.openxmlformats.org/officeDocument/2006/relationships/image" Target="../media/image522.png"/><Relationship Id="rId7" Type="http://schemas.openxmlformats.org/officeDocument/2006/relationships/image" Target="../media/image1750.png"/><Relationship Id="rId12" Type="http://schemas.openxmlformats.org/officeDocument/2006/relationships/image" Target="../media/image1800.png"/><Relationship Id="rId17" Type="http://schemas.openxmlformats.org/officeDocument/2006/relationships/image" Target="../media/image18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0.png"/><Relationship Id="rId11" Type="http://schemas.openxmlformats.org/officeDocument/2006/relationships/image" Target="../media/image1790.png"/><Relationship Id="rId5" Type="http://schemas.openxmlformats.org/officeDocument/2006/relationships/image" Target="../media/image1700.png"/><Relationship Id="rId15" Type="http://schemas.openxmlformats.org/officeDocument/2006/relationships/image" Target="../media/image1830.png"/><Relationship Id="rId10" Type="http://schemas.openxmlformats.org/officeDocument/2006/relationships/image" Target="../media/image1780.png"/><Relationship Id="rId4" Type="http://schemas.openxmlformats.org/officeDocument/2006/relationships/image" Target="../media/image1690.png"/><Relationship Id="rId9" Type="http://schemas.openxmlformats.org/officeDocument/2006/relationships/image" Target="../media/image1770.png"/><Relationship Id="rId14" Type="http://schemas.openxmlformats.org/officeDocument/2006/relationships/image" Target="../media/image182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5.png"/><Relationship Id="rId13" Type="http://schemas.openxmlformats.org/officeDocument/2006/relationships/image" Target="../media/image1950.png"/><Relationship Id="rId3" Type="http://schemas.openxmlformats.org/officeDocument/2006/relationships/image" Target="../media/image522.png"/><Relationship Id="rId7" Type="http://schemas.openxmlformats.org/officeDocument/2006/relationships/image" Target="../media/image524.png"/><Relationship Id="rId12" Type="http://schemas.openxmlformats.org/officeDocument/2006/relationships/image" Target="../media/image19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3.png"/><Relationship Id="rId11" Type="http://schemas.openxmlformats.org/officeDocument/2006/relationships/image" Target="../media/image1930.png"/><Relationship Id="rId5" Type="http://schemas.openxmlformats.org/officeDocument/2006/relationships/image" Target="../media/image1870.png"/><Relationship Id="rId15" Type="http://schemas.openxmlformats.org/officeDocument/2006/relationships/image" Target="../media/image528.png"/><Relationship Id="rId10" Type="http://schemas.openxmlformats.org/officeDocument/2006/relationships/image" Target="../media/image1920.png"/><Relationship Id="rId4" Type="http://schemas.openxmlformats.org/officeDocument/2006/relationships/image" Target="../media/image1860.png"/><Relationship Id="rId9" Type="http://schemas.openxmlformats.org/officeDocument/2006/relationships/image" Target="../media/image526.png"/><Relationship Id="rId14" Type="http://schemas.openxmlformats.org/officeDocument/2006/relationships/image" Target="../media/image52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5.png"/><Relationship Id="rId13" Type="http://schemas.openxmlformats.org/officeDocument/2006/relationships/image" Target="../media/image540.png"/><Relationship Id="rId3" Type="http://schemas.openxmlformats.org/officeDocument/2006/relationships/image" Target="../media/image530.png"/><Relationship Id="rId7" Type="http://schemas.openxmlformats.org/officeDocument/2006/relationships/image" Target="../media/image534.png"/><Relationship Id="rId12" Type="http://schemas.openxmlformats.org/officeDocument/2006/relationships/image" Target="../media/image539.png"/><Relationship Id="rId17" Type="http://schemas.openxmlformats.org/officeDocument/2006/relationships/image" Target="../media/image544.png"/><Relationship Id="rId2" Type="http://schemas.openxmlformats.org/officeDocument/2006/relationships/image" Target="../media/image529.png"/><Relationship Id="rId16" Type="http://schemas.openxmlformats.org/officeDocument/2006/relationships/image" Target="../media/image5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3.png"/><Relationship Id="rId11" Type="http://schemas.openxmlformats.org/officeDocument/2006/relationships/image" Target="../media/image538.png"/><Relationship Id="rId5" Type="http://schemas.openxmlformats.org/officeDocument/2006/relationships/image" Target="../media/image532.png"/><Relationship Id="rId15" Type="http://schemas.openxmlformats.org/officeDocument/2006/relationships/image" Target="../media/image542.png"/><Relationship Id="rId10" Type="http://schemas.openxmlformats.org/officeDocument/2006/relationships/image" Target="../media/image537.png"/><Relationship Id="rId4" Type="http://schemas.openxmlformats.org/officeDocument/2006/relationships/image" Target="../media/image531.png"/><Relationship Id="rId9" Type="http://schemas.openxmlformats.org/officeDocument/2006/relationships/image" Target="../media/image536.png"/><Relationship Id="rId14" Type="http://schemas.openxmlformats.org/officeDocument/2006/relationships/image" Target="../media/image54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7.png"/><Relationship Id="rId3" Type="http://schemas.openxmlformats.org/officeDocument/2006/relationships/image" Target="../media/image5300.png"/><Relationship Id="rId7" Type="http://schemas.openxmlformats.org/officeDocument/2006/relationships/image" Target="../media/image546.png"/><Relationship Id="rId12" Type="http://schemas.openxmlformats.org/officeDocument/2006/relationships/image" Target="../media/image551.png"/><Relationship Id="rId2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4.png"/><Relationship Id="rId11" Type="http://schemas.openxmlformats.org/officeDocument/2006/relationships/image" Target="../media/image550.png"/><Relationship Id="rId5" Type="http://schemas.openxmlformats.org/officeDocument/2006/relationships/image" Target="../media/image533.png"/><Relationship Id="rId10" Type="http://schemas.openxmlformats.org/officeDocument/2006/relationships/image" Target="../media/image549.png"/><Relationship Id="rId4" Type="http://schemas.openxmlformats.org/officeDocument/2006/relationships/image" Target="../media/image5450.png"/><Relationship Id="rId9" Type="http://schemas.openxmlformats.org/officeDocument/2006/relationships/image" Target="../media/image54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7.png"/><Relationship Id="rId3" Type="http://schemas.openxmlformats.org/officeDocument/2006/relationships/image" Target="../media/image552.png"/><Relationship Id="rId7" Type="http://schemas.openxmlformats.org/officeDocument/2006/relationships/image" Target="../media/image556.png"/><Relationship Id="rId12" Type="http://schemas.openxmlformats.org/officeDocument/2006/relationships/image" Target="../media/image561.png"/><Relationship Id="rId2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5.png"/><Relationship Id="rId11" Type="http://schemas.openxmlformats.org/officeDocument/2006/relationships/image" Target="../media/image560.png"/><Relationship Id="rId5" Type="http://schemas.openxmlformats.org/officeDocument/2006/relationships/image" Target="../media/image554.png"/><Relationship Id="rId10" Type="http://schemas.openxmlformats.org/officeDocument/2006/relationships/image" Target="../media/image559.png"/><Relationship Id="rId4" Type="http://schemas.openxmlformats.org/officeDocument/2006/relationships/image" Target="../media/image553.png"/><Relationship Id="rId9" Type="http://schemas.openxmlformats.org/officeDocument/2006/relationships/image" Target="../media/image55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2.png"/><Relationship Id="rId4" Type="http://schemas.openxmlformats.org/officeDocument/2006/relationships/image" Target="../media/image531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5340.png"/><Relationship Id="rId7" Type="http://schemas.openxmlformats.org/officeDocument/2006/relationships/image" Target="../media/image91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4" Type="http://schemas.openxmlformats.org/officeDocument/2006/relationships/image" Target="../media/image53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0.png"/><Relationship Id="rId2" Type="http://schemas.openxmlformats.org/officeDocument/2006/relationships/image" Target="../media/image5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5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7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535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7" Type="http://schemas.openxmlformats.org/officeDocument/2006/relationships/image" Target="../media/image960.png"/><Relationship Id="rId2" Type="http://schemas.openxmlformats.org/officeDocument/2006/relationships/image" Target="../media/image5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7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5360.png"/><Relationship Id="rId10" Type="http://schemas.openxmlformats.org/officeDocument/2006/relationships/image" Target="../media/image5340.png"/><Relationship Id="rId9" Type="http://schemas.openxmlformats.org/officeDocument/2006/relationships/image" Target="../media/image533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0.png"/><Relationship Id="rId3" Type="http://schemas.openxmlformats.org/officeDocument/2006/relationships/image" Target="../media/image5370.png"/><Relationship Id="rId7" Type="http://schemas.openxmlformats.org/officeDocument/2006/relationships/image" Target="../media/image38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0.png"/><Relationship Id="rId11" Type="http://schemas.openxmlformats.org/officeDocument/2006/relationships/image" Target="../media/image5340.png"/><Relationship Id="rId5" Type="http://schemas.openxmlformats.org/officeDocument/2006/relationships/image" Target="../media/image3800.png"/><Relationship Id="rId10" Type="http://schemas.openxmlformats.org/officeDocument/2006/relationships/image" Target="../media/image5330.png"/><Relationship Id="rId4" Type="http://schemas.openxmlformats.org/officeDocument/2006/relationships/image" Target="../media/image3790.png"/><Relationship Id="rId9" Type="http://schemas.openxmlformats.org/officeDocument/2006/relationships/image" Target="../media/image384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0.png"/><Relationship Id="rId3" Type="http://schemas.openxmlformats.org/officeDocument/2006/relationships/image" Target="../media/image5380.png"/><Relationship Id="rId7" Type="http://schemas.openxmlformats.org/officeDocument/2006/relationships/image" Target="../media/image3890.png"/><Relationship Id="rId12" Type="http://schemas.openxmlformats.org/officeDocument/2006/relationships/image" Target="../media/image53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0.png"/><Relationship Id="rId11" Type="http://schemas.openxmlformats.org/officeDocument/2006/relationships/image" Target="../media/image5330.png"/><Relationship Id="rId5" Type="http://schemas.openxmlformats.org/officeDocument/2006/relationships/image" Target="../media/image5400.png"/><Relationship Id="rId10" Type="http://schemas.openxmlformats.org/officeDocument/2006/relationships/image" Target="../media/image3920.png"/><Relationship Id="rId4" Type="http://schemas.openxmlformats.org/officeDocument/2006/relationships/image" Target="../media/image5390.png"/><Relationship Id="rId9" Type="http://schemas.openxmlformats.org/officeDocument/2006/relationships/image" Target="../media/image391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png"/><Relationship Id="rId3" Type="http://schemas.openxmlformats.org/officeDocument/2006/relationships/image" Target="../media/image564.png"/><Relationship Id="rId7" Type="http://schemas.openxmlformats.org/officeDocument/2006/relationships/image" Target="../media/image568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7.png"/><Relationship Id="rId5" Type="http://schemas.openxmlformats.org/officeDocument/2006/relationships/image" Target="../media/image566.png"/><Relationship Id="rId10" Type="http://schemas.openxmlformats.org/officeDocument/2006/relationships/image" Target="../media/image571.png"/><Relationship Id="rId4" Type="http://schemas.openxmlformats.org/officeDocument/2006/relationships/image" Target="../media/image565.png"/><Relationship Id="rId9" Type="http://schemas.openxmlformats.org/officeDocument/2006/relationships/image" Target="../media/image57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3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8.png"/><Relationship Id="rId13" Type="http://schemas.openxmlformats.org/officeDocument/2006/relationships/image" Target="../media/image593.png"/><Relationship Id="rId3" Type="http://schemas.openxmlformats.org/officeDocument/2006/relationships/image" Target="../media/image573.png"/><Relationship Id="rId7" Type="http://schemas.openxmlformats.org/officeDocument/2006/relationships/image" Target="../media/image587.png"/><Relationship Id="rId12" Type="http://schemas.openxmlformats.org/officeDocument/2006/relationships/image" Target="../media/image592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6.png"/><Relationship Id="rId11" Type="http://schemas.openxmlformats.org/officeDocument/2006/relationships/image" Target="../media/image591.png"/><Relationship Id="rId5" Type="http://schemas.openxmlformats.org/officeDocument/2006/relationships/image" Target="../media/image585.png"/><Relationship Id="rId10" Type="http://schemas.openxmlformats.org/officeDocument/2006/relationships/image" Target="../media/image590.png"/><Relationship Id="rId4" Type="http://schemas.openxmlformats.org/officeDocument/2006/relationships/image" Target="../media/image574.png"/><Relationship Id="rId9" Type="http://schemas.openxmlformats.org/officeDocument/2006/relationships/image" Target="../media/image589.png"/><Relationship Id="rId14" Type="http://schemas.openxmlformats.org/officeDocument/2006/relationships/image" Target="../media/image594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8.png"/><Relationship Id="rId3" Type="http://schemas.openxmlformats.org/officeDocument/2006/relationships/image" Target="../media/image573.png"/><Relationship Id="rId7" Type="http://schemas.openxmlformats.org/officeDocument/2006/relationships/image" Target="../media/image597.png"/><Relationship Id="rId2" Type="http://schemas.openxmlformats.org/officeDocument/2006/relationships/image" Target="../media/image5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11" Type="http://schemas.openxmlformats.org/officeDocument/2006/relationships/image" Target="../media/image601.png"/><Relationship Id="rId5" Type="http://schemas.openxmlformats.org/officeDocument/2006/relationships/image" Target="../media/image595.png"/><Relationship Id="rId10" Type="http://schemas.openxmlformats.org/officeDocument/2006/relationships/image" Target="../media/image600.png"/><Relationship Id="rId4" Type="http://schemas.openxmlformats.org/officeDocument/2006/relationships/image" Target="../media/image574.png"/><Relationship Id="rId9" Type="http://schemas.openxmlformats.org/officeDocument/2006/relationships/image" Target="../media/image59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6.png"/><Relationship Id="rId13" Type="http://schemas.openxmlformats.org/officeDocument/2006/relationships/image" Target="../media/image611.png"/><Relationship Id="rId3" Type="http://schemas.openxmlformats.org/officeDocument/2006/relationships/image" Target="../media/image573.png"/><Relationship Id="rId7" Type="http://schemas.openxmlformats.org/officeDocument/2006/relationships/image" Target="../media/image605.png"/><Relationship Id="rId12" Type="http://schemas.openxmlformats.org/officeDocument/2006/relationships/image" Target="../media/image61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4.png"/><Relationship Id="rId11" Type="http://schemas.openxmlformats.org/officeDocument/2006/relationships/image" Target="../media/image609.png"/><Relationship Id="rId5" Type="http://schemas.openxmlformats.org/officeDocument/2006/relationships/image" Target="../media/image603.png"/><Relationship Id="rId15" Type="http://schemas.openxmlformats.org/officeDocument/2006/relationships/image" Target="../media/image613.png"/><Relationship Id="rId10" Type="http://schemas.openxmlformats.org/officeDocument/2006/relationships/image" Target="../media/image608.png"/><Relationship Id="rId4" Type="http://schemas.openxmlformats.org/officeDocument/2006/relationships/image" Target="../media/image574.png"/><Relationship Id="rId9" Type="http://schemas.openxmlformats.org/officeDocument/2006/relationships/image" Target="../media/image607.png"/><Relationship Id="rId14" Type="http://schemas.openxmlformats.org/officeDocument/2006/relationships/image" Target="../media/image61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6.png"/><Relationship Id="rId13" Type="http://schemas.openxmlformats.org/officeDocument/2006/relationships/image" Target="../media/image621.png"/><Relationship Id="rId3" Type="http://schemas.openxmlformats.org/officeDocument/2006/relationships/image" Target="../media/image573.png"/><Relationship Id="rId7" Type="http://schemas.openxmlformats.org/officeDocument/2006/relationships/image" Target="../media/image615.png"/><Relationship Id="rId12" Type="http://schemas.openxmlformats.org/officeDocument/2006/relationships/image" Target="../media/image620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11" Type="http://schemas.openxmlformats.org/officeDocument/2006/relationships/image" Target="../media/image619.png"/><Relationship Id="rId5" Type="http://schemas.openxmlformats.org/officeDocument/2006/relationships/image" Target="../media/image603.png"/><Relationship Id="rId10" Type="http://schemas.openxmlformats.org/officeDocument/2006/relationships/image" Target="../media/image618.png"/><Relationship Id="rId4" Type="http://schemas.openxmlformats.org/officeDocument/2006/relationships/image" Target="../media/image574.png"/><Relationship Id="rId9" Type="http://schemas.openxmlformats.org/officeDocument/2006/relationships/image" Target="../media/image617.png"/><Relationship Id="rId14" Type="http://schemas.openxmlformats.org/officeDocument/2006/relationships/image" Target="../media/image6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9.png"/><Relationship Id="rId13" Type="http://schemas.openxmlformats.org/officeDocument/2006/relationships/image" Target="../media/image634.png"/><Relationship Id="rId3" Type="http://schemas.openxmlformats.org/officeDocument/2006/relationships/image" Target="../media/image624.png"/><Relationship Id="rId7" Type="http://schemas.openxmlformats.org/officeDocument/2006/relationships/image" Target="../media/image628.png"/><Relationship Id="rId12" Type="http://schemas.openxmlformats.org/officeDocument/2006/relationships/image" Target="../media/image633.png"/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7.png"/><Relationship Id="rId11" Type="http://schemas.openxmlformats.org/officeDocument/2006/relationships/image" Target="../media/image632.png"/><Relationship Id="rId5" Type="http://schemas.openxmlformats.org/officeDocument/2006/relationships/image" Target="../media/image626.png"/><Relationship Id="rId10" Type="http://schemas.openxmlformats.org/officeDocument/2006/relationships/image" Target="../media/image631.png"/><Relationship Id="rId4" Type="http://schemas.openxmlformats.org/officeDocument/2006/relationships/image" Target="../media/image625.png"/><Relationship Id="rId9" Type="http://schemas.openxmlformats.org/officeDocument/2006/relationships/image" Target="../media/image630.png"/><Relationship Id="rId14" Type="http://schemas.openxmlformats.org/officeDocument/2006/relationships/image" Target="../media/image63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3" Type="http://schemas.openxmlformats.org/officeDocument/2006/relationships/image" Target="../media/image637.png"/><Relationship Id="rId7" Type="http://schemas.openxmlformats.org/officeDocument/2006/relationships/image" Target="../media/image641.png"/><Relationship Id="rId2" Type="http://schemas.openxmlformats.org/officeDocument/2006/relationships/image" Target="../media/image6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9.png"/><Relationship Id="rId4" Type="http://schemas.openxmlformats.org/officeDocument/2006/relationships/image" Target="../media/image638.png"/><Relationship Id="rId9" Type="http://schemas.openxmlformats.org/officeDocument/2006/relationships/image" Target="../media/image643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png"/><Relationship Id="rId3" Type="http://schemas.openxmlformats.org/officeDocument/2006/relationships/image" Target="../media/image643.png"/><Relationship Id="rId7" Type="http://schemas.openxmlformats.org/officeDocument/2006/relationships/image" Target="../media/image648.png"/><Relationship Id="rId2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7.png"/><Relationship Id="rId5" Type="http://schemas.openxmlformats.org/officeDocument/2006/relationships/image" Target="../media/image646.png"/><Relationship Id="rId4" Type="http://schemas.openxmlformats.org/officeDocument/2006/relationships/image" Target="../media/image6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1940" y="2246638"/>
            <a:ext cx="71272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Integration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751D57-98D9-5B00-A8A5-1FF591F4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1786323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𝑠𝑖𝑛𝑥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48741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32994" y="1675088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10367" y="1775682"/>
            <a:ext cx="240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the first term as a multiplication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6733" y="2535272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other trig functions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392163" y="2469439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6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7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8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9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𝑜𝑡𝑥𝑐𝑜𝑠𝑒𝑐𝑥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426" y="2911523"/>
                <a:ext cx="2338269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83" y="3746095"/>
                <a:ext cx="108157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25" y="3738838"/>
                <a:ext cx="48853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V="1">
            <a:off x="6251565" y="320634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96104" y="3275500"/>
            <a:ext cx="222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using patterns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82" y="3746095"/>
                <a:ext cx="69038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059542"/>
            <a:ext cx="184331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8863-8D79-7DD3-C71C-8F230423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15" grpId="0"/>
      <p:bldP spid="18" grpId="0" animBg="1"/>
      <p:bldP spid="23" grpId="0"/>
      <p:bldP spid="24" grpId="0"/>
      <p:bldP spid="25" grpId="0"/>
      <p:bldP spid="26" grpId="0" animBg="1"/>
      <p:bldP spid="30" grpId="0"/>
      <p:bldP spid="31" grpId="0"/>
      <p:bldP spid="4" grpId="0" animBg="1"/>
      <p:bldP spid="4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time at which the population will be 1000 times its starting value.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8000=8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8" y="2046514"/>
                <a:ext cx="1204369" cy="246221"/>
              </a:xfrm>
              <a:prstGeom prst="rect">
                <a:avLst/>
              </a:prstGeom>
              <a:blipFill>
                <a:blip r:embed="rId5"/>
                <a:stretch>
                  <a:fillRect l="-3030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2" y="2521131"/>
                <a:ext cx="1090555" cy="246221"/>
              </a:xfrm>
              <a:prstGeom prst="rect">
                <a:avLst/>
              </a:prstGeom>
              <a:blipFill>
                <a:blip r:embed="rId6"/>
                <a:stretch>
                  <a:fillRect l="-393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⁡(1000)=3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5" y="2978331"/>
                <a:ext cx="1324786" cy="246221"/>
              </a:xfrm>
              <a:prstGeom prst="rect">
                <a:avLst/>
              </a:prstGeom>
              <a:blipFill>
                <a:blip r:embed="rId7"/>
                <a:stretch>
                  <a:fillRect l="-3226" r="-230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⁡(1000)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8" y="3426822"/>
                <a:ext cx="1210973" cy="4674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2.30…=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516" y="4093027"/>
                <a:ext cx="972317" cy="246221"/>
              </a:xfrm>
              <a:prstGeom prst="rect">
                <a:avLst/>
              </a:prstGeom>
              <a:blipFill>
                <a:blip r:embed="rId9"/>
                <a:stretch>
                  <a:fillRect l="-5031" r="-314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023361" y="4637312"/>
            <a:ext cx="47641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time will be approximately 2 hours and 18 minutes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499462" y="170687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60572" y="1674225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If the starting population is 8, we want to know when it will be 8000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477690" y="217278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381896" y="264305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325290" y="3169919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5277393" y="3740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747657" y="2244637"/>
            <a:ext cx="1001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71" y="2614751"/>
            <a:ext cx="232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5737" y="3246123"/>
            <a:ext cx="101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1714" y="3746865"/>
            <a:ext cx="251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(and then convert into hours and minutes)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DF85F6-FB3D-77D9-246A-C4CE8690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3" grpId="0"/>
      <p:bldP spid="44" grpId="0"/>
      <p:bldP spid="4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d) State one limitation of this model for large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533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70708" y="4708630"/>
            <a:ext cx="433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It is not possible for a population to grow exponentially forever, since they will eventually start to run out of food or space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A79CA-A2A2-D5B6-BF82-B539772F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Think back to the differentiation chapter – can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 as a product of other differentials?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6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486003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40152" y="2204864"/>
            <a:ext cx="360040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are told how the volume of water changes with respect to time…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321297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also create a formula linking the volume of the water to its height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8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FC79D-F091-061B-3D5A-06043640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2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891206" cy="246221"/>
              </a:xfrm>
              <a:prstGeom prst="rect">
                <a:avLst/>
              </a:prstGeom>
              <a:blipFill>
                <a:blip r:embed="rId5"/>
                <a:stretch>
                  <a:fillRect l="-4795" r="-47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(10)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573016"/>
                <a:ext cx="1185389" cy="246221"/>
              </a:xfrm>
              <a:prstGeom prst="rect">
                <a:avLst/>
              </a:prstGeom>
              <a:blipFill>
                <a:blip r:embed="rId6"/>
                <a:stretch>
                  <a:fillRect l="-3077" r="-30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1029769" cy="246221"/>
              </a:xfrm>
              <a:prstGeom prst="rect">
                <a:avLst/>
              </a:prstGeom>
              <a:blipFill>
                <a:blip r:embed="rId7"/>
                <a:stretch>
                  <a:fillRect l="-3550" r="-355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37112"/>
                <a:ext cx="1152128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1152128" cy="483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292080" y="3284985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84984"/>
                <a:ext cx="115212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220072" y="3717032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076056" y="4221088"/>
            <a:ext cx="288032" cy="43204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004048" y="4725144"/>
            <a:ext cx="288032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92080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080" y="42930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48691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Invert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4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629E64-2E31-B923-8B64-27C22388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50" y="3316830"/>
                <a:ext cx="510781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813723" y="3231948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163" y="341918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8100" y="3632544"/>
            <a:ext cx="3163226" cy="3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720" y="3849189"/>
            <a:ext cx="23426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rate of flow of water over time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proportional to the cube root of the volume remaining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rate of flow can be written as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ad>
                      <m:ra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g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 to be found,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volume remaining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negative since the rate of flow will be decreasing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1" y="3858061"/>
                <a:ext cx="4720046" cy="2065502"/>
              </a:xfrm>
              <a:prstGeom prst="rect">
                <a:avLst/>
              </a:prstGeom>
              <a:blipFill>
                <a:blip r:embed="rId7"/>
                <a:stretch>
                  <a:fillRect r="-3101" b="-4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727" y="3425687"/>
                <a:ext cx="594009" cy="273665"/>
              </a:xfrm>
              <a:prstGeom prst="rect">
                <a:avLst/>
              </a:prstGeom>
              <a:blipFill>
                <a:blip r:embed="rId8"/>
                <a:stretch>
                  <a:fillRect l="-2062" r="-721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40" y="3961264"/>
                <a:ext cx="144020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02" y="4592635"/>
                <a:ext cx="1734386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566" y="5215298"/>
                <a:ext cx="1561133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791198" y="357051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for volume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607529"/>
                <a:ext cx="2512422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109061" y="4210595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6091644" y="4820196"/>
            <a:ext cx="252551" cy="61395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5" y="4339049"/>
                <a:ext cx="1171303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48252" y="4979127"/>
            <a:ext cx="1171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813686" y="5824130"/>
            <a:ext cx="208188" cy="2979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Be careful here – it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, the 3 is part of the cube root! 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585" y="6134644"/>
                <a:ext cx="4810125" cy="523220"/>
              </a:xfrm>
              <a:prstGeom prst="rect">
                <a:avLst/>
              </a:prstGeom>
              <a:blipFill>
                <a:blip r:embed="rId15"/>
                <a:stretch>
                  <a:fillRect t="-1163" r="-12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45C30-7BC4-55EB-F77A-4441DDA4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 build="allAtOnce"/>
      <p:bldP spid="43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6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380312" y="1772816"/>
            <a:ext cx="1296144" cy="1296144"/>
          </a:xfrm>
          <a:prstGeom prst="can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minutes after the tap is opened,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600" dirty="0">
                    <a:latin typeface="Comic Sans MS" pitchFamily="66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7380312" y="1124744"/>
            <a:ext cx="1296144" cy="1944216"/>
          </a:xfrm>
          <a:prstGeom prst="can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748464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140968"/>
                <a:ext cx="449162" cy="246221"/>
              </a:xfrm>
              <a:prstGeom prst="rect">
                <a:avLst/>
              </a:prstGeom>
              <a:blipFill>
                <a:blip r:embed="rId3"/>
                <a:stretch>
                  <a:fillRect l="-9459" r="-810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380312" y="314096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464" y="2276872"/>
                <a:ext cx="163827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373216"/>
                <a:ext cx="1152128" cy="483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46" y="5376406"/>
                <a:ext cx="1561133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2310083"/>
                <a:ext cx="493340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975" y="2354399"/>
                <a:ext cx="1224502" cy="3724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768" y="2243036"/>
                <a:ext cx="890307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45957"/>
                <a:ext cx="493340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10" y="3090273"/>
                <a:ext cx="1386662" cy="372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52" y="2978910"/>
                <a:ext cx="890307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3" y="3816666"/>
                <a:ext cx="493340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032" y="3706076"/>
                <a:ext cx="1111586" cy="610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45" y="3865336"/>
                <a:ext cx="506228" cy="3724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9" y="1635170"/>
                <a:ext cx="493340" cy="4675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773" y="1635170"/>
                <a:ext cx="299890" cy="467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13" y="1779186"/>
                <a:ext cx="192360" cy="246221"/>
              </a:xfrm>
              <a:prstGeom prst="rect">
                <a:avLst/>
              </a:prstGeom>
              <a:blipFill>
                <a:blip r:embed="rId18"/>
                <a:stretch>
                  <a:fillRect l="-18750" r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37" y="1635170"/>
                <a:ext cx="299890" cy="4675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01" y="5092472"/>
                <a:ext cx="1099147" cy="467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  <m:rad>
                          <m:ra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969" y="5114245"/>
                <a:ext cx="1726627" cy="408382"/>
              </a:xfrm>
              <a:prstGeom prst="rect">
                <a:avLst/>
              </a:prstGeom>
              <a:blipFill>
                <a:blip r:embed="rId21"/>
                <a:stretch>
                  <a:fillRect l="-7420" r="-141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050971" y="3735978"/>
            <a:ext cx="940527" cy="583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540137" y="5116286"/>
            <a:ext cx="1018903" cy="4397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4371704" y="1938402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506824" y="1873411"/>
            <a:ext cx="92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Replace using the expressions we found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 flipH="1">
            <a:off x="4376058" y="2717819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H="1">
            <a:off x="4362996" y="3436276"/>
            <a:ext cx="310128" cy="5760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3589556" y="2722498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Separate the cube roots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85202" y="3440955"/>
            <a:ext cx="925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Comic Sans MS" pitchFamily="66" charset="0"/>
              </a:rPr>
              <a:t>Group the constant terms</a:t>
            </a:r>
            <a:endParaRPr lang="en-GB" sz="1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7396" y="4620966"/>
            <a:ext cx="187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72742" y="2394856"/>
            <a:ext cx="1058091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6287589" y="2294707"/>
            <a:ext cx="566058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937657" y="5355770"/>
            <a:ext cx="1641566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30240" y="1624147"/>
            <a:ext cx="322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124994" y="1628502"/>
            <a:ext cx="365760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27166" y="5355770"/>
            <a:ext cx="1084217" cy="492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65371" y="3122022"/>
            <a:ext cx="287383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39988" y="3039290"/>
            <a:ext cx="544286" cy="4789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077096" y="3113313"/>
            <a:ext cx="888275" cy="30044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5164183" y="5207727"/>
            <a:ext cx="330927" cy="252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AA656-D821-1982-44D7-02D5BEC2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7" grpId="0"/>
      <p:bldP spid="44" grpId="0"/>
      <p:bldP spid="57" grpId="0"/>
      <p:bldP spid="58" grpId="0"/>
      <p:bldP spid="59" grpId="0"/>
      <p:bldP spid="60" grpId="0"/>
      <p:bldP spid="61" grpId="0"/>
      <p:bldP spid="66" grpId="0"/>
      <p:bldP spid="67" grpId="0"/>
      <p:bldP spid="11" grpId="0" animBg="1"/>
      <p:bldP spid="11" grpId="1" animBg="1"/>
      <p:bldP spid="11" grpId="2" animBg="1"/>
      <p:bldP spid="11" grpId="3" animBg="1"/>
      <p:bldP spid="68" grpId="0" animBg="1"/>
      <p:bldP spid="68" grpId="1" animBg="1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170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9" y="1195283"/>
                <a:ext cx="1145185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74" y="1730861"/>
                <a:ext cx="1364348" cy="337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18" y="2083556"/>
                <a:ext cx="1434367" cy="537327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892" y="2566881"/>
                <a:ext cx="1773819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12" y="3154710"/>
                <a:ext cx="1813573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321" y="3559658"/>
                <a:ext cx="1340495" cy="734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45" y="4278115"/>
                <a:ext cx="1545423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89" y="4735315"/>
                <a:ext cx="1868524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658" y="5301373"/>
                <a:ext cx="1785745" cy="695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/>
          <p:cNvSpPr/>
          <p:nvPr/>
        </p:nvSpPr>
        <p:spPr>
          <a:xfrm>
            <a:off x="5796528" y="1454332"/>
            <a:ext cx="360431" cy="470263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1507651"/>
                <a:ext cx="1367247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5783467" y="1911533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718153" y="2394859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5783467" y="2921727"/>
            <a:ext cx="338660" cy="465908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5779111" y="3457305"/>
            <a:ext cx="360431" cy="49638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>
            <a:off x="5983764" y="396675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>
            <a:off x="6310336" y="4545875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Arc 95"/>
          <p:cNvSpPr/>
          <p:nvPr/>
        </p:nvSpPr>
        <p:spPr>
          <a:xfrm>
            <a:off x="6340816" y="5107579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19" y="1990976"/>
                <a:ext cx="1180012" cy="296235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5956661" y="2474301"/>
            <a:ext cx="165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integrals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61015" y="2914083"/>
            <a:ext cx="165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left side as a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78580" y="3440953"/>
            <a:ext cx="248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both sides, remember to include a constant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53" y="4028781"/>
                <a:ext cx="1968139" cy="353495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11" y="5932745"/>
                <a:ext cx="1586781" cy="6955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66794" y="5704116"/>
            <a:ext cx="351722" cy="57476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83678" y="4638381"/>
            <a:ext cx="134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566262" y="5021559"/>
            <a:ext cx="249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 both sides (think about how this affects the powers)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1907" y="5757433"/>
            <a:ext cx="212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Swap the order of the terms inside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EF8EB-7447-C09B-02FD-F588D16C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49" grpId="0"/>
      <p:bldP spid="51" grpId="0"/>
      <p:bldP spid="53" grpId="0"/>
      <p:bldP spid="54" grpId="0"/>
      <p:bldP spid="55" grpId="0"/>
      <p:bldP spid="56" grpId="0"/>
      <p:bldP spid="87" grpId="0"/>
      <p:bldP spid="88" grpId="0" animBg="1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the general solution to this differential equation may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constants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170" t="-153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09" y="1317203"/>
                <a:ext cx="1586781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4885508" y="2013276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05" y="2943010"/>
                <a:ext cx="1512168" cy="846963"/>
              </a:xfrm>
              <a:prstGeom prst="rect">
                <a:avLst/>
              </a:prstGeom>
              <a:blipFill>
                <a:blip r:embed="rId4"/>
                <a:stretch>
                  <a:fillRect l="-403" t="-1439" r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constant,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18" y="2951719"/>
                <a:ext cx="1636955" cy="846963"/>
              </a:xfrm>
              <a:prstGeom prst="rect">
                <a:avLst/>
              </a:prstGeom>
              <a:blipFill>
                <a:blip r:embed="rId5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6109062" y="2026339"/>
            <a:ext cx="578403" cy="877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55" y="2279500"/>
                <a:ext cx="1319528" cy="404726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1889273"/>
                <a:ext cx="2490396" cy="398058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53878" y="1706880"/>
            <a:ext cx="282054" cy="783771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8CCF9-6092-1CAE-92B5-F60F1947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9" grpId="0"/>
      <p:bldP spid="40" grpId="0"/>
      <p:bldP spid="4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Water in a manufacturing plant is held in a large cylindrical tank of diameter 20m</a:t>
                </a:r>
                <a:r>
                  <a:rPr lang="en-GB" sz="1600" dirty="0">
                    <a:latin typeface="Comic Sans MS" pitchFamily="66" charset="0"/>
                  </a:rPr>
                  <a:t>. Water flows out of the bottom of the tank through a tap at a rate proportional to the cube root of the volume (of the water).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height of the water is 27m. 10 minutes later, the height is 8m. 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the values of the constants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69" t="-1277" r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51545"/>
                <a:ext cx="1484702" cy="449290"/>
              </a:xfrm>
              <a:prstGeom prst="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49" y="1299785"/>
                <a:ext cx="1484702" cy="449290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277394" y="1778144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3" y="1828315"/>
                <a:ext cx="1645666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31279" y="1765081"/>
            <a:ext cx="700323" cy="5035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now know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065" y="1741229"/>
                <a:ext cx="2028843" cy="461665"/>
              </a:xfrm>
              <a:prstGeom prst="rect">
                <a:avLst/>
              </a:prstGeom>
              <a:blipFill>
                <a:blip r:embed="rId6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17" y="2288208"/>
                <a:ext cx="1797993" cy="449290"/>
              </a:xfrm>
              <a:prstGeom prst="rect">
                <a:avLst/>
              </a:prstGeom>
              <a:blipFill>
                <a:blip r:embed="rId7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71" y="2797659"/>
                <a:ext cx="953403" cy="449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428" y="3254859"/>
                <a:ext cx="839589" cy="448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74" y="3851396"/>
                <a:ext cx="74449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439478" y="2525486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60570" y="261799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4694895" y="3052355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629581" y="3553098"/>
            <a:ext cx="286407" cy="45719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49" y="2266436"/>
                <a:ext cx="1797993" cy="449290"/>
              </a:xfrm>
              <a:prstGeom prst="rect">
                <a:avLst/>
              </a:prstGeom>
              <a:blipFill>
                <a:blip r:embed="rId11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012861" y="2529840"/>
            <a:ext cx="308179" cy="522514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03" y="2758471"/>
                <a:ext cx="1610249" cy="449290"/>
              </a:xfrm>
              <a:prstGeom prst="rect">
                <a:avLst/>
              </a:prstGeom>
              <a:blipFill>
                <a:blip r:embed="rId12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41" y="3224380"/>
                <a:ext cx="1610249" cy="449290"/>
              </a:xfrm>
              <a:prstGeom prst="rect">
                <a:avLst/>
              </a:prstGeom>
              <a:blipFill>
                <a:blip r:embed="rId1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9−10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95" y="3794793"/>
                <a:ext cx="1344855" cy="338554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84" y="4225867"/>
                <a:ext cx="985976" cy="338554"/>
              </a:xfrm>
              <a:prstGeom prst="rect">
                <a:avLst/>
              </a:prstGeom>
              <a:blipFill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53" y="4656941"/>
                <a:ext cx="913840" cy="338554"/>
              </a:xfrm>
              <a:prstGeom prst="rect">
                <a:avLst/>
              </a:prstGeom>
              <a:blipFill>
                <a:blip r:embed="rId1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51753" y="30392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777730" y="3496492"/>
            <a:ext cx="290761" cy="47026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546953" y="397981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7098461" y="4384767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268787" y="2648472"/>
            <a:ext cx="809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0342" y="3070838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64136" y="3036003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3256" y="3549809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8010" y="3514975"/>
            <a:ext cx="95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itchFamily="66" charset="0"/>
                  </a:rPr>
                  <a:t>, subtract 5</a:t>
                </a:r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18" y="3976529"/>
                <a:ext cx="957944" cy="430887"/>
              </a:xfrm>
              <a:prstGeom prst="rect">
                <a:avLst/>
              </a:prstGeom>
              <a:blipFill>
                <a:blip r:embed="rId17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332615" y="4490334"/>
            <a:ext cx="1036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A91CBB-BB4A-07E0-9542-76FCB2EC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  <p:bldP spid="10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6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40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600" b="1" dirty="0">
                <a:latin typeface="Comic Sans MS" pitchFamily="66" charset="0"/>
              </a:rPr>
              <a:t>You need to be able to use differential equations to model situations in context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Water in a manufacturing plant is held in a large cylindrical tank of diameter 20m</a:t>
            </a:r>
            <a:r>
              <a:rPr lang="en-GB" sz="1600" dirty="0">
                <a:latin typeface="Comic Sans MS" pitchFamily="66" charset="0"/>
              </a:rPr>
              <a:t>. Water flows out of the bottom of the tank through a tap at a rate proportional to the cube root of the volume (of the water).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Initially, the height of the water is 27m. 10 minutes later, the height is 8m.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600" dirty="0">
                <a:latin typeface="Comic Sans MS" pitchFamily="66" charset="0"/>
              </a:rPr>
              <a:t>d) Find the time in minutes when the water is at a depth of 1m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21" y="3942836"/>
                <a:ext cx="1596719" cy="449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3" y="1352036"/>
                <a:ext cx="1596719" cy="449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887" y="1844070"/>
                <a:ext cx="15967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532" y="2309979"/>
                <a:ext cx="1596719" cy="449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9−0.5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240" y="2902162"/>
                <a:ext cx="132779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−0.5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49" y="3385487"/>
                <a:ext cx="127669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47" y="3851396"/>
                <a:ext cx="8134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906873" y="163285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We want to find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0" y="1599089"/>
                <a:ext cx="1628505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928645" y="2098768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6854622" y="259080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623845" y="3065419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445319" y="3566162"/>
            <a:ext cx="282053" cy="444136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14899" y="2156437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Cube root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1687" y="2644116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7882" y="3105671"/>
            <a:ext cx="176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Subtract 9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1722" y="3671729"/>
            <a:ext cx="1184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by -0.5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1A8C34-8291-91E4-FC39-4F2E0489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922" y="1543330"/>
                <a:ext cx="1360949" cy="513089"/>
              </a:xfrm>
              <a:prstGeom prst="rect">
                <a:avLst/>
              </a:prstGeom>
              <a:blipFill>
                <a:blip r:embed="rId8"/>
                <a:stretch>
                  <a:fillRect l="-39910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trlPr>
                            <a:rPr lang="en-US" sz="12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39" y="2200827"/>
                <a:ext cx="1434175" cy="513089"/>
              </a:xfrm>
              <a:prstGeom prst="rect">
                <a:avLst/>
              </a:prstGeom>
              <a:blipFill>
                <a:blip r:embed="rId9"/>
                <a:stretch>
                  <a:fillRect l="-26809" t="-140476" b="-2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</m:sSub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2945409"/>
                <a:ext cx="1242776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⁡(3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647" y="3498404"/>
                <a:ext cx="1506695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 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𝑙𝑛𝑎</m:t>
                          </m:r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95" y="3502758"/>
                <a:ext cx="107920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𝑙𝑛𝑎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93" y="3990438"/>
                <a:ext cx="193149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56" y="4438929"/>
                <a:ext cx="125040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2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419" y="5113842"/>
                <a:ext cx="95680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5361840" y="1831843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04379" y="1949854"/>
            <a:ext cx="240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5261691" y="2463215"/>
            <a:ext cx="263897" cy="63268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6197863" y="3100250"/>
            <a:ext cx="290023" cy="55735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193510" y="3661953"/>
            <a:ext cx="294376" cy="483327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5762434" y="4127861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5078811" y="4689564"/>
            <a:ext cx="298731" cy="566058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86964" y="2420117"/>
            <a:ext cx="371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 (we do not need the +c for definite integration, and we are told that a is a positive constant, so do not need the modulus either!)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subtract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72" y="3230014"/>
                <a:ext cx="2733928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97157" y="3708985"/>
            <a:ext cx="8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Group like terms, using the subtraction law for those involving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27" y="4074746"/>
                <a:ext cx="2926080" cy="738664"/>
              </a:xfrm>
              <a:prstGeom prst="rect">
                <a:avLst/>
              </a:prstGeom>
              <a:blipFill>
                <a:blip r:embed="rId17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Simplify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4" y="4823683"/>
                <a:ext cx="2072639" cy="307777"/>
              </a:xfrm>
              <a:prstGeom prst="rect">
                <a:avLst/>
              </a:prstGeom>
              <a:blipFill>
                <a:blip r:embed="rId1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this is the integral, it must be equal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12</m:t>
                    </m:r>
                  </m:oMath>
                </a14:m>
                <a:r>
                  <a:rPr lang="en-GB" sz="14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stated in the question)</a:t>
                </a:r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5746791"/>
                <a:ext cx="4119153" cy="523220"/>
              </a:xfrm>
              <a:prstGeom prst="rect">
                <a:avLst/>
              </a:prstGeom>
              <a:blipFill>
                <a:blip r:embed="rId1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9D403-577A-D76F-97BC-0C3E4C38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9682" y="1970413"/>
            <a:ext cx="63289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Extra Content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1763" y="3667328"/>
            <a:ext cx="71593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(this was added after </a:t>
            </a:r>
          </a:p>
          <a:p>
            <a:pPr algn="ctr"/>
            <a:r>
              <a:rPr lang="en-US" sz="6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the scheme started!)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E9237-A2AA-5FB3-9531-A0B0DC75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943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Area under a curve is given by: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the Chain rule: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800" y="2819400"/>
                <a:ext cx="82849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19400"/>
                <a:ext cx="828496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3810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10000"/>
                <a:ext cx="1147109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286000" y="2971800"/>
            <a:ext cx="1371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28800" y="44196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2667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Integrate the equation with respect to 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51054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y multiplied by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dx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(x differentiated with respect to t)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14600" y="4191000"/>
            <a:ext cx="1371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3810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Integrate the whole expression with respect to t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(Remember you don’t have to do anything with the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at the end!)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27F4F-ADF7-2AC9-07DE-C5C3916F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19" grpId="0"/>
      <p:bldP spid="2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curve has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Work out: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2895600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82355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2895600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95600"/>
                <a:ext cx="726609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3915508"/>
                <a:ext cx="1188787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15508"/>
                <a:ext cx="1188787" cy="6444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1524000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82355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62800" y="1524000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524000"/>
                <a:ext cx="726609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1905000"/>
                <a:ext cx="93865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05000"/>
                <a:ext cx="938655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181600" y="1676400"/>
            <a:ext cx="533400" cy="4572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638800" y="1752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62400" y="3200400"/>
                <a:ext cx="1406154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(10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00400"/>
                <a:ext cx="1406154" cy="6444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2400" y="3886200"/>
                <a:ext cx="1149481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10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886200"/>
                <a:ext cx="1149481" cy="6444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62400" y="2514600"/>
                <a:ext cx="1188787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1188787" cy="6444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81600" y="4800600"/>
                <a:ext cx="1083630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00600"/>
                <a:ext cx="1083630" cy="37253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2400" y="4572000"/>
                <a:ext cx="1227516" cy="806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2000"/>
                <a:ext cx="1227516" cy="8069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2400" y="5486400"/>
                <a:ext cx="122257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2(2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486400"/>
                <a:ext cx="1222578" cy="372410"/>
              </a:xfrm>
              <a:prstGeom prst="rect">
                <a:avLst/>
              </a:prstGeom>
              <a:blipFill rotWithShape="1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29200" y="5486400"/>
                <a:ext cx="120975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2(1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6400"/>
                <a:ext cx="1209755" cy="372410"/>
              </a:xfrm>
              <a:prstGeom prst="rect">
                <a:avLst/>
              </a:prstGeom>
              <a:blipFill rotWithShape="1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62400" y="5943600"/>
                <a:ext cx="92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943600"/>
                <a:ext cx="92288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5943600"/>
                <a:ext cx="781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943600"/>
                <a:ext cx="781816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62400" y="6400800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62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400800"/>
                <a:ext cx="7312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5181600" y="2819400"/>
            <a:ext cx="533400" cy="685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181600" y="3505200"/>
            <a:ext cx="533400" cy="685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019800" y="4267200"/>
            <a:ext cx="533400" cy="685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19800" y="4953000"/>
            <a:ext cx="533400" cy="685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019800" y="5638800"/>
            <a:ext cx="533400" cy="5334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334000" y="6172200"/>
            <a:ext cx="533400" cy="4572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562600" y="2895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and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dx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8800" y="3733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532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Remember to Integrate now. A common mistake is forgetting to!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5181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the two limits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9400" y="57912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the answer!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29700A-1A4E-2BE7-29AE-C8D2C6B7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24" grpId="0"/>
      <p:bldP spid="25" grpId="0" animBg="1"/>
      <p:bldP spid="26" grpId="0"/>
      <p:bldP spid="27" grpId="0"/>
      <p:bldP spid="28" grpId="0"/>
      <p:bldP spid="29" grpId="0"/>
      <p:bldP spid="15" grpId="0"/>
      <p:bldP spid="36" grpId="0"/>
      <p:bldP spid="37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sketch of the curve with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curve meets the x-axis at x = 0 and x = 9. The shaded region is bounded by the curve and the x-axis.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t when:</a:t>
            </a:r>
          </a:p>
          <a:p>
            <a:pPr marL="400050" indent="-400050" algn="ctr">
              <a:buAutoNum type="romanLcParenR"/>
            </a:pPr>
            <a:r>
              <a:rPr lang="en-GB" sz="1400" dirty="0">
                <a:latin typeface="Comic Sans MS" pitchFamily="66" charset="0"/>
              </a:rPr>
              <a:t>x = 0</a:t>
            </a:r>
          </a:p>
          <a:p>
            <a:pPr marL="400050" indent="-400050" algn="ctr">
              <a:buAutoNum type="romanLcParenR"/>
            </a:pPr>
            <a:r>
              <a:rPr lang="en-GB" sz="1400" dirty="0">
                <a:latin typeface="Comic Sans MS" pitchFamily="66" charset="0"/>
              </a:rPr>
              <a:t>x = 9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Find the Area of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124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24200"/>
                <a:ext cx="72417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3124200"/>
                <a:ext cx="1273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(3−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24200"/>
                <a:ext cx="12736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38400" y="31242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3344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5090160" y="1414272"/>
            <a:ext cx="0" cy="1676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937760" y="2938271"/>
            <a:ext cx="259080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105400" y="1905000"/>
            <a:ext cx="2304288" cy="1024128"/>
          </a:xfrm>
          <a:custGeom>
            <a:avLst/>
            <a:gdLst>
              <a:gd name="connsiteX0" fmla="*/ 0 w 2304288"/>
              <a:gd name="connsiteY0" fmla="*/ 1024128 h 1024128"/>
              <a:gd name="connsiteX1" fmla="*/ 877824 w 2304288"/>
              <a:gd name="connsiteY1" fmla="*/ 0 h 1024128"/>
              <a:gd name="connsiteX2" fmla="*/ 2304288 w 2304288"/>
              <a:gd name="connsiteY2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288" h="1024128">
                <a:moveTo>
                  <a:pt x="0" y="1024128"/>
                </a:moveTo>
                <a:cubicBezTo>
                  <a:pt x="246888" y="512064"/>
                  <a:pt x="493776" y="0"/>
                  <a:pt x="877824" y="0"/>
                </a:cubicBezTo>
                <a:cubicBezTo>
                  <a:pt x="1261872" y="0"/>
                  <a:pt x="1783080" y="512064"/>
                  <a:pt x="2304288" y="1024128"/>
                </a:cubicBezTo>
              </a:path>
            </a:pathLst>
          </a:cu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013960" y="29382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99960" y="29382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52160" y="217627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191000" y="3505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72417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3810000"/>
                <a:ext cx="7219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810000"/>
                <a:ext cx="721929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91000" y="41148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114800"/>
                <a:ext cx="63344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705600" y="3505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505200"/>
                <a:ext cx="724173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05600" y="3810000"/>
                <a:ext cx="7219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10000"/>
                <a:ext cx="721929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29400" y="4114800"/>
                <a:ext cx="768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±3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14800"/>
                <a:ext cx="768095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781800" y="44196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419600"/>
                <a:ext cx="633443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4648200" y="3657600"/>
            <a:ext cx="457200" cy="304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029200" y="3657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x = 0</a:t>
            </a:r>
          </a:p>
        </p:txBody>
      </p:sp>
      <p:sp>
        <p:nvSpPr>
          <p:cNvPr id="67" name="Arc 66"/>
          <p:cNvSpPr/>
          <p:nvPr/>
        </p:nvSpPr>
        <p:spPr>
          <a:xfrm>
            <a:off x="4648200" y="3962400"/>
            <a:ext cx="457200" cy="304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1054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69" name="Arc 68"/>
          <p:cNvSpPr/>
          <p:nvPr/>
        </p:nvSpPr>
        <p:spPr>
          <a:xfrm>
            <a:off x="7239000" y="3657600"/>
            <a:ext cx="457200" cy="304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20000" y="3657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x = 9</a:t>
            </a:r>
          </a:p>
        </p:txBody>
      </p:sp>
      <p:sp>
        <p:nvSpPr>
          <p:cNvPr id="71" name="Arc 70"/>
          <p:cNvSpPr/>
          <p:nvPr/>
        </p:nvSpPr>
        <p:spPr>
          <a:xfrm>
            <a:off x="7239000" y="3962400"/>
            <a:ext cx="457200" cy="304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696200" y="3962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</a:p>
        </p:txBody>
      </p:sp>
      <p:sp>
        <p:nvSpPr>
          <p:cNvPr id="73" name="Arc 72"/>
          <p:cNvSpPr/>
          <p:nvPr/>
        </p:nvSpPr>
        <p:spPr>
          <a:xfrm>
            <a:off x="7239000" y="4267200"/>
            <a:ext cx="457200" cy="3048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7620000" y="4267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 ≥ 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86200" y="35052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latin typeface="Comic Sans MS" pitchFamily="66" charset="0"/>
              </a:rPr>
              <a:t>i</a:t>
            </a:r>
            <a:r>
              <a:rPr lang="en-GB" sz="1200" dirty="0">
                <a:latin typeface="Comic Sans MS" pitchFamily="66" charset="0"/>
              </a:rPr>
              <a:t>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24600" y="3505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ii)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5105400"/>
            <a:ext cx="574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Normally when you integrate to find an area, you use the limits of x, and substitute them into the equation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76600" y="5638800"/>
            <a:ext cx="574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When integrating using Parametric Equations, you need to use the limits of t (since we integrate with respect to t, not x)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76600" y="6172200"/>
            <a:ext cx="574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limits of t are worked out using the limits of x, as we have just done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453BD0-5439-D9D6-5628-56CF903F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/>
      <p:bldP spid="76" grpId="0"/>
      <p:bldP spid="17" grpId="0"/>
      <p:bldP spid="78" grpId="0"/>
      <p:bldP spid="7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sketch of the curve with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curve meets the x-axis at x = 0 and x = 9. The shaded region is bounded by the curve and the x-axis.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t when:</a:t>
            </a:r>
          </a:p>
          <a:p>
            <a:pPr marL="400050" indent="-400050" algn="ctr">
              <a:buAutoNum type="romanLcParenR"/>
            </a:pPr>
            <a:r>
              <a:rPr lang="en-GB" sz="1400" dirty="0">
                <a:latin typeface="Comic Sans MS" pitchFamily="66" charset="0"/>
              </a:rPr>
              <a:t>x = 0</a:t>
            </a:r>
          </a:p>
          <a:p>
            <a:pPr marL="400050" indent="-400050" algn="ctr">
              <a:buAutoNum type="romanLcParenR"/>
            </a:pPr>
            <a:r>
              <a:rPr lang="en-GB" sz="1400" dirty="0">
                <a:latin typeface="Comic Sans MS" pitchFamily="66" charset="0"/>
              </a:rPr>
              <a:t>x = 9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b) Find the Area of R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Limits of t are 3 and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1242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24200"/>
                <a:ext cx="72417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3124200"/>
                <a:ext cx="1273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(3−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24200"/>
                <a:ext cx="12736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38400" y="3124200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3344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4251960" y="1414272"/>
            <a:ext cx="0" cy="1676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99560" y="2938271"/>
            <a:ext cx="259080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267200" y="1905000"/>
            <a:ext cx="2304288" cy="1024128"/>
          </a:xfrm>
          <a:custGeom>
            <a:avLst/>
            <a:gdLst>
              <a:gd name="connsiteX0" fmla="*/ 0 w 2304288"/>
              <a:gd name="connsiteY0" fmla="*/ 1024128 h 1024128"/>
              <a:gd name="connsiteX1" fmla="*/ 877824 w 2304288"/>
              <a:gd name="connsiteY1" fmla="*/ 0 h 1024128"/>
              <a:gd name="connsiteX2" fmla="*/ 2304288 w 2304288"/>
              <a:gd name="connsiteY2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288" h="1024128">
                <a:moveTo>
                  <a:pt x="0" y="1024128"/>
                </a:moveTo>
                <a:cubicBezTo>
                  <a:pt x="246888" y="512064"/>
                  <a:pt x="493776" y="0"/>
                  <a:pt x="877824" y="0"/>
                </a:cubicBezTo>
                <a:cubicBezTo>
                  <a:pt x="1261872" y="0"/>
                  <a:pt x="1783080" y="512064"/>
                  <a:pt x="2304288" y="1024128"/>
                </a:cubicBezTo>
              </a:path>
            </a:pathLst>
          </a:cu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175760" y="29382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61760" y="293827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13960" y="217627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81800" y="1828800"/>
                <a:ext cx="7241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72417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81800" y="1371600"/>
                <a:ext cx="1273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(3−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71600"/>
                <a:ext cx="127368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1800" y="2209800"/>
                <a:ext cx="83926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209800"/>
                <a:ext cx="839269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7315200" y="1981200"/>
            <a:ext cx="533400" cy="4572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772400" y="20574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3352800"/>
                <a:ext cx="977127" cy="522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977127" cy="522772"/>
              </a:xfrm>
              <a:prstGeom prst="rect">
                <a:avLst/>
              </a:prstGeom>
              <a:blipFill rotWithShape="1">
                <a:blip r:embed="rId10"/>
                <a:stretch>
                  <a:fillRect l="-53750" t="-137209" r="-23750" b="-20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10000" y="3962400"/>
                <a:ext cx="151977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962400"/>
                <a:ext cx="1519775" cy="506421"/>
              </a:xfrm>
              <a:prstGeom prst="rect">
                <a:avLst/>
              </a:prstGeom>
              <a:blipFill rotWithShape="1">
                <a:blip r:embed="rId11"/>
                <a:stretch>
                  <a:fillRect l="-35743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10000" y="4495800"/>
                <a:ext cx="1353640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495800"/>
                <a:ext cx="1353640" cy="506421"/>
              </a:xfrm>
              <a:prstGeom prst="rect">
                <a:avLst/>
              </a:prstGeom>
              <a:blipFill rotWithShape="1">
                <a:blip r:embed="rId12"/>
                <a:stretch>
                  <a:fillRect l="-40090" t="-142169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810000" y="5029200"/>
                <a:ext cx="1290417" cy="570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12</m:t>
                                  </m:r>
                                  <m:sSup>
                                    <m:sSup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2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2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029200"/>
                <a:ext cx="1290417" cy="5706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29200" y="5181600"/>
                <a:ext cx="1110112" cy="281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81600"/>
                <a:ext cx="1110112" cy="2816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10000" y="5715000"/>
                <a:ext cx="1276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(3)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715000"/>
                <a:ext cx="1276888" cy="276999"/>
              </a:xfrm>
              <a:prstGeom prst="rect">
                <a:avLst/>
              </a:prstGeom>
              <a:blipFill rotWithShape="1"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0" y="5715000"/>
                <a:ext cx="13014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−  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15000"/>
                <a:ext cx="1301447" cy="276999"/>
              </a:xfrm>
              <a:prstGeom prst="rect">
                <a:avLst/>
              </a:prstGeom>
              <a:blipFill rotWithShape="1">
                <a:blip r:embed="rId1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6096000"/>
                <a:ext cx="1114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108−81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096000"/>
                <a:ext cx="1114408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10000" y="6477000"/>
                <a:ext cx="5480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27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477000"/>
                <a:ext cx="548035" cy="27699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5257800" y="35814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5257800" y="41910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5943600" y="4800600"/>
            <a:ext cx="533400" cy="5334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5943600" y="5334000"/>
            <a:ext cx="533400" cy="5334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Arc 82"/>
          <p:cNvSpPr/>
          <p:nvPr/>
        </p:nvSpPr>
        <p:spPr>
          <a:xfrm>
            <a:off x="5943600" y="5867400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5943600" y="6248400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638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and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dx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91200" y="4343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246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INTEGRATE!! (don’t forget!)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4600" y="5410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3 and 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00800" y="5943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Work out the answer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115A0B-94C6-07C0-DD51-AF26D0C1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sketch of the curve with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Calculate the finite area inside the loop…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(4−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30258" r="50107" b="36528"/>
          <a:stretch/>
        </p:blipFill>
        <p:spPr bwMode="auto">
          <a:xfrm>
            <a:off x="5029200" y="1210407"/>
            <a:ext cx="2600262" cy="25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242960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29400" y="242960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28185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We have the x limits, we need the t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43400" y="3877407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877407"/>
                <a:ext cx="82355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3400" y="4258407"/>
                <a:ext cx="821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258407"/>
                <a:ext cx="82131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3400" y="4639407"/>
                <a:ext cx="633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39407"/>
                <a:ext cx="63344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81800" y="3877407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877407"/>
                <a:ext cx="82355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1800" y="4258407"/>
                <a:ext cx="8213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8=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258407"/>
                <a:ext cx="82131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1800" y="4639407"/>
                <a:ext cx="768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639407"/>
                <a:ext cx="7680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4876800" y="4029807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34000" y="402980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x = 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7315200" y="4029807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4876800" y="4410807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7315200" y="4410807"/>
            <a:ext cx="533400" cy="3810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334000" y="433460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Halve and square root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600" y="402980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x =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2400" y="433460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Halve and square root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502040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Our t values are 0 and ±2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325207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have 3 t values. We now have to integrate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twice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, once using 2 and once using -2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One gives the area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above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the x-axis, and the other the area </a:t>
            </a:r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below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(in this case the areas are equal but only since the graph is symmetrical)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76CEE0-6180-8875-4A22-FD71A47F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sketch of the curve with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Calculate the finite area inside the loop…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7184" y="352278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t limits are 0 and ±2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590800"/>
                <a:ext cx="1010790" cy="523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90800"/>
                <a:ext cx="1010790" cy="523926"/>
              </a:xfrm>
              <a:prstGeom prst="rect">
                <a:avLst/>
              </a:prstGeom>
              <a:blipFill rotWithShape="1">
                <a:blip r:embed="rId6"/>
                <a:stretch>
                  <a:fillRect l="-52727" t="-137209" r="-20000" b="-20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5800" y="1600200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82355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81800" y="1600200"/>
                <a:ext cx="1262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(4−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00200"/>
                <a:ext cx="126278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95800" y="1905000"/>
                <a:ext cx="83926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05000"/>
                <a:ext cx="839269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3200400"/>
                <a:ext cx="1521122" cy="48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  <m:r>
                            <a:rPr lang="en-GB" sz="1200" i="1">
                              <a:latin typeface="Cambria Math"/>
                            </a:rPr>
                            <m:t>(4−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(4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) 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00400"/>
                <a:ext cx="1521122" cy="487890"/>
              </a:xfrm>
              <a:prstGeom prst="rect">
                <a:avLst/>
              </a:prstGeom>
              <a:blipFill rotWithShape="1">
                <a:blip r:embed="rId10"/>
                <a:stretch>
                  <a:fillRect l="-30924" t="-132500" b="-19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3810000"/>
                <a:ext cx="1289905" cy="48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100" b="0" i="1" smtClean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1289905" cy="487890"/>
              </a:xfrm>
              <a:prstGeom prst="rect">
                <a:avLst/>
              </a:prstGeom>
              <a:blipFill rotWithShape="1">
                <a:blip r:embed="rId11"/>
                <a:stretch>
                  <a:fillRect l="-36967" t="-132500" b="-19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86200" y="4419600"/>
                <a:ext cx="1213666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13666" cy="5322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5029200"/>
                <a:ext cx="1452321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(2)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1452321" cy="4785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81600" y="5029200"/>
                <a:ext cx="1467132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29200"/>
                <a:ext cx="1467132" cy="478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5638800"/>
                <a:ext cx="699422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r>
                        <a:rPr lang="en-GB" sz="1100" b="0" i="1" smtClean="0">
                          <a:latin typeface="Cambria Math"/>
                        </a:rPr>
                        <m:t>17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38800"/>
                <a:ext cx="699422" cy="4103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257800" y="28194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and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dx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5257800" y="34290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257800" y="4038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553200" y="46482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553200" y="52578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715000" y="3581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4191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INTEGRATE!!!!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4800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2 and 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5105400" y="1752600"/>
            <a:ext cx="533400" cy="4572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562600" y="1828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75638" y="5902569"/>
            <a:ext cx="476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At this point we can just double the answer, but just to show you the other pairs give the same answer (as the graph was symmetrical)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30258" r="50107" b="36528"/>
          <a:stretch/>
        </p:blipFill>
        <p:spPr bwMode="auto">
          <a:xfrm>
            <a:off x="533400" y="4191000"/>
            <a:ext cx="2600262" cy="25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600200" y="5410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33600" y="5410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(4−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blipFill>
                <a:blip r:embed="rId1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856CCE-0944-8A86-0162-7B60E380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1" grpId="0" animBg="1"/>
      <p:bldP spid="52" grpId="0"/>
      <p:bldP spid="5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find the area under a curve when it is given by Parametric equations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sketch of the curve with Parametric equations: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Calculate the finite area inside the loop…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1147109" cy="7382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6200" y="2590800"/>
                <a:ext cx="1010790" cy="523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90800"/>
                <a:ext cx="1010790" cy="523926"/>
              </a:xfrm>
              <a:prstGeom prst="rect">
                <a:avLst/>
              </a:prstGeom>
              <a:blipFill rotWithShape="1">
                <a:blip r:embed="rId6"/>
                <a:stretch>
                  <a:fillRect l="-53939" t="-137209" r="-18788" b="-20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5800" y="1600200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00200"/>
                <a:ext cx="823559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81800" y="1600200"/>
                <a:ext cx="1262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(4−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00200"/>
                <a:ext cx="126278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95800" y="1905000"/>
                <a:ext cx="83926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05000"/>
                <a:ext cx="839269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86200" y="3200400"/>
                <a:ext cx="1521122" cy="48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1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GB" sz="1200" i="1">
                              <a:latin typeface="Cambria Math"/>
                            </a:rPr>
                            <m:t>𝑡</m:t>
                          </m:r>
                          <m:r>
                            <a:rPr lang="en-GB" sz="1200" i="1">
                              <a:latin typeface="Cambria Math"/>
                            </a:rPr>
                            <m:t>(4−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(4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) 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200400"/>
                <a:ext cx="1521122" cy="487890"/>
              </a:xfrm>
              <a:prstGeom prst="rect">
                <a:avLst/>
              </a:prstGeom>
              <a:blipFill rotWithShape="1">
                <a:blip r:embed="rId10"/>
                <a:stretch>
                  <a:fillRect l="-31727" t="-132500" b="-19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3810000"/>
                <a:ext cx="1289905" cy="48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1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GB" sz="1100" b="0" i="1" smtClean="0">
                              <a:latin typeface="Cambria Math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11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1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1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1289905" cy="487890"/>
              </a:xfrm>
              <a:prstGeom prst="rect">
                <a:avLst/>
              </a:prstGeom>
              <a:blipFill rotWithShape="1">
                <a:blip r:embed="rId11"/>
                <a:stretch>
                  <a:fillRect l="-37441" t="-132500" b="-19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86200" y="4419600"/>
                <a:ext cx="1272977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1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1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1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en-GB" sz="1100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1272977" cy="53226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6200" y="5029200"/>
                <a:ext cx="1452321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1452321" cy="4785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81600" y="5029200"/>
                <a:ext cx="1678729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/>
                        </a:rPr>
                        <m:t>− </m:t>
                      </m:r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GB" sz="11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1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029200"/>
                <a:ext cx="1678729" cy="47852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5638800"/>
                <a:ext cx="699422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r>
                        <a:rPr lang="en-GB" sz="1100" b="0" i="1" smtClean="0">
                          <a:latin typeface="Cambria Math"/>
                        </a:rPr>
                        <m:t>17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38800"/>
                <a:ext cx="699422" cy="4103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257800" y="28194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and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dx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itchFamily="66" charset="0"/>
              </a:rPr>
              <a:t>dt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5257800" y="34290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257800" y="4038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553200" y="46482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553200" y="52578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715000" y="3581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4191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INTEGRATE!!!!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4800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0 and -2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5105400" y="1752600"/>
            <a:ext cx="533400" cy="4572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562600" y="1828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533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Here you end up subtracting a negative…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86200" y="6172200"/>
                <a:ext cx="699422" cy="424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/>
                        </a:rPr>
                        <m:t>=</m:t>
                      </m:r>
                      <m:r>
                        <a:rPr lang="en-GB" sz="1100" b="0" i="1" smtClean="0">
                          <a:latin typeface="Cambria Math"/>
                        </a:rPr>
                        <m:t>34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72200"/>
                <a:ext cx="699422" cy="42492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4343400" y="5867400"/>
            <a:ext cx="457200" cy="5334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724400" y="6019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30258" r="50107" b="36528"/>
          <a:stretch/>
        </p:blipFill>
        <p:spPr bwMode="auto">
          <a:xfrm>
            <a:off x="533400" y="4191000"/>
            <a:ext cx="2600262" cy="25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600200" y="5410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33600" y="5410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58786" y="64886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EXTRA CONTENT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7184" y="352278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t limits are 0 and ±2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" y="3256085"/>
                <a:ext cx="82355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(4−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15" y="3256085"/>
                <a:ext cx="1262782" cy="307777"/>
              </a:xfrm>
              <a:prstGeom prst="rect">
                <a:avLst/>
              </a:prstGeom>
              <a:blipFill>
                <a:blip r:embed="rId1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7790E0-F386-70A8-FBEB-7008DADD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3" grpId="0"/>
      <p:bldP spid="54" grpId="0"/>
      <p:bldP spid="55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positive constant and: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506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31" y="1656540"/>
                <a:ext cx="149226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540" y="2061489"/>
                <a:ext cx="149226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87" y="2396769"/>
                <a:ext cx="1258742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05" y="3110872"/>
                <a:ext cx="107247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63" y="3550655"/>
                <a:ext cx="1102418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932251" y="1811383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09" y="1827934"/>
                <a:ext cx="1410787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 flipV="1">
            <a:off x="5919188" y="228600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flipV="1">
            <a:off x="5670994" y="2751910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flipV="1">
            <a:off x="5657931" y="3322321"/>
            <a:ext cx="250835" cy="42236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122125" y="2324322"/>
            <a:ext cx="221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subtraction law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5703" y="2794585"/>
            <a:ext cx="896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4742" y="3404185"/>
            <a:ext cx="1254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4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6F1F8-46C4-B4FF-324D-E0A5738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5309" t="31202" r="49287" b="32876"/>
          <a:stretch/>
        </p:blipFill>
        <p:spPr>
          <a:xfrm>
            <a:off x="1715678" y="2215298"/>
            <a:ext cx="5250730" cy="4261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4969" y="1448291"/>
            <a:ext cx="4482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Bonus integrals in the formula booklet!!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B97E-5611-5216-1090-C706EFEA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415755-FD61-DD93-D114-3F296850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1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cos, we would have started with sin of the same function…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r="-87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19" y="1680754"/>
                <a:ext cx="1285993" cy="215444"/>
              </a:xfrm>
              <a:prstGeom prst="rect">
                <a:avLst/>
              </a:prstGeom>
              <a:blipFill>
                <a:blip r:embed="rId9"/>
                <a:stretch>
                  <a:fillRect l="-2844" r="-426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062" y="2172787"/>
                <a:ext cx="1510990" cy="409023"/>
              </a:xfrm>
              <a:prstGeom prst="rect">
                <a:avLst/>
              </a:prstGeom>
              <a:blipFill>
                <a:blip r:embed="rId10"/>
                <a:stretch>
                  <a:fillRect l="-3629" t="-2941" r="-36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244275" y="183750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898" y="1766973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t="-943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9" y="1580605"/>
                <a:ext cx="1415324" cy="403316"/>
              </a:xfrm>
              <a:prstGeom prst="rect">
                <a:avLst/>
              </a:prstGeom>
              <a:blipFill>
                <a:blip r:embed="rId12"/>
                <a:stretch>
                  <a:fillRect l="-2586" r="-387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31" y="2177141"/>
                <a:ext cx="1411605" cy="409023"/>
              </a:xfrm>
              <a:prstGeom prst="rect">
                <a:avLst/>
              </a:prstGeom>
              <a:blipFill>
                <a:blip r:embed="rId13"/>
                <a:stretch>
                  <a:fillRect l="-4329" t="-2985" r="-3896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904744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7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sin,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2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1074" y="2264229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354183" y="3461658"/>
            <a:ext cx="1071155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05794" y="1632857"/>
            <a:ext cx="131064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583679" y="1550126"/>
            <a:ext cx="1393371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98" y="3807686"/>
                <a:ext cx="1786708" cy="495649"/>
              </a:xfrm>
              <a:prstGeom prst="rect">
                <a:avLst/>
              </a:prstGeom>
              <a:blipFill>
                <a:blip r:embed="rId1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764" y="3219859"/>
                <a:ext cx="1618585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BD765D-EEC9-B064-B511-E3EA6BA2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2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the same power…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384995"/>
              </a:xfrm>
              <a:prstGeom prst="rect">
                <a:avLst/>
              </a:prstGeom>
              <a:blipFill>
                <a:blip r:embed="rId3"/>
                <a:stretch>
                  <a:fillRect l="-523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11184" cy="215444"/>
              </a:xfrm>
              <a:prstGeom prst="rect">
                <a:avLst/>
              </a:prstGeom>
              <a:blipFill>
                <a:blip r:embed="rId9"/>
                <a:stretch>
                  <a:fillRect l="-5263" r="-150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014765" cy="409023"/>
              </a:xfrm>
              <a:prstGeom prst="rect">
                <a:avLst/>
              </a:prstGeom>
              <a:blipFill>
                <a:blip r:embed="rId10"/>
                <a:stretch>
                  <a:fillRect l="-6024" t="-2941" r="-1205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40514" cy="403316"/>
              </a:xfrm>
              <a:prstGeom prst="rect">
                <a:avLst/>
              </a:prstGeom>
              <a:blipFill>
                <a:blip r:embed="rId12"/>
                <a:stretch>
                  <a:fillRect l="-4545" r="-129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915379" cy="409023"/>
              </a:xfrm>
              <a:prstGeom prst="rect">
                <a:avLst/>
              </a:prstGeom>
              <a:blipFill>
                <a:blip r:embed="rId13"/>
                <a:stretch>
                  <a:fillRect l="-6000" t="-2985" r="-133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Notice that if we start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differentiating gives us an answer which is effectively what we want, but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multiplied by 4</a:t>
                </a:r>
                <a:endParaRPr lang="en-GB" sz="1200" i="1" u="sng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68" y="3839615"/>
                <a:ext cx="2281643" cy="1015663"/>
              </a:xfrm>
              <a:prstGeom prst="rect">
                <a:avLst/>
              </a:prstGeom>
              <a:blipFill>
                <a:blip r:embed="rId15"/>
                <a:stretch>
                  <a:fillRect t="-602" b="-4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410892" y="2264229"/>
            <a:ext cx="627017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554480" y="3391989"/>
            <a:ext cx="709749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110" y="3877355"/>
                <a:ext cx="1274708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223" y="3219859"/>
                <a:ext cx="1120820" cy="6574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016694-07AB-D618-F8D9-EA3760F7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use standard patterns as before – think about what we would differentiate to end up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𝑒𝑐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To get to that, we would have started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𝑡𝑎𝑛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01736"/>
                <a:ext cx="3500846" cy="1436996"/>
              </a:xfrm>
              <a:prstGeom prst="rect">
                <a:avLst/>
              </a:prstGeom>
              <a:blipFill>
                <a:blip r:embed="rId3"/>
                <a:stretch>
                  <a:fillRect l="-523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5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6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7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8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611" y="1680754"/>
                <a:ext cx="852093" cy="215444"/>
              </a:xfrm>
              <a:prstGeom prst="rect">
                <a:avLst/>
              </a:prstGeom>
              <a:blipFill>
                <a:blip r:embed="rId9"/>
                <a:stretch>
                  <a:fillRect l="-5036" r="-359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2172787"/>
                <a:ext cx="1131207" cy="409023"/>
              </a:xfrm>
              <a:prstGeom prst="rect">
                <a:avLst/>
              </a:prstGeom>
              <a:blipFill>
                <a:blip r:embed="rId10"/>
                <a:stretch>
                  <a:fillRect l="-5405" t="-2941" r="-2703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 flipV="1">
            <a:off x="5091876" y="182879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99" y="1758264"/>
                <a:ext cx="1175655" cy="646331"/>
              </a:xfrm>
              <a:prstGeom prst="rect">
                <a:avLst/>
              </a:prstGeom>
              <a:blipFill>
                <a:blip r:embed="rId11"/>
                <a:stretch>
                  <a:fillRect l="-518" r="-259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580605"/>
                <a:ext cx="981423" cy="404726"/>
              </a:xfrm>
              <a:prstGeom prst="rect">
                <a:avLst/>
              </a:prstGeom>
              <a:blipFill>
                <a:blip r:embed="rId12"/>
                <a:stretch>
                  <a:fillRect l="-4348" r="-2484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3" y="2177141"/>
                <a:ext cx="1031821" cy="409023"/>
              </a:xfrm>
              <a:prstGeom prst="rect">
                <a:avLst/>
              </a:prstGeom>
              <a:blipFill>
                <a:blip r:embed="rId13"/>
                <a:stretch>
                  <a:fillRect l="-5325" t="-2985" r="-2367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V="1">
            <a:off x="7830722" y="184186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45" y="1771327"/>
                <a:ext cx="1175655" cy="646331"/>
              </a:xfrm>
              <a:prstGeom prst="rect">
                <a:avLst/>
              </a:prstGeom>
              <a:blipFill>
                <a:blip r:embed="rId14"/>
                <a:stretch>
                  <a:fillRect t="-943" r="-3109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859383" y="2682241"/>
            <a:ext cx="156754" cy="1053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7568" y="3839615"/>
            <a:ext cx="2281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Notice that if we start with tan, differentiating gives us an answer which is effectively what we want, but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multiplied by 3</a:t>
            </a:r>
            <a:endParaRPr lang="en-GB" sz="1200" i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0892" y="2264229"/>
            <a:ext cx="701039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89166" y="3391989"/>
            <a:ext cx="818605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31133" y="3909283"/>
            <a:ext cx="281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‘correct’ this, you should </a:t>
            </a:r>
            <a:r>
              <a:rPr lang="en-US" sz="12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the original function by 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and check that it works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637416" y="2882537"/>
            <a:ext cx="13063" cy="9797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49486" y="1632857"/>
            <a:ext cx="883920" cy="296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27372" y="1550126"/>
            <a:ext cx="1018904" cy="4615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32603" y="3376612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70" y="3877355"/>
                <a:ext cx="1315617" cy="49705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02" y="3219859"/>
                <a:ext cx="1237262" cy="6574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97179-45E2-30C0-CDDE-99CD1A63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4" grpId="0"/>
      <p:bldP spid="24" grpId="1"/>
      <p:bldP spid="21" grpId="0" animBg="1"/>
      <p:bldP spid="21" grpId="1" animBg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4" grpId="0" animBg="1"/>
      <p:bldP spid="34" grpId="1" animBg="1"/>
      <p:bldP spid="29" grpId="0"/>
      <p:bldP spid="3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As a general rule: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0851" t="-766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1210491" y="3831771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355668" y="3853543"/>
            <a:ext cx="191589" cy="11321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05253" y="3514243"/>
            <a:ext cx="195943" cy="204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73523" y="3666727"/>
            <a:ext cx="191589" cy="1785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we integrate a function of this form, then we need to divide the standard integral by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70" y="5079212"/>
                <a:ext cx="3573473" cy="738664"/>
              </a:xfrm>
              <a:prstGeom prst="rect">
                <a:avLst/>
              </a:prstGeom>
              <a:blipFill>
                <a:blip r:embed="rId8"/>
                <a:stretch>
                  <a:fillRect t="-1653" r="-68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D13363-39B6-8AFF-EDFE-95D5164A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15" y="1874341"/>
                <a:ext cx="1897892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9" y="2621545"/>
                <a:ext cx="158068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35" y="2649530"/>
                <a:ext cx="1447769" cy="497059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00980" y="2183907"/>
            <a:ext cx="221942" cy="2041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29597" y="2911876"/>
            <a:ext cx="593323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36095" y="2069977"/>
            <a:ext cx="227860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579618" y="2817181"/>
            <a:ext cx="634752" cy="2145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43745" y="2658862"/>
            <a:ext cx="207145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6543460" y="2254928"/>
            <a:ext cx="150304" cy="65449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50" y="2366131"/>
                <a:ext cx="2027912" cy="307777"/>
              </a:xfrm>
              <a:prstGeom prst="rect">
                <a:avLst/>
              </a:prstGeom>
              <a:blipFill>
                <a:blip r:embed="rId11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5400710" y="3258740"/>
            <a:ext cx="334265" cy="638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9382" y="4022769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include the division!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9496" y="1448244"/>
            <a:ext cx="357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Use one of the standard patterns above!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CAF1-F85D-6AC9-E61F-18277CF6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6" grpId="0"/>
      <p:bldP spid="26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−7)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+22</m:t>
                        </m:r>
                      </m:num>
                      <m:den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as partial fractions.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Find the area of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bounded by the curve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the x-axis, and the lines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5)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Cannot follow the ‘usual’ pattern as it would lead to dividing by 0</a:t>
                </a:r>
                <a:endParaRPr lang="en-US" sz="1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336" y="1696454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314" r="-1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−7)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553" y="2407920"/>
                <a:ext cx="1271695" cy="280077"/>
              </a:xfrm>
              <a:prstGeom prst="rect">
                <a:avLst/>
              </a:prstGeom>
              <a:blipFill>
                <a:blip r:embed="rId4"/>
                <a:stretch>
                  <a:fillRect l="-4327" t="-4348" r="-192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3" y="2412274"/>
                <a:ext cx="776431" cy="276999"/>
              </a:xfrm>
              <a:prstGeom prst="rect">
                <a:avLst/>
              </a:prstGeom>
              <a:blipFill>
                <a:blip r:embed="rId5"/>
                <a:stretch>
                  <a:fillRect l="-7087" r="-708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1" y="2886891"/>
                <a:ext cx="459228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7255" y="4123508"/>
                <a:ext cx="175567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5" y="4123508"/>
                <a:ext cx="1755673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268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38" y="4924697"/>
                <a:ext cx="437620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41" y="2329543"/>
                <a:ext cx="1525610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units squared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73" y="4158343"/>
                <a:ext cx="1455720" cy="276999"/>
              </a:xfrm>
              <a:prstGeom prst="rect">
                <a:avLst/>
              </a:prstGeom>
              <a:blipFill>
                <a:blip r:embed="rId10"/>
                <a:stretch>
                  <a:fillRect l="-5858" t="-28261" r="-9205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4EC28-5AB3-9A6F-E962-AC93C6F6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functions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using standard patterns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4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5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6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7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9537" y="4129301"/>
            <a:ext cx="3573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careful! Sometimes you should still consider what we would differentiate to get to this integral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Try starting with the same bracket, but with a power one higher…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80" y="1593542"/>
                <a:ext cx="1286250" cy="249043"/>
              </a:xfrm>
              <a:prstGeom prst="rect">
                <a:avLst/>
              </a:prstGeom>
              <a:blipFill>
                <a:blip r:embed="rId8"/>
                <a:stretch>
                  <a:fillRect l="-3318" r="-1422"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640" y="2101049"/>
                <a:ext cx="1569982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88" y="2234214"/>
                <a:ext cx="330219" cy="246221"/>
              </a:xfrm>
              <a:prstGeom prst="rect">
                <a:avLst/>
              </a:prstGeom>
              <a:blipFill>
                <a:blip r:embed="rId10"/>
                <a:stretch>
                  <a:fillRect l="-20000" r="-20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10(2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273" y="2722486"/>
                <a:ext cx="1632498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514085" y="3623273"/>
            <a:ext cx="389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answer is actually 10 times larger than what we want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divide the original ‘guess’ by 10!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081821" y="1815229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using the chain rule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92" y="1824594"/>
                <a:ext cx="2583402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6030035" y="240263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196614" y="2543684"/>
            <a:ext cx="84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4343" y="4903571"/>
            <a:ext cx="111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Therefore:</a:t>
            </a:r>
            <a:endParaRPr lang="en-GB" sz="1400" i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171" y="5386559"/>
                <a:ext cx="1686936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i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469" y="4746818"/>
                <a:ext cx="1404872" cy="6574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820575" y="2831977"/>
            <a:ext cx="1136342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457418" y="3462290"/>
            <a:ext cx="895165" cy="26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387048" y="1555072"/>
            <a:ext cx="1321293" cy="33735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37429" y="5427215"/>
            <a:ext cx="1497367" cy="4764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D0548F-10CB-67FF-9B9B-6FD1C095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/>
      <p:bldP spid="12" grpId="0" animBg="1"/>
      <p:bldP spid="12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CCCE9-063A-E986-675C-9E859938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2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this integral is not one of the standard patterns. Think about how it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" y="5129348"/>
                <a:ext cx="1899494" cy="276999"/>
              </a:xfrm>
              <a:prstGeom prst="rect">
                <a:avLst/>
              </a:prstGeom>
              <a:blipFill>
                <a:blip r:embed="rId4"/>
                <a:stretch>
                  <a:fillRect l="-2572" t="-4348" r="-257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3" y="5525588"/>
                <a:ext cx="1928670" cy="276999"/>
              </a:xfrm>
              <a:prstGeom prst="rect">
                <a:avLst/>
              </a:prstGeom>
              <a:blipFill>
                <a:blip r:embed="rId5"/>
                <a:stretch>
                  <a:fillRect l="-1893" t="-4348" r="-94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" y="5930536"/>
                <a:ext cx="1928670" cy="276999"/>
              </a:xfrm>
              <a:prstGeom prst="rect">
                <a:avLst/>
              </a:prstGeom>
              <a:blipFill>
                <a:blip r:embed="rId6"/>
                <a:stretch>
                  <a:fillRect l="-1893" t="-4444" r="-252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 flipV="1">
            <a:off x="2685944" y="5277394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7358" y="5199799"/>
                <a:ext cx="15000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</m:t>
                    </m:r>
                    <m:sSup>
                      <m:sSup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58" y="5199799"/>
                <a:ext cx="1500004" cy="461665"/>
              </a:xfrm>
              <a:prstGeom prst="rect">
                <a:avLst/>
              </a:prstGeom>
              <a:blipFill>
                <a:blip r:embed="rId7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flipV="1">
            <a:off x="3021224" y="566492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157324" y="5748439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331" y="1303973"/>
                <a:ext cx="1420710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493" y="1944054"/>
                <a:ext cx="1976182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59" y="2706053"/>
                <a:ext cx="8842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025" y="2706054"/>
                <a:ext cx="55957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47" y="2706054"/>
                <a:ext cx="54547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6160663" y="171465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18534" y="1751204"/>
            <a:ext cx="155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6121474" y="2293778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each term separately –remember to include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65" y="2343386"/>
                <a:ext cx="279063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843700" y="1501088"/>
            <a:ext cx="625283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804511" y="2132460"/>
            <a:ext cx="995398" cy="2667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29641" y="5898916"/>
            <a:ext cx="1896735" cy="3190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637C4-7B74-BB92-6F48-643F5FDB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 animBg="1"/>
      <p:bldP spid="14" grpId="0"/>
      <p:bldP spid="15" grpId="0" animBg="1"/>
      <p:bldP spid="16" grpId="0"/>
      <p:bldP spid="3" grpId="0"/>
      <p:bldP spid="18" grpId="0"/>
      <p:bldP spid="19" grpId="0"/>
      <p:bldP spid="20" grpId="0"/>
      <p:bldP spid="21" grpId="0"/>
      <p:bldP spid="23" grpId="0" animBg="1"/>
      <p:bldP spid="24" grpId="0"/>
      <p:bldP spid="25" grpId="0" animBg="1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Think about how this could be rewritten…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93" y="4650377"/>
                <a:ext cx="1734257" cy="246221"/>
              </a:xfrm>
              <a:prstGeom prst="rect">
                <a:avLst/>
              </a:prstGeom>
              <a:blipFill>
                <a:blip r:embed="rId4"/>
                <a:stretch>
                  <a:fillRect l="-2465" r="-176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6" y="5159828"/>
                <a:ext cx="1961884" cy="246221"/>
              </a:xfrm>
              <a:prstGeom prst="rect">
                <a:avLst/>
              </a:prstGeom>
              <a:blipFill>
                <a:blip r:embed="rId5"/>
                <a:stretch>
                  <a:fillRect l="-1863" r="-155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0" y="5582194"/>
                <a:ext cx="2071401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3073474" y="474959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865" y="4886289"/>
                <a:ext cx="99666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3069120" y="52938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231345" y="5456701"/>
            <a:ext cx="996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98" y="1399766"/>
                <a:ext cx="1708801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08" y="2048554"/>
                <a:ext cx="1651093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530" y="2758302"/>
                <a:ext cx="1515223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80" y="2901994"/>
                <a:ext cx="50135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6204205" y="17494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66430" y="1825227"/>
            <a:ext cx="25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expression we calculated below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 flipV="1">
            <a:off x="6095348" y="242440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Integrate – remember to be careful since this is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6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738" y="2474014"/>
                <a:ext cx="2529375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370568" y="2245671"/>
            <a:ext cx="255169" cy="2014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95654" y="2816081"/>
            <a:ext cx="198563" cy="458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28" y="3433216"/>
                <a:ext cx="1582806" cy="495649"/>
              </a:xfrm>
              <a:prstGeom prst="rect">
                <a:avLst/>
              </a:prstGeom>
              <a:blipFill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 flipV="1">
            <a:off x="6082285" y="3081903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270635" y="3192471"/>
            <a:ext cx="82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5951" y="1570756"/>
            <a:ext cx="999752" cy="2319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926431" y="2115042"/>
            <a:ext cx="725432" cy="46269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1020636" y="5559282"/>
            <a:ext cx="2001237" cy="5193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AE99DB-798F-FAB1-45FF-18E69ACE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 animBg="1"/>
      <p:bldP spid="33" grpId="0"/>
      <p:bldP spid="34" grpId="0" animBg="1"/>
      <p:bldP spid="35" grpId="0"/>
      <p:bldP spid="6" grpId="0"/>
      <p:bldP spid="36" grpId="0"/>
      <p:bldP spid="37" grpId="0"/>
      <p:bldP spid="38" grpId="0"/>
      <p:bldP spid="39" grpId="0" animBg="1"/>
      <p:bldP spid="40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8" grpId="0" animBg="1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will need to expand the brackets first…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only part we cannot integrate currently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term…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𝑡𝑎𝑛𝑥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67" y="1425893"/>
                <a:ext cx="18367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03" y="2031138"/>
                <a:ext cx="315650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873" y="2636384"/>
                <a:ext cx="3459985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5" y="5294810"/>
                <a:ext cx="1682640" cy="246221"/>
              </a:xfrm>
              <a:prstGeom prst="rect">
                <a:avLst/>
              </a:prstGeom>
              <a:blipFill>
                <a:blip r:embed="rId7"/>
                <a:stretch>
                  <a:fillRect l="-2174" t="-2500" r="-217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664924"/>
                <a:ext cx="1711814" cy="246221"/>
              </a:xfrm>
              <a:prstGeom prst="rect">
                <a:avLst/>
              </a:prstGeom>
              <a:blipFill>
                <a:blip r:embed="rId8"/>
                <a:stretch>
                  <a:fillRect l="-1779" r="-71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4" y="6035038"/>
                <a:ext cx="1711814" cy="246221"/>
              </a:xfrm>
              <a:prstGeom prst="rect">
                <a:avLst/>
              </a:prstGeom>
              <a:blipFill>
                <a:blip r:embed="rId9"/>
                <a:stretch>
                  <a:fillRect l="-1779" r="-213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2241806" y="538189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Divide all terms by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28" y="5313010"/>
                <a:ext cx="1214380" cy="461665"/>
              </a:xfrm>
              <a:prstGeom prst="rect">
                <a:avLst/>
              </a:prstGeom>
              <a:blipFill>
                <a:blip r:embed="rId10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 flipV="1">
            <a:off x="2611921" y="5782491"/>
            <a:ext cx="218365" cy="39095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704477" y="5852941"/>
            <a:ext cx="12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9675" y="6020836"/>
            <a:ext cx="1757399" cy="2667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𝑠𝑒𝑐𝑥𝑡𝑎𝑛𝑥</m:t>
                              </m:r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96" y="3293881"/>
                <a:ext cx="2895280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00" y="4021046"/>
                <a:ext cx="8956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44" y="4021046"/>
                <a:ext cx="51392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716" y="4021046"/>
                <a:ext cx="86978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03" y="4021047"/>
                <a:ext cx="50135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 flipV="1">
            <a:off x="6987977" y="1784326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10864" y="1833934"/>
            <a:ext cx="135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Expand the brackets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Arc 69"/>
          <p:cNvSpPr/>
          <p:nvPr/>
        </p:nvSpPr>
        <p:spPr>
          <a:xfrm flipV="1">
            <a:off x="7218754" y="2372155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 flipV="1">
            <a:off x="7196983" y="2968692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 flipV="1">
            <a:off x="6617863" y="3617481"/>
            <a:ext cx="189874" cy="570410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𝑡𝑎𝑛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GB" sz="1200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term using the expression below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09" y="2312905"/>
                <a:ext cx="1881051" cy="646331"/>
              </a:xfrm>
              <a:prstGeom prst="rect">
                <a:avLst/>
              </a:prstGeom>
              <a:blipFill>
                <a:blip r:embed="rId16"/>
                <a:stretch>
                  <a:fillRect r="-161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114904" y="3114095"/>
            <a:ext cx="188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like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88184" y="3575649"/>
            <a:ext cx="188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standard patterns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0932" y="2210836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052703" y="2816082"/>
            <a:ext cx="816874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356018" y="2189065"/>
            <a:ext cx="52513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5718910" y="2193419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50670" y="499601"/>
            <a:ext cx="882187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746316" y="233989"/>
            <a:ext cx="612221" cy="2536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97F9F-759F-7DBF-C75E-BE9429B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 animBg="1"/>
      <p:bldP spid="62" grpId="1" animBg="1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94" y="1390606"/>
                <a:ext cx="1283428" cy="698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494" y="2161314"/>
                <a:ext cx="2096921" cy="698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GB" sz="1400" dirty="0"/>
                                <m:t> 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1" y="2871063"/>
                <a:ext cx="1980094" cy="6989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85" y="3572103"/>
                <a:ext cx="1721240" cy="6969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14" y="4299269"/>
                <a:ext cx="3149067" cy="6491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533" y="4948058"/>
                <a:ext cx="3270254" cy="8971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0" y="5797144"/>
                <a:ext cx="2463687" cy="785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flipV="1">
            <a:off x="6012617" y="178525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096001" y="1873124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using the identity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 flipV="1">
            <a:off x="6034388" y="2512422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flipV="1">
            <a:off x="5969073" y="3239587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flipV="1">
            <a:off x="7088124" y="3923209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flipV="1">
            <a:off x="7153438" y="4763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7131666" y="5525586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equation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66" y="2504495"/>
                <a:ext cx="1820091" cy="611962"/>
              </a:xfrm>
              <a:prstGeom prst="rect">
                <a:avLst/>
              </a:prstGeom>
              <a:blipFill>
                <a:blip r:embed="rId15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4377" y="32926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9257" y="3984952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9407" y="479920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calculate the sin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3909" y="5622163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 the innermost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4691" y="1623008"/>
            <a:ext cx="529492" cy="2232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08713" y="2254380"/>
            <a:ext cx="1091195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50370" y="5959877"/>
            <a:ext cx="1888030" cy="47140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72891" y="4380411"/>
            <a:ext cx="452846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514010" y="4376056"/>
            <a:ext cx="461555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213810" y="5146765"/>
            <a:ext cx="394510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11536" y="5151120"/>
            <a:ext cx="31177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0023E-D579-D473-4680-A32A76A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trigonometric identities to rewrite functions before integrating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Show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As before, think about a relationship you already know…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059680"/>
                <a:ext cx="1805431" cy="246221"/>
              </a:xfrm>
              <a:prstGeom prst="rect">
                <a:avLst/>
              </a:prstGeom>
              <a:blipFill>
                <a:blip r:embed="rId4"/>
                <a:stretch>
                  <a:fillRect l="-2027" r="-67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569132"/>
                <a:ext cx="1928948" cy="246221"/>
              </a:xfrm>
              <a:prstGeom prst="rect">
                <a:avLst/>
              </a:prstGeom>
              <a:blipFill>
                <a:blip r:embed="rId5"/>
                <a:stretch>
                  <a:fillRect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" y="5956663"/>
                <a:ext cx="1928948" cy="461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 flipV="1">
            <a:off x="2267932" y="5259976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93" y="5234633"/>
                <a:ext cx="1501763" cy="461665"/>
              </a:xfrm>
              <a:prstGeom prst="rect">
                <a:avLst/>
              </a:prstGeom>
              <a:blipFill>
                <a:blip r:embed="rId7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2359372" y="5769427"/>
            <a:ext cx="240136" cy="42143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7242" y="5761501"/>
            <a:ext cx="10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all terms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680" y="1225144"/>
                <a:ext cx="2463687" cy="785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26" y="1995852"/>
                <a:ext cx="2012923" cy="602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63" y="2653350"/>
                <a:ext cx="2068387" cy="6023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3" y="3258596"/>
                <a:ext cx="2112310" cy="602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098" y="3916093"/>
                <a:ext cx="1688860" cy="602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45" y="4591008"/>
                <a:ext cx="1353576" cy="5462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flipV="1">
            <a:off x="6461106" y="1580603"/>
            <a:ext cx="196594" cy="726232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96595" y="1616220"/>
            <a:ext cx="182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‘Multiply out’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6073574" y="2316477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6217265" y="3004456"/>
            <a:ext cx="200952" cy="5738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 flipV="1">
            <a:off x="6112762" y="3618408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flipV="1">
            <a:off x="5716522" y="4241071"/>
            <a:ext cx="205306" cy="635729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183086" y="2304198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Change the order (to make the next step clearer)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0652" y="3013946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Make the relevant denominators equivalent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44047" y="3549524"/>
            <a:ext cx="2899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(think about how best to group the term with the root)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9099" y="4363775"/>
            <a:ext cx="13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29645" y="3300550"/>
            <a:ext cx="783771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72742" y="3966755"/>
            <a:ext cx="613955" cy="531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807133" y="5334782"/>
            <a:ext cx="360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on ‘show that’ questions, you need to be meticulous with your workings!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68570-EA34-CB6F-905D-7F0F6169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F12CF0-A3B2-2856-DB07-723CAB63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12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In the differentiation chapter, you learnt how to differentiate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𝑙𝑛𝑥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7" y="1613856"/>
                <a:ext cx="14881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38" y="2427316"/>
                <a:ext cx="13462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3091345"/>
                <a:ext cx="1559466" cy="98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58" y="4178926"/>
                <a:ext cx="1559466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34" y="5261559"/>
                <a:ext cx="1375889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3356" y="1637607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p:sp>
        <p:nvSpPr>
          <p:cNvPr id="12" name="Arc 11"/>
          <p:cNvSpPr/>
          <p:nvPr/>
        </p:nvSpPr>
        <p:spPr>
          <a:xfrm>
            <a:off x="6293725" y="1920634"/>
            <a:ext cx="432459" cy="795648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6234348" y="2793471"/>
            <a:ext cx="533400" cy="762000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246223" y="3697975"/>
            <a:ext cx="563088" cy="97773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246223" y="4816234"/>
            <a:ext cx="503711" cy="952006"/>
          </a:xfrm>
          <a:prstGeom prst="arc">
            <a:avLst>
              <a:gd name="adj1" fmla="val 16200000"/>
              <a:gd name="adj2" fmla="val 54928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91598" y="2093817"/>
            <a:ext cx="24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7173" y="3010195"/>
            <a:ext cx="17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=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98" y="3750424"/>
                <a:ext cx="1524000" cy="896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Earlier we said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baseline="30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70" y="4933008"/>
                <a:ext cx="2041565" cy="646331"/>
              </a:xfrm>
              <a:prstGeom prst="rect">
                <a:avLst/>
              </a:prstGeom>
              <a:blipFill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860868" y="4711337"/>
            <a:ext cx="452846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52160" y="5843451"/>
            <a:ext cx="296091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9017" y="2481942"/>
            <a:ext cx="1132114" cy="3831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11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12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81B52C-2019-C92F-3E91-5DA27BBB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</a:rPr>
                        <m:t>𝑙𝑛𝑓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450769"/>
                <a:ext cx="19939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74819" y="147452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Let: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44" y="2165267"/>
                <a:ext cx="1649939" cy="400110"/>
              </a:xfrm>
              <a:prstGeom prst="rect">
                <a:avLst/>
              </a:prstGeom>
              <a:blipFill>
                <a:blip r:embed="rId6"/>
                <a:stretch>
                  <a:fillRect l="-4059" t="-9091" r="-1107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66" y="4195949"/>
                <a:ext cx="1765420" cy="6767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33" y="2792680"/>
                <a:ext cx="122834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250" y="3289464"/>
                <a:ext cx="1435649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𝑙𝑛𝑢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33" y="2802576"/>
                <a:ext cx="1102033" cy="400110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75" y="3299361"/>
                <a:ext cx="1034322" cy="6767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3489459" y="299043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729956" y="3177406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301932" y="3000335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554305" y="3092299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(we know this result from before)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62" y="5001492"/>
                <a:ext cx="803682" cy="6767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75" y="5023263"/>
                <a:ext cx="396391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8" y="5163788"/>
                <a:ext cx="804772" cy="400110"/>
              </a:xfrm>
              <a:prstGeom prst="rect">
                <a:avLst/>
              </a:prstGeom>
              <a:blipFill>
                <a:blip r:embed="rId14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82" y="5818910"/>
                <a:ext cx="803682" cy="6767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5" y="5828806"/>
                <a:ext cx="746551" cy="7251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latin typeface="Cambria Math"/>
                        </a:rPr>
                        <m:t>′(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05" y="5981206"/>
                <a:ext cx="804772" cy="400110"/>
              </a:xfrm>
              <a:prstGeom prst="rect">
                <a:avLst/>
              </a:prstGeom>
              <a:blipFill>
                <a:blip r:embed="rId17"/>
                <a:stretch>
                  <a:fillRect l="-758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053043" y="4589649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253736" y="5432401"/>
            <a:ext cx="310646" cy="702788"/>
          </a:xfrm>
          <a:prstGeom prst="arc">
            <a:avLst>
              <a:gd name="adj1" fmla="val 16200000"/>
              <a:gd name="adj2" fmla="val 56781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5257915" y="4764741"/>
            <a:ext cx="136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35" y="5571866"/>
                <a:ext cx="1364558" cy="400110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315688" y="3313216"/>
            <a:ext cx="1294411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63788" y="3334988"/>
            <a:ext cx="1047008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199907" y="4223658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79818" y="4221679"/>
            <a:ext cx="407719" cy="6887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80114" y="5050973"/>
            <a:ext cx="320636" cy="6373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512623" y="5191497"/>
            <a:ext cx="593767" cy="354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106877" y="1436915"/>
            <a:ext cx="233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But what about if the logarithm was a function of x?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4468" y="5421087"/>
            <a:ext cx="291738" cy="27431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206239" y="6183087"/>
            <a:ext cx="557350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123507" y="2164081"/>
            <a:ext cx="1049383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36" y="5805847"/>
                <a:ext cx="1437317" cy="74796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20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21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D4FC4-9D21-BD5F-AFB7-C5F90C68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93209E-D516-1008-F42D-C4301B34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You can use this pattern to help integrate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should be checking if the denominator would differentiate to give the numerator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It will still work if the differential would then have to be multiplied by the constant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2003" b="-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557A0-01F4-EEE4-0AB8-159F0AE8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362488" cy="246221"/>
              </a:xfrm>
              <a:prstGeom prst="rect">
                <a:avLst/>
              </a:prstGeom>
              <a:blipFill>
                <a:blip r:embed="rId8"/>
                <a:stretch>
                  <a:fillRect l="-313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126142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579120" y="2002970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61826" y="2038562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9748" y="3153258"/>
            <a:ext cx="365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exactly what we are trying to integrate, it must follow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39" y="3968795"/>
                <a:ext cx="1396728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837" y="4713379"/>
                <a:ext cx="150355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426720" y="428026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13632" y="4289727"/>
            <a:ext cx="341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(remember you should include the modulus sign!)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C7D5A-BCAB-3C53-FB65-C3CD3954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17" grpId="0"/>
      <p:bldP spid="7" grpId="0"/>
      <p:bldP spid="19" grpId="0"/>
      <p:bldP spid="20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2" y="0"/>
                <a:ext cx="1136468" cy="307777"/>
              </a:xfrm>
              <a:prstGeom prst="rect">
                <a:avLst/>
              </a:prstGeom>
              <a:blipFill>
                <a:blip r:embed="rId3"/>
                <a:stretch>
                  <a:fillRect l="-526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85" y="305194"/>
                <a:ext cx="1233415" cy="417230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89" y="857794"/>
                <a:ext cx="1332411" cy="307777"/>
              </a:xfrm>
              <a:prstGeom prst="rect">
                <a:avLst/>
              </a:prstGeom>
              <a:blipFill>
                <a:blip r:embed="rId5"/>
                <a:stretch>
                  <a:fillRect l="-448" b="-148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25" y="1162988"/>
                <a:ext cx="1436675" cy="452432"/>
              </a:xfrm>
              <a:prstGeom prst="rect">
                <a:avLst/>
              </a:prstGeom>
              <a:blipFill>
                <a:blip r:embed="rId6"/>
                <a:stretch>
                  <a:fillRect l="-417" b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the denominator will differentiate to give the numerator (albeit also being multiplied by 2…)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start by checking if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𝑑𝑒𝑛𝑜𝑚𝑖𝑛𝑎𝑡𝑜𝑟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will work… 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7"/>
                <a:stretch>
                  <a:fillRect t="-766" r="-68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1" y="1889759"/>
                <a:ext cx="1653530" cy="246221"/>
              </a:xfrm>
              <a:prstGeom prst="rect">
                <a:avLst/>
              </a:prstGeom>
              <a:blipFill>
                <a:blip r:embed="rId8"/>
                <a:stretch>
                  <a:fillRect l="-2583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4" y="2320834"/>
                <a:ext cx="1417183" cy="471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75212" y="20116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57918" y="204727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relationship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069875" y="1341121"/>
            <a:ext cx="1497874" cy="25254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0410" y="3083592"/>
            <a:ext cx="436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Since this gives us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double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what we are looking for, we need to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halve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the original ‘guess’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Therefore…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𝑐𝑜𝑠𝑥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3+2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𝑠𝑖𝑛𝑥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42" y="4221344"/>
                <a:ext cx="1826141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26" y="5000761"/>
                <a:ext cx="213045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85211" y="1854926"/>
            <a:ext cx="1323703" cy="3222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84766" y="5020491"/>
            <a:ext cx="1380308" cy="5268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010194" y="4663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192900" y="469903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Integrate, including the modulus sign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33109" y="2312126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428206" y="3309257"/>
            <a:ext cx="962298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6F0804-E712-9E70-8A09-9B4258C4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7" grpId="0"/>
      <p:bldP spid="3" grpId="0"/>
      <p:bldP spid="30" grpId="0"/>
      <p:bldP spid="6" grpId="0" animBg="1"/>
      <p:bldP spid="6" grpId="1" animBg="1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can use a similar method when integrating functions of the form: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you should look for two functions multiplied together, where one is the derivative of the other (usually one will be raised to a power as well)…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l="-668"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2690950" y="3805647"/>
            <a:ext cx="679267" cy="5138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4127" y="4284618"/>
            <a:ext cx="165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Function raised to a power…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911532" y="3853545"/>
            <a:ext cx="535576" cy="631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3040" y="4511041"/>
            <a:ext cx="179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derivative of that function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001486" y="3823064"/>
            <a:ext cx="539932" cy="5921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4652" y="4419600"/>
            <a:ext cx="140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 constant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DFAEC-FA9A-3E2E-F3D5-F3D75EE5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773684" y="5251269"/>
            <a:ext cx="1345470" cy="5355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75463" y="4463144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64526" y="3735977"/>
            <a:ext cx="1598022" cy="7968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8027DC-C37E-10C2-C7A2-8E7B64A0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So notice here that sine differentiates to cosine, and they are multiplied together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You should 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23" y="1541417"/>
                <a:ext cx="924484" cy="246221"/>
              </a:xfrm>
              <a:prstGeom prst="rect">
                <a:avLst/>
              </a:prstGeom>
              <a:blipFill>
                <a:blip r:embed="rId4"/>
                <a:stretch>
                  <a:fillRect l="-5263" r="-19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870" y="2068286"/>
                <a:ext cx="1091261" cy="246221"/>
              </a:xfrm>
              <a:prstGeom prst="rect">
                <a:avLst/>
              </a:prstGeom>
              <a:blipFill>
                <a:blip r:embed="rId5"/>
                <a:stretch>
                  <a:fillRect l="-3911" r="-111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5335282" y="1637211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0902" y="1777306"/>
            <a:ext cx="2824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4" y="2481943"/>
                <a:ext cx="1323696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2599508"/>
                <a:ext cx="629788" cy="246221"/>
              </a:xfrm>
              <a:prstGeom prst="rect">
                <a:avLst/>
              </a:prstGeom>
              <a:blipFill>
                <a:blip r:embed="rId7"/>
                <a:stretch>
                  <a:fillRect l="-10680" r="-1068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966654" y="216407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175485" y="215612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8" y="3113314"/>
                <a:ext cx="156408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53591" y="276932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214673" y="29007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9155" y="3802048"/>
            <a:ext cx="466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exact expression we are trying to integrate…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1932" y="3426823"/>
            <a:ext cx="1197428" cy="2917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28755" y="3204755"/>
            <a:ext cx="1071154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64" y="4822234"/>
                <a:ext cx="1912639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117" y="5558107"/>
                <a:ext cx="129381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888278" y="5185954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210320" y="5299923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FC62F-12CF-B9A8-9A14-1ECB93CA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6" grpId="0" animBg="1"/>
      <p:bldP spid="26" grpId="1" animBg="1"/>
      <p:bldP spid="27" grpId="0" animBg="1"/>
      <p:bldP spid="27" grpId="1" animBg="1"/>
      <p:bldP spid="3" grpId="0"/>
      <p:bldP spid="28" grpId="0"/>
      <p:bldP spid="29" grpId="0" animBg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2468883" y="4075611"/>
            <a:ext cx="2538546" cy="16415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24696" y="3452951"/>
            <a:ext cx="272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most cases, try starting with a power one higher than in the function you are integrating…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55817" y="3387636"/>
            <a:ext cx="2464526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0FAAEA-BA66-2D12-FC56-E8390EC9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if we differentiate the inner bracket, we will get the term outside (multiplied by 2)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 terms are also multiplied together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Start by differentiating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413" y="1519646"/>
                <a:ext cx="1272913" cy="246221"/>
              </a:xfrm>
              <a:prstGeom prst="rect">
                <a:avLst/>
              </a:prstGeom>
              <a:blipFill>
                <a:blip r:embed="rId4"/>
                <a:stretch>
                  <a:fillRect l="-3365" r="-962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7" y="1933303"/>
                <a:ext cx="1505348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15" y="2050868"/>
                <a:ext cx="445443" cy="246221"/>
              </a:xfrm>
              <a:prstGeom prst="rect">
                <a:avLst/>
              </a:prstGeom>
              <a:blipFill>
                <a:blip r:embed="rId6"/>
                <a:stretch>
                  <a:fillRect l="-16438" r="-1506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010197" y="1615439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19028" y="1607489"/>
            <a:ext cx="280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2564674"/>
                <a:ext cx="1620572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97134" y="2220685"/>
            <a:ext cx="333999" cy="58545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58216" y="235207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4320" y="3279533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8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8…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416" y="5140096"/>
                <a:ext cx="1790234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75363" y="486373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297405" y="4977706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24" y="4526143"/>
                <a:ext cx="184909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781006" y="2638697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380309" y="3052354"/>
            <a:ext cx="1105988" cy="3657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310744" y="5155474"/>
            <a:ext cx="1062445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67944" y="1476102"/>
            <a:ext cx="892627" cy="3178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EAF41-1B5F-1993-A1F8-9B9D7FCC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3" grpId="0"/>
      <p:bldP spid="24" grpId="0" animBg="1"/>
      <p:bldP spid="25" grpId="0"/>
      <p:bldP spid="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Be careful with this one. It looks like we should use the rule involving ln, but actually the denominator will not differentiate to give the numerator…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rewrite this as solve it as with the previous question…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612417-0661-0775-9D57-AE7B5713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Use integration to find: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Try rewriting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Now try differentiating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𝑐𝑜𝑡𝑥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and see what happens…</a:t>
                </a: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5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𝑐𝑜𝑠𝑒𝑐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9" y="4765629"/>
                <a:ext cx="2954720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59" y="1546162"/>
                <a:ext cx="155510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502" y="1959820"/>
                <a:ext cx="1893339" cy="501356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485" y="2077386"/>
                <a:ext cx="113761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57" y="2556357"/>
                <a:ext cx="2536912" cy="50135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𝑐𝑜𝑡𝑥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11" y="3144185"/>
                <a:ext cx="1564724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6698174" y="170252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19920" y="169457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650277" y="223810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6445626" y="2825931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737189" y="2247569"/>
            <a:ext cx="171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negatives cancel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7039" y="2905067"/>
            <a:ext cx="224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as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6903" y="3880424"/>
            <a:ext cx="4667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Notice that this has given us the expression we were trying to integrate, but has been multiplied by 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Therefore, when integrating we need to divide the original guess by 2…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𝑐𝑜𝑡𝑥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04" y="5706153"/>
                <a:ext cx="1912511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809901" y="5377543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TextBox 22"/>
          <p:cNvSpPr txBox="1"/>
          <p:nvPr/>
        </p:nvSpPr>
        <p:spPr>
          <a:xfrm>
            <a:off x="6131943" y="5491512"/>
            <a:ext cx="1030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𝑐𝑜𝑠𝑒𝑐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𝑐𝑜𝑡𝑥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72" y="5039949"/>
                <a:ext cx="1791451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93326" y="5730240"/>
            <a:ext cx="1175657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ectangle 25"/>
          <p:cNvSpPr/>
          <p:nvPr/>
        </p:nvSpPr>
        <p:spPr>
          <a:xfrm>
            <a:off x="4611189" y="1545772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7" name="Rectangle 26"/>
          <p:cNvSpPr/>
          <p:nvPr/>
        </p:nvSpPr>
        <p:spPr>
          <a:xfrm>
            <a:off x="4641670" y="3178629"/>
            <a:ext cx="949234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8" name="Rectangle 27"/>
          <p:cNvSpPr/>
          <p:nvPr/>
        </p:nvSpPr>
        <p:spPr>
          <a:xfrm>
            <a:off x="1328058" y="3270069"/>
            <a:ext cx="1197427" cy="6052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C6B20-FBEE-B0C3-FE9B-BBF4045D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6" grpId="0" animBg="1"/>
      <p:bldP spid="17" grpId="0" animBg="1"/>
      <p:bldP spid="18" grpId="0"/>
      <p:bldP spid="19" grpId="0"/>
      <p:bldP spid="21" grpId="0"/>
      <p:bldP spid="22" grpId="0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254254" cy="276999"/>
              </a:xfrm>
              <a:prstGeom prst="rect">
                <a:avLst/>
              </a:prstGeom>
              <a:blipFill>
                <a:blip r:embed="rId2"/>
                <a:stretch>
                  <a:fillRect l="-6311" t="-2222" r="-388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63931"/>
                <a:ext cx="1329275" cy="276999"/>
              </a:xfrm>
              <a:prstGeom prst="rect">
                <a:avLst/>
              </a:prstGeom>
              <a:blipFill>
                <a:blip r:embed="rId3"/>
                <a:stretch>
                  <a:fillRect l="-6422" t="-8889" r="-183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1" y="3482457"/>
                <a:ext cx="1276696" cy="276999"/>
              </a:xfrm>
              <a:prstGeom prst="rect">
                <a:avLst/>
              </a:prstGeom>
              <a:blipFill>
                <a:blip r:embed="rId4"/>
                <a:stretch>
                  <a:fillRect l="-6220" t="-2174" r="-19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4" y="3869988"/>
                <a:ext cx="1793696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4061577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6013269" y="3691462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30" y="2618532"/>
                <a:ext cx="4750695" cy="738664"/>
              </a:xfrm>
              <a:prstGeom prst="rect">
                <a:avLst/>
              </a:prstGeom>
              <a:blipFill>
                <a:blip r:embed="rId8"/>
                <a:stretch>
                  <a:fillRect l="-385" t="-1653" r="-141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271" y="3586746"/>
                <a:ext cx="2514471" cy="738664"/>
              </a:xfrm>
              <a:prstGeom prst="rect">
                <a:avLst/>
              </a:prstGeom>
              <a:blipFill>
                <a:blip r:embed="rId9"/>
                <a:stretch>
                  <a:fillRect l="-728"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E620-4F2D-F9E2-9C10-7E0B1BA3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 animBg="1"/>
      <p:bldP spid="11" grpId="0" animBg="1"/>
      <p:bldP spid="4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22" y="1476494"/>
                <a:ext cx="1012906" cy="307777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74" y="2473626"/>
                <a:ext cx="1356718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𝑠𝑒𝑐𝑥𝑡𝑎𝑛𝑥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17" y="2591192"/>
                <a:ext cx="110055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𝑑𝑥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𝑡𝑎𝑛𝑥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29" y="3070163"/>
                <a:ext cx="1590628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619797" y="2190206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1543" y="2182255"/>
            <a:ext cx="2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 using the chain rule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615443" y="2760617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4903" y="2857169"/>
            <a:ext cx="90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8868" y="3217818"/>
            <a:ext cx="105809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9" name="Arc 18"/>
          <p:cNvSpPr/>
          <p:nvPr/>
        </p:nvSpPr>
        <p:spPr>
          <a:xfrm>
            <a:off x="6545774" y="1654630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06860" y="1672805"/>
            <a:ext cx="150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for differentiation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𝑠𝑒𝑐𝑥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76" y="2029487"/>
                <a:ext cx="1153136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513806"/>
            <a:ext cx="1619794" cy="26561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This has given us the expression we are looking for, but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of it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We therefore need to multiply the original guess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43" y="3723670"/>
                <a:ext cx="4911634" cy="1136017"/>
              </a:xfrm>
              <a:prstGeom prst="rect">
                <a:avLst/>
              </a:prstGeom>
              <a:blipFill>
                <a:blip r:embed="rId9"/>
                <a:stretch>
                  <a:fillRect t="-1075" r="-124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4920342"/>
                <a:ext cx="1434432" cy="565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91" y="5508171"/>
                <a:ext cx="1107098" cy="407676"/>
              </a:xfrm>
              <a:prstGeom prst="rect">
                <a:avLst/>
              </a:prstGeom>
              <a:blipFill>
                <a:blip r:embed="rId11"/>
                <a:stretch>
                  <a:fillRect l="-1657" t="-1515" r="-110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905694" y="5185955"/>
            <a:ext cx="329643" cy="53557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245153" y="5282507"/>
            <a:ext cx="105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405" y="3126378"/>
            <a:ext cx="1158241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0" name="Rectangle 29"/>
          <p:cNvSpPr/>
          <p:nvPr/>
        </p:nvSpPr>
        <p:spPr>
          <a:xfrm>
            <a:off x="4733108" y="5499463"/>
            <a:ext cx="622663" cy="4659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077098" y="1480457"/>
            <a:ext cx="53993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24C8D-E162-1674-C36E-3CD3EAE7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/>
      <p:bldP spid="13" grpId="0" animBg="1"/>
      <p:bldP spid="15" grpId="0"/>
      <p:bldP spid="17" grpId="0" animBg="1"/>
      <p:bldP spid="17" grpId="1" animBg="1"/>
      <p:bldP spid="19" grpId="0" animBg="1"/>
      <p:bldP spid="20" grpId="0"/>
      <p:bldP spid="21" grpId="0"/>
      <p:bldP spid="22" grpId="0" animBg="1"/>
      <p:bldP spid="22" grpId="1" animBg="1"/>
      <p:bldP spid="3" grpId="0"/>
      <p:bldP spid="26" grpId="0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/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D510E63-4A69-43C9-B4AB-43F22B0C7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30" y="1449221"/>
                <a:ext cx="1529008" cy="5868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/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EFA075E8-EEB1-41DD-B69C-F7DEC774C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16" y="2143534"/>
                <a:ext cx="1069139" cy="569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/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A40F47A6-8DA3-4A35-B101-7D25DC13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96" y="2890738"/>
                <a:ext cx="2158796" cy="484043"/>
              </a:xfrm>
              <a:prstGeom prst="rect">
                <a:avLst/>
              </a:prstGeom>
              <a:blipFill>
                <a:blip r:embed="rId6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/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25">
                <a:extLst>
                  <a:ext uri="{FF2B5EF4-FFF2-40B4-BE49-F238E27FC236}">
                    <a16:creationId xmlns:a16="http://schemas.microsoft.com/office/drawing/2014/main" id="{ABCFB9B3-7843-41AB-B10A-7118455F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20" y="3531410"/>
                <a:ext cx="2289601" cy="484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910" y="4189837"/>
                <a:ext cx="1650645" cy="484043"/>
              </a:xfrm>
              <a:prstGeom prst="rect">
                <a:avLst/>
              </a:prstGeom>
              <a:blipFill>
                <a:blip r:embed="rId8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26">
            <a:extLst>
              <a:ext uri="{FF2B5EF4-FFF2-40B4-BE49-F238E27FC236}">
                <a16:creationId xmlns:a16="http://schemas.microsoft.com/office/drawing/2014/main" id="{DF6C92A4-9B33-4B44-8B58-5EA291D095AF}"/>
              </a:ext>
            </a:extLst>
          </p:cNvPr>
          <p:cNvSpPr/>
          <p:nvPr/>
        </p:nvSpPr>
        <p:spPr>
          <a:xfrm>
            <a:off x="5754774" y="1750296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3E373ED3-8BFD-4CAF-AC47-66F593E9E671}"/>
              </a:ext>
            </a:extLst>
          </p:cNvPr>
          <p:cNvSpPr txBox="1"/>
          <p:nvPr/>
        </p:nvSpPr>
        <p:spPr>
          <a:xfrm>
            <a:off x="5925557" y="1687050"/>
            <a:ext cx="315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as we showed previously (we do not need to include the +c for definite integration)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26">
            <a:extLst>
              <a:ext uri="{FF2B5EF4-FFF2-40B4-BE49-F238E27FC236}">
                <a16:creationId xmlns:a16="http://schemas.microsoft.com/office/drawing/2014/main" id="{46F0978D-CC0B-4C5F-905C-0740EAC0C622}"/>
              </a:ext>
            </a:extLst>
          </p:cNvPr>
          <p:cNvSpPr/>
          <p:nvPr/>
        </p:nvSpPr>
        <p:spPr>
          <a:xfrm>
            <a:off x="6386568" y="2470867"/>
            <a:ext cx="299798" cy="68218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26">
            <a:extLst>
              <a:ext uri="{FF2B5EF4-FFF2-40B4-BE49-F238E27FC236}">
                <a16:creationId xmlns:a16="http://schemas.microsoft.com/office/drawing/2014/main" id="{72FEB05C-D68A-41AA-AB43-FE69BC6B7078}"/>
              </a:ext>
            </a:extLst>
          </p:cNvPr>
          <p:cNvSpPr/>
          <p:nvPr/>
        </p:nvSpPr>
        <p:spPr>
          <a:xfrm>
            <a:off x="6565601" y="3209194"/>
            <a:ext cx="270205" cy="5726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6487182" y="3796600"/>
            <a:ext cx="268726" cy="67774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501D32DD-BEF7-47CC-8EDB-39498DE87049}"/>
              </a:ext>
            </a:extLst>
          </p:cNvPr>
          <p:cNvSpPr txBox="1"/>
          <p:nvPr/>
        </p:nvSpPr>
        <p:spPr>
          <a:xfrm>
            <a:off x="6619494" y="2638440"/>
            <a:ext cx="2151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as a subtraction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/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A635578A-ECC9-4E94-B8B5-55E7093E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239" y="3119314"/>
                <a:ext cx="1741791" cy="631520"/>
              </a:xfrm>
              <a:prstGeom prst="rect">
                <a:avLst/>
              </a:prstGeom>
              <a:blipFill>
                <a:blip r:embed="rId9"/>
                <a:stretch>
                  <a:fillRect t="-1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085" y="3910907"/>
                <a:ext cx="2113175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/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we know that this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can set it equal to that, and solve for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D52D23E6-849F-426D-8473-9AB44331B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4922962"/>
                <a:ext cx="4660776" cy="615490"/>
              </a:xfrm>
              <a:prstGeom prst="rect">
                <a:avLst/>
              </a:prstGeom>
              <a:blipFill>
                <a:blip r:embed="rId11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08D0E-41F7-D2C8-1D5E-EFBDB6C7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When integrating some equations, you might need to use the chain rule, but in reverse…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𝑡𝑎𝑛𝑥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, find the exact value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above, that when you differentiate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get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in the answer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means that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𝑠𝑒𝑐𝑥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you should try differentiating it with the same power as in the answer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199"/>
                <a:ext cx="3653246" cy="4966063"/>
              </a:xfrm>
              <a:prstGeom prst="rect">
                <a:avLst/>
              </a:prstGeom>
              <a:blipFill>
                <a:blip r:embed="rId3"/>
                <a:stretch>
                  <a:fillRect t="-613" r="-2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/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83AE7EFC-03C7-4BF2-9F72-D633CD98E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78" y="1579802"/>
                <a:ext cx="1487395" cy="439544"/>
              </a:xfrm>
              <a:prstGeom prst="rect">
                <a:avLst/>
              </a:prstGeom>
              <a:blipFill>
                <a:blip r:embed="rId4"/>
                <a:stretch>
                  <a:fillRect l="-2459" r="-2049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6">
            <a:extLst>
              <a:ext uri="{FF2B5EF4-FFF2-40B4-BE49-F238E27FC236}">
                <a16:creationId xmlns:a16="http://schemas.microsoft.com/office/drawing/2014/main" id="{040D3F33-EE74-4B23-8DCE-BF872CF71867}"/>
              </a:ext>
            </a:extLst>
          </p:cNvPr>
          <p:cNvSpPr/>
          <p:nvPr/>
        </p:nvSpPr>
        <p:spPr>
          <a:xfrm>
            <a:off x="5741457" y="1808000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/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20" name="TextBox 27">
                <a:extLst>
                  <a:ext uri="{FF2B5EF4-FFF2-40B4-BE49-F238E27FC236}">
                    <a16:creationId xmlns:a16="http://schemas.microsoft.com/office/drawing/2014/main" id="{1FB4C76E-5342-4E3A-AE79-9C0AC1C5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7" y="1886798"/>
                <a:ext cx="2113175" cy="400046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/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EEB2A592-6887-491F-B778-91694DA01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76" y="2238228"/>
                <a:ext cx="1074205" cy="439544"/>
              </a:xfrm>
              <a:prstGeom prst="rect">
                <a:avLst/>
              </a:prstGeom>
              <a:blipFill>
                <a:blip r:embed="rId6"/>
                <a:stretch>
                  <a:fillRect l="-3409" r="-3977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6">
            <a:extLst>
              <a:ext uri="{FF2B5EF4-FFF2-40B4-BE49-F238E27FC236}">
                <a16:creationId xmlns:a16="http://schemas.microsoft.com/office/drawing/2014/main" id="{3F5AB798-DFDD-4190-9430-D946A2C83013}"/>
              </a:ext>
            </a:extLst>
          </p:cNvPr>
          <p:cNvSpPr/>
          <p:nvPr/>
        </p:nvSpPr>
        <p:spPr>
          <a:xfrm>
            <a:off x="6275597" y="2430916"/>
            <a:ext cx="233215" cy="642236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/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8DBB0062-4741-4DF4-BA40-3DA151A6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738" y="2949922"/>
                <a:ext cx="1173591" cy="215444"/>
              </a:xfrm>
              <a:prstGeom prst="rect">
                <a:avLst/>
              </a:prstGeom>
              <a:blipFill>
                <a:blip r:embed="rId7"/>
                <a:stretch>
                  <a:fillRect l="-3109" r="-51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/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06240E59-AA52-4BC6-9485-833AF115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98" y="3475184"/>
                <a:ext cx="1210460" cy="215444"/>
              </a:xfrm>
              <a:prstGeom prst="rect">
                <a:avLst/>
              </a:prstGeom>
              <a:blipFill>
                <a:blip r:embed="rId8"/>
                <a:stretch>
                  <a:fillRect l="-3030" r="-1010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6">
            <a:extLst>
              <a:ext uri="{FF2B5EF4-FFF2-40B4-BE49-F238E27FC236}">
                <a16:creationId xmlns:a16="http://schemas.microsoft.com/office/drawing/2014/main" id="{34C532B0-7EF1-46AB-83CB-E62FA9DA73A9}"/>
              </a:ext>
            </a:extLst>
          </p:cNvPr>
          <p:cNvSpPr/>
          <p:nvPr/>
        </p:nvSpPr>
        <p:spPr>
          <a:xfrm>
            <a:off x="6277078" y="3071588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/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0.25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5F3CE7F-9A67-461C-8164-55D01EF0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90" y="3947179"/>
                <a:ext cx="1116268" cy="245195"/>
              </a:xfrm>
              <a:prstGeom prst="rect">
                <a:avLst/>
              </a:prstGeom>
              <a:blipFill>
                <a:blip r:embed="rId9"/>
                <a:stretch>
                  <a:fillRect r="-21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/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0.25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2DEB5EF9-BF72-47D2-B1D4-845ADBCA2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10" y="4507952"/>
                <a:ext cx="1463414" cy="262444"/>
              </a:xfrm>
              <a:prstGeom prst="rect">
                <a:avLst/>
              </a:prstGeom>
              <a:blipFill>
                <a:blip r:embed="rId10"/>
                <a:stretch>
                  <a:fillRect l="-1250"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/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5">
                <a:extLst>
                  <a:ext uri="{FF2B5EF4-FFF2-40B4-BE49-F238E27FC236}">
                    <a16:creationId xmlns:a16="http://schemas.microsoft.com/office/drawing/2014/main" id="{301E2002-E250-4936-8C1D-4E09EC41E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9" y="4917806"/>
                <a:ext cx="619721" cy="403316"/>
              </a:xfrm>
              <a:prstGeom prst="rect">
                <a:avLst/>
              </a:prstGeom>
              <a:blipFill>
                <a:blip r:embed="rId11"/>
                <a:stretch>
                  <a:fillRect l="-5882" t="-1515" r="-5882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6">
            <a:extLst>
              <a:ext uri="{FF2B5EF4-FFF2-40B4-BE49-F238E27FC236}">
                <a16:creationId xmlns:a16="http://schemas.microsoft.com/office/drawing/2014/main" id="{9E4B890A-9439-4850-B34E-BC693CC552DF}"/>
              </a:ext>
            </a:extLst>
          </p:cNvPr>
          <p:cNvSpPr/>
          <p:nvPr/>
        </p:nvSpPr>
        <p:spPr>
          <a:xfrm>
            <a:off x="6092127" y="3596850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26">
            <a:extLst>
              <a:ext uri="{FF2B5EF4-FFF2-40B4-BE49-F238E27FC236}">
                <a16:creationId xmlns:a16="http://schemas.microsoft.com/office/drawing/2014/main" id="{E11299D3-7D01-48F0-925B-A599D5105951}"/>
              </a:ext>
            </a:extLst>
          </p:cNvPr>
          <p:cNvSpPr/>
          <p:nvPr/>
        </p:nvSpPr>
        <p:spPr>
          <a:xfrm>
            <a:off x="5853909" y="4077724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1302" y="4656251"/>
            <a:ext cx="203622" cy="5238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/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FCFCE29D-FCBB-4314-99E4-FA8325B1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88" y="2463847"/>
                <a:ext cx="1837968" cy="541623"/>
              </a:xfrm>
              <a:prstGeom prst="rect">
                <a:avLst/>
              </a:prstGeom>
              <a:blipFill>
                <a:blip r:embed="rId12"/>
                <a:stretch>
                  <a:fillRect t="-2247" r="-1993" b="-7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27">
            <a:extLst>
              <a:ext uri="{FF2B5EF4-FFF2-40B4-BE49-F238E27FC236}">
                <a16:creationId xmlns:a16="http://schemas.microsoft.com/office/drawing/2014/main" id="{F081C452-CA08-469C-AE8E-5242586BAC05}"/>
              </a:ext>
            </a:extLst>
          </p:cNvPr>
          <p:cNvSpPr txBox="1"/>
          <p:nvPr/>
        </p:nvSpPr>
        <p:spPr>
          <a:xfrm>
            <a:off x="6391634" y="3156306"/>
            <a:ext cx="2272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20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C1C183BE-39C2-45DD-84A1-92365F2BF21B}"/>
              </a:ext>
            </a:extLst>
          </p:cNvPr>
          <p:cNvSpPr txBox="1"/>
          <p:nvPr/>
        </p:nvSpPr>
        <p:spPr>
          <a:xfrm>
            <a:off x="6285102" y="3697844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Take the 4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B8A8993F-9595-41B5-82D6-F4BAB3FF4028}"/>
              </a:ext>
            </a:extLst>
          </p:cNvPr>
          <p:cNvSpPr txBox="1"/>
          <p:nvPr/>
        </p:nvSpPr>
        <p:spPr>
          <a:xfrm>
            <a:off x="5770198" y="4266015"/>
            <a:ext cx="167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19279" y="4621123"/>
            <a:ext cx="308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Calculate, with your calculator in radians…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3BCEEA-3EB6-A381-6268-436BFD96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603933-45C3-8E15-AEC6-03A4731E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22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588" y="3634951"/>
                <a:ext cx="122360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75" y="4470931"/>
                <a:ext cx="1109791" cy="558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56" y="4472411"/>
                <a:ext cx="868123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78" y="5077572"/>
                <a:ext cx="11019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03" y="5407526"/>
                <a:ext cx="1136145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04708" y="3675017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68982" y="4659085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BD524B-5000-8E44-FC5E-4F7E3F0E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18" y="4235800"/>
                <a:ext cx="1109791" cy="5583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273" y="4231869"/>
                <a:ext cx="1136145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67" y="1878643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6" y="1240971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89" y="1298215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1928948"/>
                <a:ext cx="763029" cy="553228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2" y="2072639"/>
                <a:ext cx="303481" cy="248979"/>
              </a:xfrm>
              <a:prstGeom prst="rect">
                <a:avLst/>
              </a:prstGeom>
              <a:blipFill>
                <a:blip r:embed="rId9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8" y="1963782"/>
                <a:ext cx="435312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24104" y="1415142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580709" y="1950719"/>
            <a:ext cx="583473" cy="5225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805543" y="4288972"/>
            <a:ext cx="918754" cy="4746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02629" y="1358538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194664" y="2050870"/>
            <a:ext cx="326571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471749" y="3796938"/>
            <a:ext cx="10363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81498" y="4284616"/>
            <a:ext cx="953588" cy="4963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495110" y="1393372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486399" y="1972492"/>
            <a:ext cx="461555" cy="4833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98717" y="153270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418" y="150036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2588391"/>
                <a:ext cx="2213748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3280723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12" y="4347524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10" y="4020515"/>
                <a:ext cx="614271" cy="8937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type m:val="skw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01" y="4024868"/>
                <a:ext cx="829394" cy="8639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698" y="4334022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20786" y="2242456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61613" y="2427831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46764" y="295220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26334" y="3006950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16284" y="3740330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04860" y="3803785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58" y="4970186"/>
                <a:ext cx="1877694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95" y="5697352"/>
                <a:ext cx="3271537" cy="5599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0341" y="4519747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52460" y="4696413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96146" y="531658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28264" y="5092654"/>
            <a:ext cx="1972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Finally, we can replace all terms with the original substitution that we used!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45876" y="5177246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602482" y="5886993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5895705" y="5882638"/>
            <a:ext cx="761998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177248" y="5190306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CE453-99AA-61E6-3163-7A099857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need to rewrite the integral in terms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only…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16731" y="1626136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3" y="2100753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6953794" y="1647908"/>
            <a:ext cx="322217" cy="4180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823" y="2118169"/>
                <a:ext cx="280333" cy="246221"/>
              </a:xfrm>
              <a:prstGeom prst="rect">
                <a:avLst/>
              </a:prstGeom>
              <a:blipFill>
                <a:blip r:embed="rId4"/>
                <a:stretch>
                  <a:fillRect l="-17391" r="-15217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31" y="2118170"/>
                <a:ext cx="634404" cy="246221"/>
              </a:xfrm>
              <a:prstGeom prst="rect">
                <a:avLst/>
              </a:prstGeom>
              <a:blipFill>
                <a:blip r:embed="rId5"/>
                <a:stretch>
                  <a:fillRect l="-7692" r="-673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6270171" y="1669679"/>
            <a:ext cx="130629" cy="4354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3 separate parts written in terms of ‘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All of these need to replaced with equivalents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based on the substitution we are using…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96" y="2526753"/>
                <a:ext cx="5291092" cy="954107"/>
              </a:xfrm>
              <a:prstGeom prst="rect">
                <a:avLst/>
              </a:prstGeom>
              <a:blipFill>
                <a:blip r:embed="rId6"/>
                <a:stretch>
                  <a:fillRect t="-637" r="-11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43" y="3634951"/>
                <a:ext cx="131869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230" y="4470931"/>
                <a:ext cx="1204881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844" y="4437576"/>
                <a:ext cx="1138325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637320" y="405079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37790" y="404339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78" y="5077572"/>
                <a:ext cx="138287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15" y="5555572"/>
                <a:ext cx="11552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56590" y="395056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5 and 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6465" y="4031941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4758430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043" y="4807553"/>
                <a:ext cx="1402957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96889" y="523042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758798" y="5297305"/>
            <a:ext cx="1172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have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all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in the original integral…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1" y="6045693"/>
                <a:ext cx="4492102" cy="523220"/>
              </a:xfrm>
              <a:prstGeom prst="rect">
                <a:avLst/>
              </a:prstGeom>
              <a:blipFill>
                <a:blip r:embed="rId13"/>
                <a:stretch>
                  <a:fillRect l="-271" t="-2326" r="-1221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174377" y="3683726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13268" y="2111828"/>
            <a:ext cx="661851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495108" y="4676502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5194662" y="2120537"/>
            <a:ext cx="19158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7245531" y="5590903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7215051" y="2111829"/>
            <a:ext cx="296092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162594"/>
                <a:ext cx="435312" cy="6458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23" y="1219838"/>
                <a:ext cx="1532214" cy="3923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67C5C-6FB0-52F5-43C8-9EA0B877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0" grpId="0"/>
      <p:bldP spid="18" grpId="0"/>
      <p:bldP spid="19" grpId="0"/>
      <p:bldP spid="23" grpId="0"/>
      <p:bldP spid="24" grpId="0"/>
      <p:bldP spid="16" grpId="0"/>
      <p:bldP spid="26" grpId="0"/>
      <p:bldP spid="27" grpId="0" animBg="1"/>
      <p:bldP spid="28" grpId="0"/>
      <p:bldP spid="29" grpId="0" animBg="1"/>
      <p:bldP spid="30" grpId="0"/>
      <p:bldP spid="17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using the following substitution: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3" y="4235800"/>
                <a:ext cx="1204881" cy="584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28" y="4379915"/>
                <a:ext cx="11552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27" y="1704471"/>
                <a:ext cx="830868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6" y="1066799"/>
                <a:ext cx="4353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449" y="1124043"/>
                <a:ext cx="1532214" cy="3923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3" y="1754776"/>
                <a:ext cx="858119" cy="558230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709" y="1872341"/>
                <a:ext cx="416204" cy="307072"/>
              </a:xfrm>
              <a:prstGeom prst="rect">
                <a:avLst/>
              </a:prstGeom>
              <a:blipFill>
                <a:blip r:embed="rId9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1" y="1937656"/>
                <a:ext cx="454420" cy="246221"/>
              </a:xfrm>
              <a:prstGeom prst="rect">
                <a:avLst/>
              </a:prstGeom>
              <a:blipFill>
                <a:blip r:embed="rId10"/>
                <a:stretch>
                  <a:fillRect l="-5333" r="-8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585064" y="1240970"/>
            <a:ext cx="178526" cy="2220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641669" y="1750423"/>
            <a:ext cx="65314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748937" y="4275909"/>
            <a:ext cx="1036320" cy="5138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4763589" y="1184366"/>
            <a:ext cx="731520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5342710" y="1885406"/>
            <a:ext cx="42236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1367246" y="3796938"/>
            <a:ext cx="1140823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2" name="Rectangle 51"/>
          <p:cNvSpPr/>
          <p:nvPr/>
        </p:nvSpPr>
        <p:spPr>
          <a:xfrm>
            <a:off x="2190207" y="4423955"/>
            <a:ext cx="953588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3" name="Rectangle 52"/>
          <p:cNvSpPr/>
          <p:nvPr/>
        </p:nvSpPr>
        <p:spPr>
          <a:xfrm>
            <a:off x="5556070" y="1219200"/>
            <a:ext cx="31350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4" name="Rectangle 53"/>
          <p:cNvSpPr/>
          <p:nvPr/>
        </p:nvSpPr>
        <p:spPr>
          <a:xfrm>
            <a:off x="5738947" y="1894114"/>
            <a:ext cx="461556" cy="3004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59974" y="134982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each term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5" y="1317488"/>
                <a:ext cx="1602378" cy="738664"/>
              </a:xfrm>
              <a:prstGeom prst="rect">
                <a:avLst/>
              </a:prstGeom>
              <a:blipFill>
                <a:blip r:embed="rId11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2414219"/>
                <a:ext cx="2374240" cy="7382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84" y="3106551"/>
                <a:ext cx="2224007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72" y="4173352"/>
                <a:ext cx="38504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79" y="3863761"/>
                <a:ext cx="596445" cy="7143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870" y="3868114"/>
                <a:ext cx="829394" cy="7193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58" y="4159850"/>
                <a:ext cx="5310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1746" y="2068284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22573" y="2253659"/>
            <a:ext cx="16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Rewrite/simplify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186101" y="2778032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71" y="2832778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77244" y="3566158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65820" y="3629613"/>
            <a:ext cx="160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5" y="4647968"/>
                <a:ext cx="1928990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29" y="5244505"/>
                <a:ext cx="3745384" cy="6559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81301" y="4345576"/>
            <a:ext cx="258242" cy="574768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78585" y="4443864"/>
            <a:ext cx="94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601242" y="500307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Finally, we can replace all terms with a substitution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171" y="4726894"/>
                <a:ext cx="1349830" cy="1169551"/>
              </a:xfrm>
              <a:prstGeom prst="rect">
                <a:avLst/>
              </a:prstGeom>
              <a:blipFill>
                <a:blip r:embed="rId20"/>
                <a:stretch>
                  <a:fillRect l="-905" t="-521" r="-4525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4606836" y="4855028"/>
            <a:ext cx="182878" cy="204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5" name="Rectangle 74"/>
          <p:cNvSpPr/>
          <p:nvPr/>
        </p:nvSpPr>
        <p:spPr>
          <a:xfrm>
            <a:off x="4737463" y="5529942"/>
            <a:ext cx="714101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6" name="Rectangle 75"/>
          <p:cNvSpPr/>
          <p:nvPr/>
        </p:nvSpPr>
        <p:spPr>
          <a:xfrm>
            <a:off x="6252756" y="5534294"/>
            <a:ext cx="748935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77" name="Rectangle 76"/>
          <p:cNvSpPr/>
          <p:nvPr/>
        </p:nvSpPr>
        <p:spPr>
          <a:xfrm>
            <a:off x="5238208" y="4868088"/>
            <a:ext cx="178523" cy="1828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m:rPr>
                                  <m:nor/>
                                </m:rPr>
                                <a:rPr lang="en-GB" sz="1600" dirty="0">
                                  <a:latin typeface="Comic Sans MS" pitchFamily="66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658" y="4864129"/>
                <a:ext cx="1601208" cy="46198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437061" y="3984170"/>
            <a:ext cx="837362" cy="112776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082837" y="4034563"/>
            <a:ext cx="94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67098" y="4902926"/>
            <a:ext cx="1362891" cy="40059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41" y="6032630"/>
                <a:ext cx="3201004" cy="5775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09802" y="5704113"/>
            <a:ext cx="266952" cy="689581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37268" y="5906905"/>
            <a:ext cx="134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32" y="5660572"/>
            <a:ext cx="303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The answer we got here is exactly the same as using the previous substitution!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ED11D-076C-196A-D672-5CB719DD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93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" grpId="0"/>
      <p:bldP spid="43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/>
      <p:bldP spid="57" grpId="0"/>
      <p:bldP spid="58" grpId="0"/>
      <p:bldP spid="59" grpId="0"/>
      <p:bldP spid="9" grpId="0"/>
      <p:bldP spid="60" grpId="0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2" grpId="0"/>
      <p:bldP spid="78" grpId="0" animBg="1"/>
      <p:bldP spid="78" grpId="1" animBg="1"/>
      <p:bldP spid="79" grpId="0"/>
      <p:bldP spid="79" grpId="1"/>
      <p:bldP spid="80" grpId="0" animBg="1"/>
      <p:bldP spid="80" grpId="1" animBg="1"/>
      <p:bldP spid="81" grpId="0"/>
      <p:bldP spid="82" grpId="0" animBg="1"/>
      <p:bldP spid="83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As before, all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need to be replaced with equivalent terms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503" t="-766" r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6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38" y="2251724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26" y="2891720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37640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540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419" y="3355293"/>
                <a:ext cx="2761157" cy="738664"/>
              </a:xfrm>
              <a:prstGeom prst="rect">
                <a:avLst/>
              </a:prstGeom>
              <a:blipFill>
                <a:blip r:embed="rId8"/>
                <a:stretch>
                  <a:fillRect t="-820" r="-132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997132" y="3923211"/>
            <a:ext cx="47461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1" name="Rectangle 100"/>
          <p:cNvSpPr/>
          <p:nvPr/>
        </p:nvSpPr>
        <p:spPr>
          <a:xfrm>
            <a:off x="2856412" y="3910149"/>
            <a:ext cx="33092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2" name="Rectangle 101"/>
          <p:cNvSpPr/>
          <p:nvPr/>
        </p:nvSpPr>
        <p:spPr>
          <a:xfrm flipV="1">
            <a:off x="6731726" y="2934790"/>
            <a:ext cx="766354" cy="2786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1BD703-9329-4BA2-A593-24286DE5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9" grpId="0"/>
      <p:bldP spid="91" grpId="0"/>
      <p:bldP spid="92" grpId="0"/>
      <p:bldP spid="93" grpId="0" animBg="1"/>
      <p:bldP spid="94" grpId="0"/>
      <p:bldP spid="96" grpId="0"/>
      <p:bldP spid="100" grpId="0" animBg="1"/>
      <p:bldP spid="101" grpId="0" animBg="1"/>
      <p:bldP spid="10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484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71" y="4627728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68" y="5202451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04" y="5208200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𝑐𝑜𝑠𝑥𝑠𝑖𝑛𝑥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68" y="1382349"/>
                <a:ext cx="223747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935" y="1996304"/>
                <a:ext cx="749179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341" y="2122578"/>
                <a:ext cx="79470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044" y="2118223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6" y="2131286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72" y="2610258"/>
                <a:ext cx="1548822" cy="657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7" y="3232920"/>
                <a:ext cx="1307024" cy="5276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08911" y="1715588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158446" y="1709374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using the expressions we found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25288" y="2320834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85802" y="2943497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468984" y="1567543"/>
            <a:ext cx="38317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1" name="Rectangle 30"/>
          <p:cNvSpPr/>
          <p:nvPr/>
        </p:nvSpPr>
        <p:spPr>
          <a:xfrm>
            <a:off x="5133703" y="2146663"/>
            <a:ext cx="544285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2" name="Rectangle 31"/>
          <p:cNvSpPr/>
          <p:nvPr/>
        </p:nvSpPr>
        <p:spPr>
          <a:xfrm>
            <a:off x="5677990" y="2151017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>
            <a:off x="6048104" y="2146663"/>
            <a:ext cx="291736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 33"/>
          <p:cNvSpPr/>
          <p:nvPr/>
        </p:nvSpPr>
        <p:spPr>
          <a:xfrm>
            <a:off x="5094515" y="1558835"/>
            <a:ext cx="409302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5" name="Rectangle 34"/>
          <p:cNvSpPr/>
          <p:nvPr/>
        </p:nvSpPr>
        <p:spPr>
          <a:xfrm>
            <a:off x="6718664" y="1545772"/>
            <a:ext cx="28302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Rectangle 35"/>
          <p:cNvSpPr/>
          <p:nvPr/>
        </p:nvSpPr>
        <p:spPr>
          <a:xfrm>
            <a:off x="5860870" y="1558834"/>
            <a:ext cx="853439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53051" y="24321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65669" y="3041786"/>
            <a:ext cx="1184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39688" y="3635829"/>
            <a:ext cx="266952" cy="557350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397932" y="3612198"/>
            <a:ext cx="185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the original substitution for u…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𝑠𝑖𝑛𝑥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622" y="3890418"/>
                <a:ext cx="2798908" cy="527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246811" y="2969623"/>
            <a:ext cx="117565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907280" y="3278777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5320937" y="3274423"/>
            <a:ext cx="14369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7" name="Rectangle 46"/>
          <p:cNvSpPr/>
          <p:nvPr/>
        </p:nvSpPr>
        <p:spPr>
          <a:xfrm>
            <a:off x="4933406" y="3940628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8" name="Rectangle 47"/>
          <p:cNvSpPr/>
          <p:nvPr/>
        </p:nvSpPr>
        <p:spPr>
          <a:xfrm>
            <a:off x="6017623" y="3936273"/>
            <a:ext cx="77941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 48"/>
          <p:cNvSpPr/>
          <p:nvPr/>
        </p:nvSpPr>
        <p:spPr>
          <a:xfrm>
            <a:off x="622664" y="5264332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0" name="Rectangle 49"/>
          <p:cNvSpPr/>
          <p:nvPr/>
        </p:nvSpPr>
        <p:spPr>
          <a:xfrm>
            <a:off x="1419497" y="4685211"/>
            <a:ext cx="1232261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1" name="Rectangle 50"/>
          <p:cNvSpPr/>
          <p:nvPr/>
        </p:nvSpPr>
        <p:spPr>
          <a:xfrm>
            <a:off x="2059577" y="5264332"/>
            <a:ext cx="1267097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4E97A-660C-05DA-FD2A-B1DF8C01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 animBg="1"/>
      <p:bldP spid="40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Standard functions are those which you have already seen, but from the perspective </a:t>
            </a:r>
            <a:r>
              <a:rPr lang="en-US" sz="1600">
                <a:latin typeface="Comic Sans MS" pitchFamily="66" charset="0"/>
              </a:rPr>
              <a:t>of differentiation.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554480"/>
                <a:ext cx="1145250" cy="276999"/>
              </a:xfrm>
              <a:prstGeom prst="rect">
                <a:avLst/>
              </a:prstGeom>
              <a:blipFill>
                <a:blip r:embed="rId2"/>
                <a:stretch>
                  <a:fillRect l="-6915" t="-2222" r="-425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3" y="2002971"/>
                <a:ext cx="992644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4" y="3595668"/>
                <a:ext cx="940065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7" y="4087702"/>
                <a:ext cx="1684692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1" y="4279291"/>
                <a:ext cx="390427" cy="276999"/>
              </a:xfrm>
              <a:prstGeom prst="rect">
                <a:avLst/>
              </a:prstGeom>
              <a:blipFill>
                <a:blip r:embed="rId6"/>
                <a:stretch>
                  <a:fillRect l="-14063"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5704115" y="169817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flipV="1">
            <a:off x="5995852" y="390917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65" y="1820091"/>
                <a:ext cx="2836033" cy="307777"/>
              </a:xfrm>
              <a:prstGeom prst="rect">
                <a:avLst/>
              </a:prstGeom>
              <a:blipFill>
                <a:blip r:embed="rId7"/>
                <a:stretch>
                  <a:fillRect l="-644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differentiating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follows that integrating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should lead to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(since the process is being reversed…)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92" y="2618532"/>
                <a:ext cx="5021634" cy="936860"/>
              </a:xfrm>
              <a:prstGeom prst="rect">
                <a:avLst/>
              </a:prstGeom>
              <a:blipFill>
                <a:blip r:embed="rId8"/>
                <a:stretch>
                  <a:fillRect r="-1215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Don’t forget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45" y="3874129"/>
                <a:ext cx="2514471" cy="523220"/>
              </a:xfrm>
              <a:prstGeom prst="rect">
                <a:avLst/>
              </a:prstGeom>
              <a:blipFill>
                <a:blip r:embed="rId9"/>
                <a:stretch>
                  <a:fillRect l="-726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83" y="4710364"/>
                <a:ext cx="2223557" cy="726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6122126" y="4488296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242100" y="4518564"/>
            <a:ext cx="267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a modulus is usually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reason a modulus sign is used here is because if we then have to evaluate using negative numbers, we cannot substitute them in (you cannot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ln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value)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71" y="5546175"/>
                <a:ext cx="5209672" cy="738664"/>
              </a:xfrm>
              <a:prstGeom prst="rect">
                <a:avLst/>
              </a:prstGeom>
              <a:blipFill>
                <a:blip r:embed="rId11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A4C5-754B-D717-EBDC-41B2CDE4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 animBg="1"/>
      <p:bldP spid="11" grpId="0" animBg="1"/>
      <p:bldP spid="4" grpId="0"/>
      <p:bldP spid="13" grpId="0"/>
      <p:bldP spid="15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72" y="1440390"/>
                <a:ext cx="10274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05822" y="1632053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96013" y="1707302"/>
            <a:ext cx="140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626" y="1854047"/>
                <a:ext cx="1173142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06269" y="2193756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60" y="2269005"/>
                <a:ext cx="1402957" cy="307777"/>
              </a:xfrm>
              <a:prstGeom prst="rect">
                <a:avLst/>
              </a:prstGeom>
              <a:blipFill>
                <a:blip r:embed="rId5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63" y="2537670"/>
                <a:ext cx="145187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44454C-28D4-7521-EA13-6EEDAB8D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185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66" y="5071863"/>
                <a:ext cx="145187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783" y="1399768"/>
                <a:ext cx="150182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66" y="2092099"/>
                <a:ext cx="789255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955" y="2096454"/>
                <a:ext cx="1296573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1" y="2214020"/>
                <a:ext cx="84439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04" y="2784431"/>
                <a:ext cx="2057999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𝑜𝑠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258" y="3468054"/>
                <a:ext cx="1848839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612" y="4116843"/>
                <a:ext cx="1003993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75" y="4861425"/>
                <a:ext cx="8190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𝑎𝑟𝑐𝑠𝑖𝑛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𝜃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07" y="5621774"/>
                <a:ext cx="133363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𝑎𝑟𝑐𝑠𝑖𝑛𝑥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37" y="5449254"/>
                <a:ext cx="132414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6" y="1759131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expressions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8" y="1781325"/>
                <a:ext cx="2155372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62280" y="2442753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231503" y="310895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09435" y="3809998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160350" y="4415244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608841" y="4985656"/>
            <a:ext cx="230256" cy="61382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Use an identity to 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09" y="2456240"/>
                <a:ext cx="1680756" cy="523220"/>
              </a:xfrm>
              <a:prstGeom prst="rect">
                <a:avLst/>
              </a:prstGeom>
              <a:blipFill>
                <a:blip r:embed="rId15"/>
                <a:stretch>
                  <a:fillRect l="-362" t="-2326" r="-4348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396445" y="3148569"/>
            <a:ext cx="133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the denominator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244046" y="3945403"/>
            <a:ext cx="87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325291" y="4524523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an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5025266"/>
                <a:ext cx="1985555" cy="523220"/>
              </a:xfrm>
              <a:prstGeom prst="rect">
                <a:avLst/>
              </a:prstGeom>
              <a:blipFill>
                <a:blip r:embed="rId16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2604385" y="4741816"/>
            <a:ext cx="321696" cy="1058094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2895600" y="5012204"/>
            <a:ext cx="85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7064" y="1733005"/>
            <a:ext cx="243840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7" name="Rectangle 36"/>
          <p:cNvSpPr/>
          <p:nvPr/>
        </p:nvSpPr>
        <p:spPr>
          <a:xfrm>
            <a:off x="5325293" y="2442753"/>
            <a:ext cx="483324" cy="21771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8" name="Rectangle 37"/>
          <p:cNvSpPr/>
          <p:nvPr/>
        </p:nvSpPr>
        <p:spPr>
          <a:xfrm>
            <a:off x="1854927" y="4580707"/>
            <a:ext cx="84473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Rectangle 38"/>
          <p:cNvSpPr/>
          <p:nvPr/>
        </p:nvSpPr>
        <p:spPr>
          <a:xfrm>
            <a:off x="5673635" y="1589314"/>
            <a:ext cx="309154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Rectangle 39"/>
          <p:cNvSpPr/>
          <p:nvPr/>
        </p:nvSpPr>
        <p:spPr>
          <a:xfrm>
            <a:off x="5886995" y="2246811"/>
            <a:ext cx="679268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Rectangle 42"/>
          <p:cNvSpPr/>
          <p:nvPr/>
        </p:nvSpPr>
        <p:spPr>
          <a:xfrm>
            <a:off x="1362892" y="5116285"/>
            <a:ext cx="125838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Rectangle 43"/>
          <p:cNvSpPr/>
          <p:nvPr/>
        </p:nvSpPr>
        <p:spPr>
          <a:xfrm>
            <a:off x="4650378" y="4894216"/>
            <a:ext cx="1828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Rectangle 44"/>
          <p:cNvSpPr/>
          <p:nvPr/>
        </p:nvSpPr>
        <p:spPr>
          <a:xfrm>
            <a:off x="4663441" y="5499462"/>
            <a:ext cx="640079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6" name="Rectangle 45"/>
          <p:cNvSpPr/>
          <p:nvPr/>
        </p:nvSpPr>
        <p:spPr>
          <a:xfrm>
            <a:off x="1245326" y="5651861"/>
            <a:ext cx="1132114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BCCC3-C286-B685-592B-CA223E44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1022" r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07" y="1440390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70" y="2380873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23" y="2251724"/>
                <a:ext cx="86812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82" y="2900429"/>
                <a:ext cx="98815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202508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08" y="2639118"/>
                <a:ext cx="1402957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89463" y="3884023"/>
            <a:ext cx="574766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4649C-5E2C-4D75-1909-1932A82D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53" grpId="0"/>
      <p:bldP spid="54" grpId="0"/>
      <p:bldP spid="55" grpId="0" animBg="1"/>
      <p:bldP spid="56" grpId="0"/>
      <p:bldP spid="4" grpId="0" animBg="1"/>
      <p:bldP spid="4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Something extra we need to do here is replace the limits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 original limits of 2 and 0 were the limits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With the substitution, we should find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instead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We can do this using the substitution we chose before…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4" y="1393792"/>
                <a:ext cx="4868091" cy="2246769"/>
              </a:xfrm>
              <a:prstGeom prst="rect">
                <a:avLst/>
              </a:prstGeom>
              <a:blipFill>
                <a:blip r:embed="rId6"/>
                <a:stretch>
                  <a:fillRect t="-54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236617" y="3727269"/>
            <a:ext cx="339634" cy="5921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399" y="3830894"/>
                <a:ext cx="11097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5855034" y="4216257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55504" y="4208859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90" y="4211820"/>
                <a:ext cx="128827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79" y="4197403"/>
                <a:ext cx="130962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84" y="4627729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647" y="4623375"/>
                <a:ext cx="74950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15097" y="51947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3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6EDA8-88B2-4657-2157-B543FDA4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6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9" grpId="0"/>
      <p:bldP spid="30" grpId="0"/>
      <p:bldP spid="31" grpId="0"/>
      <p:bldP spid="32" grpId="0"/>
      <p:bldP spid="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71" y="4566768"/>
                <a:ext cx="110979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8" y="5036987"/>
                <a:ext cx="11097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92" y="5042738"/>
                <a:ext cx="9881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99" y="1207800"/>
                <a:ext cx="1438150" cy="576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66" y="1952383"/>
                <a:ext cx="803745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22" y="2069948"/>
                <a:ext cx="793166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16" y="2065594"/>
                <a:ext cx="5636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13" y="2078657"/>
                <a:ext cx="43608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12" y="2592464"/>
                <a:ext cx="1624163" cy="576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57" y="3249961"/>
                <a:ext cx="1224181" cy="652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(3)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93" y="4011960"/>
                <a:ext cx="2783006" cy="583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62446" y="5599672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3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=28.4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39" y="4791377"/>
                <a:ext cx="74430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052977" y="154496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terms, and the limits, with the information based on the substitution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541838"/>
                <a:ext cx="2525485" cy="738664"/>
              </a:xfrm>
              <a:prstGeom prst="rect">
                <a:avLst/>
              </a:prstGeom>
              <a:blipFill>
                <a:blip r:embed="rId15"/>
                <a:stretch>
                  <a:fillRect t="-1653" r="-1932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917994" y="2246006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48177" y="291221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7" y="3613251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71583" y="4323000"/>
            <a:ext cx="225903" cy="62346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87292" y="2430113"/>
            <a:ext cx="228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82640" y="3087610"/>
            <a:ext cx="112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36527" y="3649313"/>
            <a:ext cx="149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84424" y="4446147"/>
            <a:ext cx="94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Note that because we adjusted the limits, we did not have to then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again, as in the previous examples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could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terms and then use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limits, and you would get the same answer!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4" y="5225564"/>
                <a:ext cx="5190309" cy="1384995"/>
              </a:xfrm>
              <a:prstGeom prst="rect">
                <a:avLst/>
              </a:prstGeom>
              <a:blipFill>
                <a:blip r:embed="rId16"/>
                <a:stretch>
                  <a:fillRect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589418" y="1236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593772" y="1998617"/>
            <a:ext cx="261256" cy="5225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201784" y="5625737"/>
            <a:ext cx="148045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776653" y="1389017"/>
            <a:ext cx="204650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24549" y="2107474"/>
            <a:ext cx="54428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933406" y="1389017"/>
            <a:ext cx="657497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38356" y="2107474"/>
            <a:ext cx="383176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577842" y="1389016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704116" y="2098765"/>
            <a:ext cx="26560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467396" y="4619896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27316" y="5085805"/>
            <a:ext cx="971004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120539" y="5098868"/>
            <a:ext cx="840375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02C5A-9274-4817-56A3-C2E60133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If you are not given a substitution to use, you should choose one that simplifies the most complicated part of the function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1022" r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9" y="1440390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1" y="2380873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785" y="2269141"/>
                <a:ext cx="1167692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410897" y="186494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1367" y="185754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64" y="2926555"/>
                <a:ext cx="144642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30167" y="1877923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042" y="1846089"/>
            <a:ext cx="145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542143" y="2589995"/>
            <a:ext cx="225817" cy="492709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10" y="2560741"/>
                <a:ext cx="967528" cy="523220"/>
              </a:xfrm>
              <a:prstGeom prst="rect">
                <a:avLst/>
              </a:prstGeom>
              <a:blipFill>
                <a:blip r:embed="rId7"/>
                <a:stretch>
                  <a:fillRect t="-2326" r="-125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33006" y="3936274"/>
            <a:ext cx="957943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Notice that this means we can replace the whole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terms with just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29" y="3355293"/>
                <a:ext cx="2690947" cy="738664"/>
              </a:xfrm>
              <a:prstGeom prst="rect">
                <a:avLst/>
              </a:prstGeom>
              <a:blipFill>
                <a:blip r:embed="rId8"/>
                <a:stretch>
                  <a:fillRect l="-452" t="-820" r="-27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19350" y="3949337"/>
            <a:ext cx="439782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64825" y="3936274"/>
            <a:ext cx="304798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97189" y="2960914"/>
            <a:ext cx="731519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A03BCA-77F0-CD2C-A0C1-62BF02F7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15" y="1967260"/>
                <a:ext cx="138711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5828908" y="2352623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29378" y="2345225"/>
            <a:ext cx="471998" cy="3702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4" y="2322061"/>
                <a:ext cx="1288277" cy="337272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053" y="2333769"/>
                <a:ext cx="130962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58" y="2764095"/>
                <a:ext cx="74950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21" y="2759741"/>
                <a:ext cx="74950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210594" y="327883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when we do the substitution, we also need to replace the limits with 2 and 1…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051" y="15197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also need to adjust the limits…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713B6B-6BDA-1D20-26BD-7DF60D9A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substitutions to help integrate more complicated functions (in a similar way to when differentiating…)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Use integration by substitution to evaluate: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US" sz="1600" dirty="0">
                    <a:latin typeface="Comic Sans MS" pitchFamily="66" charset="0"/>
                  </a:rPr>
                </a:b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888" y="4645144"/>
                <a:ext cx="138711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5" y="5141490"/>
                <a:ext cx="138711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58" y="5147241"/>
                <a:ext cx="14464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193075" y="5712885"/>
            <a:ext cx="1733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Limits of 2 and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e>
                          </m:ra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15" y="1292659"/>
                <a:ext cx="1874744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/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97" y="2080785"/>
                <a:ext cx="794576" cy="57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29" y="2224476"/>
                <a:ext cx="449803" cy="310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24" y="2237538"/>
                <a:ext cx="43608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33" y="2712157"/>
                <a:ext cx="1130694" cy="575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3326112"/>
                <a:ext cx="903709" cy="848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1" y="4236158"/>
                <a:ext cx="947374" cy="573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87" y="4911072"/>
                <a:ext cx="1953548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42" y="5646945"/>
                <a:ext cx="1330429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58222" y="1671240"/>
            <a:ext cx="199777" cy="69313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36229" y="1602799"/>
            <a:ext cx="2225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terms using the substitutions we worked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65592" y="2476782"/>
            <a:ext cx="252032" cy="55380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00277" y="3073318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488402" y="5246106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574002" y="3800484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8882" y="4510233"/>
            <a:ext cx="265094" cy="68007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978436" y="2556387"/>
            <a:ext cx="222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for integration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747659" y="3144215"/>
            <a:ext cx="222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839099" y="3967176"/>
            <a:ext cx="831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70766" y="4572421"/>
            <a:ext cx="17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27370" y="5430215"/>
            <a:ext cx="96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42265" y="1314993"/>
            <a:ext cx="287381" cy="6183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20494" y="2111829"/>
            <a:ext cx="287381" cy="5268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647510" y="1502229"/>
            <a:ext cx="805541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233854" y="2229395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508174" y="2233750"/>
            <a:ext cx="2699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294814" y="1515293"/>
            <a:ext cx="40059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439991" y="1502231"/>
            <a:ext cx="309152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297579" y="5730242"/>
            <a:ext cx="1523998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172790" y="5185956"/>
            <a:ext cx="133676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428207" y="4676504"/>
            <a:ext cx="1254033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0C4DF-7871-BB6E-2882-A7C34759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15A06-86CB-5C60-3B30-DDDB6ABE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448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Lets begin with the product rule, and rearranging it…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510937"/>
                <a:ext cx="2019527" cy="467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10" y="2168435"/>
                <a:ext cx="2019527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7771" y="2834726"/>
                <a:ext cx="342260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71" y="2834726"/>
                <a:ext cx="3422604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7265" y="3514161"/>
                <a:ext cx="25165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265" y="3514161"/>
                <a:ext cx="2516586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60674" y="4215034"/>
                <a:ext cx="25165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74" y="4215034"/>
                <a:ext cx="2516586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845453" y="1780095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from both sides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78" y="1711654"/>
                <a:ext cx="1815739" cy="618054"/>
              </a:xfrm>
              <a:prstGeom prst="rect">
                <a:avLst/>
              </a:prstGeom>
              <a:blipFill>
                <a:blip r:embed="rId7"/>
                <a:stretch>
                  <a:fillRect r="-2013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99101" y="2446300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75487" y="3103797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58811" y="3796129"/>
            <a:ext cx="269450" cy="658305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99299" y="2512257"/>
            <a:ext cx="213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with respect to 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762203" y="3035358"/>
            <a:ext cx="2303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 the first term, the integral cancels out the differential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236820" y="3875736"/>
            <a:ext cx="190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the other way round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43189" y="2847200"/>
            <a:ext cx="661851" cy="49638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3727269" y="4973016"/>
            <a:ext cx="503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is the rule for integration by parts – you are given it in the formula booklet!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2020" t="63604" r="64616" b="29107"/>
          <a:stretch/>
        </p:blipFill>
        <p:spPr>
          <a:xfrm>
            <a:off x="4787093" y="5579319"/>
            <a:ext cx="2790951" cy="85631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4169312" y="3006969"/>
            <a:ext cx="297180" cy="251629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E78FC-DABA-5C63-39EA-0474E145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74" y="1225595"/>
                <a:ext cx="1152880" cy="583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997" y="2013721"/>
                <a:ext cx="1086131" cy="3431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⁡(−3)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34" y="2558007"/>
                <a:ext cx="193206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cannot now work this out, since we cannot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negative number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did the same thing, but using a modulus…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152" y="2987970"/>
                <a:ext cx="5421806" cy="954107"/>
              </a:xfrm>
              <a:prstGeom prst="rect">
                <a:avLst/>
              </a:prstGeom>
              <a:blipFill>
                <a:blip r:embed="rId6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flipV="1">
            <a:off x="5115906" y="159815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34" y="1444862"/>
                <a:ext cx="3537879" cy="738664"/>
              </a:xfrm>
              <a:prstGeom prst="rect">
                <a:avLst/>
              </a:prstGeom>
              <a:blipFill>
                <a:blip r:embed="rId7"/>
                <a:stretch>
                  <a:fillRect l="-516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5614535" y="2221067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6101" y="233102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76" y="4005785"/>
                <a:ext cx="1152880" cy="583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99" y="4793911"/>
                <a:ext cx="1219565" cy="3431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3" y="5284931"/>
                <a:ext cx="18516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flipV="1">
            <a:off x="5108508" y="4378340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Integrate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we are doing definite integration, we do not need to include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436" y="4225052"/>
                <a:ext cx="3537879" cy="738664"/>
              </a:xfrm>
              <a:prstGeom prst="rect">
                <a:avLst/>
              </a:prstGeom>
              <a:blipFill>
                <a:blip r:embed="rId11"/>
                <a:stretch>
                  <a:fillRect l="-517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flipV="1">
            <a:off x="5544994" y="494799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898703" y="5111212"/>
            <a:ext cx="136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2" y="5765805"/>
                <a:ext cx="154388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=−0.41=0.41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2" y="6264434"/>
                <a:ext cx="163006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502084" y="5464375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84772" y="5467798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modulus means we can use the positive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 flipV="1">
            <a:off x="5343766" y="5971881"/>
            <a:ext cx="330925" cy="531223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546555" y="5975304"/>
            <a:ext cx="27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Calculate, and remember the answer should be positive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4ABDD6-5DC1-377E-C0DC-1EFD3373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3" grpId="0" animBg="1"/>
      <p:bldP spid="25" grpId="0" animBg="1"/>
      <p:bldP spid="26" grpId="0"/>
      <p:bldP spid="34" grpId="0"/>
      <p:bldP spid="35" grpId="0"/>
      <p:bldP spid="36" grpId="0"/>
      <p:bldP spid="37" grpId="0" animBg="1"/>
      <p:bldP spid="39" grpId="0" animBg="1"/>
      <p:bldP spid="40" grpId="0"/>
      <p:bldP spid="43" grpId="0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can also use integration by parts to integrate functions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134" y="2751909"/>
                <a:ext cx="3903376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048000" y="3579223"/>
            <a:ext cx="444137" cy="4180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function you are trying to integrate needs to be written as a function multiplied by an integral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the product rule, we start by labelling the functions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When using integration by parts, we start by labelling them u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7" y="4055067"/>
                <a:ext cx="3936276" cy="1651029"/>
              </a:xfrm>
              <a:prstGeom prst="rect">
                <a:avLst/>
              </a:prstGeom>
              <a:blipFill>
                <a:blip r:embed="rId4"/>
                <a:stretch>
                  <a:fillRect r="-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5804262" y="3661955"/>
            <a:ext cx="448492" cy="4920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key aim is to make the term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as easy to integrate as possible…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6" y="4233593"/>
                <a:ext cx="2599510" cy="72770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29BF8-5CBB-2C8E-2148-897E3D8E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We need to choose one part to be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the other part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We want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term to be as simple as possible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If we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so let’s try that!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005" t="-1277" r="-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1" y="1968137"/>
                <a:ext cx="551818" cy="246221"/>
              </a:xfrm>
              <a:prstGeom prst="rect">
                <a:avLst/>
              </a:prstGeom>
              <a:blipFill>
                <a:blip r:embed="rId4"/>
                <a:stretch>
                  <a:fillRect l="-4396" r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𝑥𝑐𝑜𝑠𝑥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20817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1" y="2351315"/>
                <a:ext cx="669029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1989910"/>
                <a:ext cx="825161" cy="246221"/>
              </a:xfrm>
              <a:prstGeom prst="rect">
                <a:avLst/>
              </a:prstGeom>
              <a:blipFill>
                <a:blip r:embed="rId7"/>
                <a:stretch>
                  <a:fillRect l="-2941" r="-367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935" y="2346962"/>
                <a:ext cx="964623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69201" y="2119730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90752" y="2225461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77121" y="2132793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98672" y="2238524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15" y="3944983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6754" y="104503"/>
            <a:ext cx="400595" cy="4963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24148" y="2886892"/>
            <a:ext cx="605246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03" y="4802775"/>
                <a:ext cx="542520" cy="246221"/>
              </a:xfrm>
              <a:prstGeom prst="rect">
                <a:avLst/>
              </a:prstGeom>
              <a:blipFill>
                <a:blip r:embed="rId10"/>
                <a:stretch>
                  <a:fillRect l="-3371" r="-1348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95" y="4641665"/>
                <a:ext cx="962508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40" y="5399313"/>
                <a:ext cx="758926" cy="246221"/>
              </a:xfrm>
              <a:prstGeom prst="rect">
                <a:avLst/>
              </a:prstGeom>
              <a:blipFill>
                <a:blip r:embed="rId12"/>
                <a:stretch>
                  <a:fillRect l="-2400" r="-48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7" y="5408021"/>
                <a:ext cx="937564" cy="246221"/>
              </a:xfrm>
              <a:prstGeom prst="rect">
                <a:avLst/>
              </a:prstGeom>
              <a:blipFill>
                <a:blip r:embed="rId13"/>
                <a:stretch>
                  <a:fillRect l="-649" r="-649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4" y="5412376"/>
                <a:ext cx="346377" cy="246221"/>
              </a:xfrm>
              <a:prstGeom prst="rect">
                <a:avLst/>
              </a:prstGeom>
              <a:blipFill>
                <a:blip r:embed="rId14"/>
                <a:stretch>
                  <a:fillRect l="-12281" r="-350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8" y="6004559"/>
                <a:ext cx="1763560" cy="246221"/>
              </a:xfrm>
              <a:prstGeom prst="rect">
                <a:avLst/>
              </a:prstGeom>
              <a:blipFill>
                <a:blip r:embed="rId15"/>
                <a:stretch>
                  <a:fillRect l="-692" r="-69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606835" y="3131153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50699" y="433686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9666" y="4337291"/>
            <a:ext cx="151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446345" y="495082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936893" y="552994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28706" y="4846743"/>
            <a:ext cx="151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 (be careful with the sign)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219403" y="5695829"/>
            <a:ext cx="83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86103" y="4127863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07874" y="4794069"/>
            <a:ext cx="27432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590903" y="4789715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518366" y="4811486"/>
            <a:ext cx="539932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425440" y="412786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978435" y="4123510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22126" y="3988527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067006" y="4811487"/>
            <a:ext cx="304800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932023" y="1985556"/>
            <a:ext cx="862148" cy="2569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654731" y="2346962"/>
            <a:ext cx="692332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824548" y="1985557"/>
            <a:ext cx="583475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0" y="4798421"/>
                <a:ext cx="608949" cy="246221"/>
              </a:xfrm>
              <a:prstGeom prst="rect">
                <a:avLst/>
              </a:prstGeom>
              <a:blipFill>
                <a:blip r:embed="rId16"/>
                <a:stretch>
                  <a:fillRect l="-11000" r="-12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30" y="4811482"/>
                <a:ext cx="564450" cy="246221"/>
              </a:xfrm>
              <a:prstGeom prst="rect">
                <a:avLst/>
              </a:prstGeom>
              <a:blipFill>
                <a:blip r:embed="rId17"/>
                <a:stretch>
                  <a:fillRect r="-760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881050" y="4432664"/>
            <a:ext cx="374470" cy="4005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37061" y="65316"/>
            <a:ext cx="422368" cy="54428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672044" y="69669"/>
            <a:ext cx="278676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721427" y="5464630"/>
            <a:ext cx="613956" cy="4049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341B-63E6-E6B4-9E4C-88511879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/>
      <p:bldP spid="21" grpId="0"/>
      <p:bldP spid="4" grpId="0" animBg="1"/>
      <p:bldP spid="4" grpId="1" animBg="1"/>
      <p:bldP spid="25" grpId="0" animBg="1"/>
      <p:bldP spid="25" grpId="1" animBg="1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3" grpId="0"/>
      <p:bldP spid="44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general, if you have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you should </a:t>
                </a:r>
                <a:r>
                  <a:rPr lang="en-US" sz="1600" u="sng" dirty="0">
                    <a:latin typeface="Comic Sans MS" pitchFamily="66" charset="0"/>
                    <a:sym typeface="Wingdings" panose="05000000000000000000" pitchFamily="2" charset="2"/>
                  </a:rPr>
                  <a:t>usually</a:t>
                </a: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call it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You will see the reason why in this example…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So choosing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has removed it from the integral part, and actually helped us simplify it!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149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7" y="1854925"/>
                <a:ext cx="732958" cy="246221"/>
              </a:xfrm>
              <a:prstGeom prst="rect">
                <a:avLst/>
              </a:prstGeom>
              <a:blipFill>
                <a:blip r:embed="rId4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07" y="1147218"/>
                <a:ext cx="1368067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56" y="2342605"/>
                <a:ext cx="670440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60" y="1711235"/>
                <a:ext cx="647934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49" y="2338253"/>
                <a:ext cx="76655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408539" y="207618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630090" y="2181918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799040" y="205441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8020591" y="2160146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63292" y="2965690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175863" y="1689464"/>
            <a:ext cx="644434" cy="5486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37313" y="2329544"/>
            <a:ext cx="744583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789714" y="1872345"/>
            <a:ext cx="740229" cy="2351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084" y="3735978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0" y="4576353"/>
                <a:ext cx="723660" cy="246221"/>
              </a:xfrm>
              <a:prstGeom prst="rect">
                <a:avLst/>
              </a:prstGeom>
              <a:blipFill>
                <a:blip r:embed="rId10"/>
                <a:stretch>
                  <a:fillRect l="-2521" r="-92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49" y="4415243"/>
                <a:ext cx="884986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7" y="5172891"/>
                <a:ext cx="769057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𝑙𝑛𝑥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3" y="5839097"/>
                <a:ext cx="1575624" cy="494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4904" y="406690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80957" y="4049909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50550" y="4680857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5304" y="546898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672250" y="4803202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01688" y="5669704"/>
            <a:ext cx="164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2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59680" y="3901441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081451" y="4567647"/>
            <a:ext cx="457201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538652" y="4415247"/>
            <a:ext cx="435429" cy="5486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405154" y="4410892"/>
            <a:ext cx="422366" cy="5617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199017" y="3901442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752012" y="389708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895703" y="3762105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844938" y="4406537"/>
            <a:ext cx="322217" cy="5660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77" y="4423954"/>
                <a:ext cx="497251" cy="558230"/>
              </a:xfrm>
              <a:prstGeom prst="rect">
                <a:avLst/>
              </a:prstGeom>
              <a:blipFill>
                <a:blip r:embed="rId1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98" y="4419597"/>
                <a:ext cx="710066" cy="553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8" y="5159826"/>
                <a:ext cx="1197892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711A71-9405-567F-D67F-DBF4F577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  <p:bldP spid="81" grpId="0"/>
      <p:bldP spid="82" grpId="0" animBg="1"/>
      <p:bldP spid="83" grpId="0"/>
      <p:bldP spid="84" grpId="0" animBg="1"/>
      <p:bldP spid="85" grpId="0" animBg="1"/>
      <p:bldP spid="86" grpId="0"/>
      <p:bldP spid="87" grpId="0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/>
      <p:bldP spid="97" grpId="0"/>
      <p:bldP spid="9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51910" cy="246221"/>
              </a:xfrm>
              <a:prstGeom prst="rect">
                <a:avLst/>
              </a:prstGeom>
              <a:blipFill>
                <a:blip r:embed="rId4"/>
                <a:stretch>
                  <a:fillRect l="-3738" r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827" y="1077550"/>
                <a:ext cx="128009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78425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7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37016"/>
                <a:ext cx="642612" cy="246221"/>
              </a:xfrm>
              <a:prstGeom prst="rect">
                <a:avLst/>
              </a:prstGeom>
              <a:blipFill>
                <a:blip r:embed="rId10"/>
                <a:stretch>
                  <a:fillRect l="-2830" r="-1037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691792" cy="246221"/>
              </a:xfrm>
              <a:prstGeom prst="rect">
                <a:avLst/>
              </a:prstGeom>
              <a:blipFill>
                <a:blip r:embed="rId12"/>
                <a:stretch>
                  <a:fillRect l="-265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528457" y="5652288"/>
            <a:ext cx="389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need to use integration by parts again to integrate the second term…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83176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724557" cy="246221"/>
              </a:xfrm>
              <a:prstGeom prst="rect">
                <a:avLst/>
              </a:prstGeom>
              <a:blipFill>
                <a:blip r:embed="rId14"/>
                <a:stretch>
                  <a:fillRect r="-593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236172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3B5536-6E34-66D6-03AB-CC2063AB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187" y="1785257"/>
                <a:ext cx="665631" cy="246221"/>
              </a:xfrm>
              <a:prstGeom prst="rect">
                <a:avLst/>
              </a:prstGeom>
              <a:blipFill>
                <a:blip r:embed="rId5"/>
                <a:stretch>
                  <a:fillRect l="-3636" r="-545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55" y="1077550"/>
                <a:ext cx="119186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6" y="2272937"/>
                <a:ext cx="669029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80" y="1798321"/>
                <a:ext cx="651717" cy="246221"/>
              </a:xfrm>
              <a:prstGeom prst="rect">
                <a:avLst/>
              </a:prstGeom>
              <a:blipFill>
                <a:blip r:embed="rId8"/>
                <a:stretch>
                  <a:fillRect l="-3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769" y="2268585"/>
                <a:ext cx="770339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225659" y="2006519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447210" y="2112250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16160" y="1984747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37711" y="2090478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896022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2983" y="1811383"/>
            <a:ext cx="64443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454433" y="2259876"/>
            <a:ext cx="840378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06835" y="1767840"/>
            <a:ext cx="670560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3596641"/>
                <a:ext cx="2606355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4428308"/>
                <a:ext cx="656334" cy="246221"/>
              </a:xfrm>
              <a:prstGeom prst="rect">
                <a:avLst/>
              </a:prstGeom>
              <a:blipFill>
                <a:blip r:embed="rId11"/>
                <a:stretch>
                  <a:fillRect l="-2778" r="-1111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2" y="4267197"/>
                <a:ext cx="785664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18" y="5155474"/>
                <a:ext cx="705514" cy="246221"/>
              </a:xfrm>
              <a:prstGeom prst="rect">
                <a:avLst/>
              </a:prstGeom>
              <a:blipFill>
                <a:blip r:embed="rId13"/>
                <a:stretch>
                  <a:fillRect l="-2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63316" y="3927566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9369" y="3910572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158962" y="4541520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80662" y="4663865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2263" y="3762104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064035" y="4428310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451567" y="4423955"/>
            <a:ext cx="37446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204857" y="4419600"/>
            <a:ext cx="404949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181600" y="3762105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734595" y="3757751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78286" y="3622768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601098" y="4415246"/>
            <a:ext cx="304799" cy="2699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1" y="4432663"/>
                <a:ext cx="435889" cy="2462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67" y="4428306"/>
                <a:ext cx="609333" cy="246221"/>
              </a:xfrm>
              <a:prstGeom prst="rect">
                <a:avLst/>
              </a:prstGeom>
              <a:blipFill>
                <a:blip r:embed="rId15"/>
                <a:stretch>
                  <a:fillRect r="-7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4" y="4994363"/>
                <a:ext cx="1080039" cy="6458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5821680"/>
                <a:ext cx="1674561" cy="246221"/>
              </a:xfrm>
              <a:prstGeom prst="rect">
                <a:avLst/>
              </a:prstGeom>
              <a:blipFill>
                <a:blip r:embed="rId17"/>
                <a:stretch>
                  <a:fillRect l="-730" r="-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510173" y="5294812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657700" y="5382323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18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876F50-2D10-9C3F-8021-520FA7C4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4" grpId="0"/>
      <p:bldP spid="25" grpId="0"/>
      <p:bldP spid="26" grpId="0" animBg="1"/>
      <p:bldP spid="27" grpId="0"/>
      <p:bldP spid="28" grpId="0" animBg="1"/>
      <p:bldP spid="29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3" grpId="0"/>
      <p:bldP spid="44" grpId="0"/>
      <p:bldP spid="46" grpId="0" animBg="1"/>
      <p:bldP spid="47" grpId="0"/>
      <p:bldP spid="4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Sometimes you might have to use integration by parts twice in a row…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𝑑𝑣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04" y="5503817"/>
                <a:ext cx="1686679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2" y="6261463"/>
                <a:ext cx="1674561" cy="246221"/>
              </a:xfrm>
              <a:prstGeom prst="rect">
                <a:avLst/>
              </a:prstGeom>
              <a:blipFill>
                <a:blip r:embed="rId5"/>
                <a:stretch>
                  <a:fillRect l="-730" r="-73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 flipH="1">
            <a:off x="2394857" y="5947954"/>
            <a:ext cx="1" cy="226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51" y="1364932"/>
                <a:ext cx="1280094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− 2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837" y="2923766"/>
                <a:ext cx="274895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21" y="2098765"/>
                <a:ext cx="1897571" cy="6458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83" y="3589973"/>
                <a:ext cx="253870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84492" y="1754777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888479" y="1816162"/>
            <a:ext cx="182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integrated by parts once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46195" y="2481943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333132" y="3130732"/>
            <a:ext cx="295577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589519" y="2430117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then integrated by parts again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Simplify (you can leave the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as a positive)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936" y="3118094"/>
                <a:ext cx="1397726" cy="646331"/>
              </a:xfrm>
              <a:prstGeom prst="rect">
                <a:avLst/>
              </a:prstGeom>
              <a:blipFill>
                <a:blip r:embed="rId10"/>
                <a:stretch>
                  <a:fillRect l="-437" r="-3057"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2F91AC-C98F-4E5E-6458-E79C8559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50" grpId="0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3" y="4476206"/>
                <a:ext cx="332014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03" y="4310740"/>
                <a:ext cx="685572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96148" y="4463143"/>
            <a:ext cx="317863" cy="265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3" y="4323803"/>
                <a:ext cx="710066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5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07" y="1811383"/>
                <a:ext cx="732958" cy="246221"/>
              </a:xfrm>
              <a:prstGeom prst="rect">
                <a:avLst/>
              </a:prstGeom>
              <a:blipFill>
                <a:blip r:embed="rId7"/>
                <a:stretch>
                  <a:fillRect l="-3306" r="-49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82" y="1094967"/>
                <a:ext cx="1142044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96" y="2299063"/>
                <a:ext cx="670440" cy="467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900" y="1824447"/>
                <a:ext cx="547842" cy="246221"/>
              </a:xfrm>
              <a:prstGeom prst="rect">
                <a:avLst/>
              </a:prstGeom>
              <a:blipFill>
                <a:blip r:embed="rId10"/>
                <a:stretch>
                  <a:fillRect l="-4444" r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689" y="2294711"/>
                <a:ext cx="665054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347579" y="2032645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5569130" y="2138376"/>
            <a:ext cx="1214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 flipV="1">
            <a:off x="7668411" y="2002164"/>
            <a:ext cx="295576" cy="501552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889962" y="2107895"/>
            <a:ext cx="9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GB" sz="12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4380412" y="2983107"/>
            <a:ext cx="430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replace these in the relationship for integration by parts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4903" y="1837509"/>
            <a:ext cx="583474" cy="2264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76353" y="2286002"/>
            <a:ext cx="788127" cy="5094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28755" y="1793966"/>
            <a:ext cx="748936" cy="2699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958" y="3640184"/>
                <a:ext cx="2606355" cy="6458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4" y="4471851"/>
                <a:ext cx="723660" cy="246221"/>
              </a:xfrm>
              <a:prstGeom prst="rect">
                <a:avLst/>
              </a:prstGeom>
              <a:blipFill>
                <a:blip r:embed="rId13"/>
                <a:stretch>
                  <a:fillRect l="-2521" r="-840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09" y="5199017"/>
                <a:ext cx="662746" cy="246221"/>
              </a:xfrm>
              <a:prstGeom prst="rect">
                <a:avLst/>
              </a:prstGeom>
              <a:blipFill>
                <a:blip r:embed="rId14"/>
                <a:stretch>
                  <a:fillRect l="-2778" r="-740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4939" y="3971109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10992" y="3954115"/>
            <a:ext cx="13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each term using the above…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7080585" y="4585063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402285" y="4707408"/>
            <a:ext cx="7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554" y="3805647"/>
            <a:ext cx="165463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55326" y="4471853"/>
            <a:ext cx="396240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512526" y="4467498"/>
            <a:ext cx="252548" cy="2438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72891" y="3805648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25886" y="3801294"/>
            <a:ext cx="156755" cy="2394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869577" y="3666311"/>
            <a:ext cx="304800" cy="49638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531430" y="4336869"/>
            <a:ext cx="287382" cy="5486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5" y="5037906"/>
                <a:ext cx="860940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𝑥𝑙𝑛𝑥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63" y="5865223"/>
                <a:ext cx="1369221" cy="246221"/>
              </a:xfrm>
              <a:prstGeom prst="rect">
                <a:avLst/>
              </a:prstGeom>
              <a:blipFill>
                <a:blip r:embed="rId16"/>
                <a:stretch>
                  <a:fillRect l="-889" r="-88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27292" y="5338355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474819" y="5425866"/>
            <a:ext cx="145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the integral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ED4FA-C80E-5B96-7084-81BEBE51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31" grpId="0" animBg="1"/>
      <p:bldP spid="31" grpId="1" animBg="1"/>
      <p:bldP spid="37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/>
      <p:bldP spid="21" grpId="0"/>
      <p:bldP spid="23" grpId="0"/>
      <p:bldP spid="24" grpId="0" animBg="1"/>
      <p:bldP spid="25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8" grpId="0"/>
      <p:bldP spid="39" grpId="0"/>
      <p:bldP spid="40" grpId="0" animBg="1"/>
      <p:bldP spid="43" grpId="0"/>
      <p:bldP spid="4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also use integration by parts to integrate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Evaluate:</a:t>
                </a:r>
              </a:p>
              <a:p>
                <a:pPr marL="0" indent="0" algn="ctr">
                  <a:buNone/>
                </a:pPr>
                <a:endParaRPr lang="en-US" sz="160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Leave your answer in terms of natural logarithms.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When integrating just a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term, 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020" t="63604" r="64616" b="29107"/>
          <a:stretch/>
        </p:blipFill>
        <p:spPr>
          <a:xfrm>
            <a:off x="0" y="0"/>
            <a:ext cx="2238103" cy="6866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𝑥𝑙𝑛𝑥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7" y="5688739"/>
                <a:ext cx="2561727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𝑙𝑛𝑥</m:t>
                          </m:r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67" y="1382837"/>
                <a:ext cx="1106906" cy="6444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𝑥𝑙𝑛𝑥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9" y="2162254"/>
                <a:ext cx="1460849" cy="341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67" y="2706540"/>
                <a:ext cx="246362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2−2+1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07" y="3738506"/>
                <a:ext cx="158299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52" y="3237763"/>
                <a:ext cx="20774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2−1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21" y="4282792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778652" y="1724298"/>
            <a:ext cx="326056" cy="61395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013265" y="1707306"/>
            <a:ext cx="313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expression we found (we do not need to use the modulus sign since the limits are positive)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740949" y="2360023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693052" y="2886891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6340354" y="3413759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238DBFE1-5865-4759-A3C2-D3D2CB7845D2}"/>
              </a:ext>
            </a:extLst>
          </p:cNvPr>
          <p:cNvSpPr/>
          <p:nvPr/>
        </p:nvSpPr>
        <p:spPr>
          <a:xfrm>
            <a:off x="5822194" y="3923210"/>
            <a:ext cx="339120" cy="522517"/>
          </a:xfrm>
          <a:prstGeom prst="arc">
            <a:avLst>
              <a:gd name="adj1" fmla="val 16200000"/>
              <a:gd name="adj2" fmla="val 541345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7010398" y="2382220"/>
            <a:ext cx="141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/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CC16F-CFFD-4AC2-A113-48E1BA2DB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6" y="2983111"/>
                <a:ext cx="82731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588030" y="3536106"/>
            <a:ext cx="1519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‘Expand bracket’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6CC16F-CFFD-4AC2-A113-48E1BA2DB490}"/>
              </a:ext>
            </a:extLst>
          </p:cNvPr>
          <p:cNvSpPr txBox="1"/>
          <p:nvPr/>
        </p:nvSpPr>
        <p:spPr>
          <a:xfrm>
            <a:off x="6100350" y="4076037"/>
            <a:ext cx="883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7DAB8-CDC2-E3B7-9596-E4F4A35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B695C2-A8AF-009E-D52A-9D9A25A6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181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4478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8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057400"/>
                <a:ext cx="2955489" cy="540917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574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67000"/>
                <a:ext cx="2070182" cy="548676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670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9000"/>
                <a:ext cx="64017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429000"/>
                <a:ext cx="199003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0400" y="3733800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33800"/>
                <a:ext cx="458780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33800"/>
                <a:ext cx="632096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038600"/>
                <a:ext cx="45878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038600"/>
                <a:ext cx="53271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00400" y="4495800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Let x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458780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75886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800600"/>
                <a:ext cx="32412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800600"/>
                <a:ext cx="524824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410200"/>
                <a:ext cx="1350562" cy="539635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410200"/>
                <a:ext cx="1829667" cy="535275"/>
              </a:xfrm>
              <a:prstGeom prst="rect">
                <a:avLst/>
              </a:prstGeom>
              <a:blipFill rotWithShape="1">
                <a:blip r:embed="rId5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096000"/>
                <a:ext cx="1350562" cy="539635"/>
              </a:xfrm>
              <a:prstGeom prst="rect">
                <a:avLst/>
              </a:prstGeom>
              <a:blipFill rotWithShape="1">
                <a:blip r:embed="rId18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1829668" cy="535275"/>
              </a:xfrm>
              <a:prstGeom prst="rect">
                <a:avLst/>
              </a:prstGeom>
              <a:blipFill rotWithShape="1">
                <a:blip r:embed="rId1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391400" y="17526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391400" y="23622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324600" y="57150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620000" y="1600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Write as two fractions and make the denominators equal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2514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</a:t>
            </a:r>
          </a:p>
        </p:txBody>
      </p:sp>
      <p:sp>
        <p:nvSpPr>
          <p:cNvPr id="40" name="Arc 39"/>
          <p:cNvSpPr/>
          <p:nvPr/>
        </p:nvSpPr>
        <p:spPr>
          <a:xfrm>
            <a:off x="6553200" y="2971800"/>
            <a:ext cx="381000" cy="6096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705600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numerators must be equal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04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 and B by choosing appropriate x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7000" y="579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Replace A and B from the start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47AB1B-8EB1-7CC4-BA17-7B472AB1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 rot="10800000">
            <a:off x="7524328" y="2462416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435600" y="3498851"/>
            <a:ext cx="438150" cy="1035050"/>
          </a:xfrm>
          <a:custGeom>
            <a:avLst/>
            <a:gdLst>
              <a:gd name="connsiteX0" fmla="*/ 30854 w 469004"/>
              <a:gd name="connsiteY0" fmla="*/ 47977 h 1083027"/>
              <a:gd name="connsiteX1" fmla="*/ 469004 w 469004"/>
              <a:gd name="connsiteY1" fmla="*/ 47977 h 1083027"/>
              <a:gd name="connsiteX2" fmla="*/ 462654 w 469004"/>
              <a:gd name="connsiteY2" fmla="*/ 1083027 h 1083027"/>
              <a:gd name="connsiteX3" fmla="*/ 234054 w 469004"/>
              <a:gd name="connsiteY3" fmla="*/ 860777 h 1083027"/>
              <a:gd name="connsiteX4" fmla="*/ 37204 w 469004"/>
              <a:gd name="connsiteY4" fmla="*/ 695677 h 1083027"/>
              <a:gd name="connsiteX5" fmla="*/ 30854 w 469004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47977 h 1083027"/>
              <a:gd name="connsiteX1" fmla="*/ 438150 w 438150"/>
              <a:gd name="connsiteY1" fmla="*/ 47977 h 1083027"/>
              <a:gd name="connsiteX2" fmla="*/ 431800 w 438150"/>
              <a:gd name="connsiteY2" fmla="*/ 1083027 h 1083027"/>
              <a:gd name="connsiteX3" fmla="*/ 203200 w 438150"/>
              <a:gd name="connsiteY3" fmla="*/ 860777 h 1083027"/>
              <a:gd name="connsiteX4" fmla="*/ 6350 w 438150"/>
              <a:gd name="connsiteY4" fmla="*/ 695677 h 1083027"/>
              <a:gd name="connsiteX5" fmla="*/ 0 w 438150"/>
              <a:gd name="connsiteY5" fmla="*/ 47977 h 1083027"/>
              <a:gd name="connsiteX0" fmla="*/ 0 w 438150"/>
              <a:gd name="connsiteY0" fmla="*/ 0 h 1035050"/>
              <a:gd name="connsiteX1" fmla="*/ 438150 w 438150"/>
              <a:gd name="connsiteY1" fmla="*/ 0 h 1035050"/>
              <a:gd name="connsiteX2" fmla="*/ 431800 w 438150"/>
              <a:gd name="connsiteY2" fmla="*/ 1035050 h 1035050"/>
              <a:gd name="connsiteX3" fmla="*/ 203200 w 438150"/>
              <a:gd name="connsiteY3" fmla="*/ 812800 h 1035050"/>
              <a:gd name="connsiteX4" fmla="*/ 6350 w 438150"/>
              <a:gd name="connsiteY4" fmla="*/ 647700 h 1035050"/>
              <a:gd name="connsiteX5" fmla="*/ 0 w 438150"/>
              <a:gd name="connsiteY5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150" h="1035050">
                <a:moveTo>
                  <a:pt x="0" y="0"/>
                </a:moveTo>
                <a:cubicBezTo>
                  <a:pt x="102923" y="1587"/>
                  <a:pt x="292100" y="0"/>
                  <a:pt x="438150" y="0"/>
                </a:cubicBezTo>
                <a:cubicBezTo>
                  <a:pt x="436033" y="345017"/>
                  <a:pt x="433917" y="690033"/>
                  <a:pt x="431800" y="1035050"/>
                </a:cubicBezTo>
                <a:lnTo>
                  <a:pt x="203200" y="812800"/>
                </a:lnTo>
                <a:lnTo>
                  <a:pt x="6350" y="647700"/>
                </a:lnTo>
                <a:cubicBezTo>
                  <a:pt x="4233" y="433917"/>
                  <a:pt x="3175" y="323850"/>
                  <a:pt x="0" y="0"/>
                </a:cubicBezTo>
                <a:close/>
              </a:path>
            </a:pathLst>
          </a:cu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Notice that using the positive values will give an area which is equivalent to the one we want!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3429000"/>
                <a:ext cx="161711" cy="246221"/>
              </a:xfrm>
              <a:prstGeom prst="rect">
                <a:avLst/>
              </a:prstGeom>
              <a:blipFill>
                <a:blip r:embed="rId3"/>
                <a:stretch>
                  <a:fillRect l="-19231" r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908720"/>
                <a:ext cx="165430" cy="246221"/>
              </a:xfrm>
              <a:prstGeom prst="rect">
                <a:avLst/>
              </a:prstGeom>
              <a:blipFill>
                <a:blip r:embed="rId4"/>
                <a:stretch>
                  <a:fillRect l="-29630" r="-2592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 rot="10800000">
            <a:off x="6660232" y="-2835696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427984" y="3501008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>
            <a:off x="4499992" y="3356992"/>
            <a:ext cx="43204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395536" y="3501008"/>
            <a:ext cx="6264696" cy="6264696"/>
          </a:xfrm>
          <a:prstGeom prst="arc">
            <a:avLst>
              <a:gd name="adj1" fmla="val 17060127"/>
              <a:gd name="adj2" fmla="val 2062504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908720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/>
          <p:nvPr/>
        </p:nvCxnSpPr>
        <p:spPr>
          <a:xfrm>
            <a:off x="7524328" y="2492896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956376" y="2852936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68144" y="3501008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36096" y="3501008"/>
            <a:ext cx="0" cy="64807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80312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12360" y="35010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52120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0072" y="321297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8B8EE0-06ED-BF55-6237-050935ED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 animBg="1"/>
      <p:bldP spid="7" grpId="0"/>
      <p:bldP spid="51" grpId="0"/>
      <p:bldP spid="52" grpId="0" animBg="1"/>
      <p:bldP spid="57" grpId="0" animBg="1"/>
      <p:bldP spid="12" grpId="0"/>
      <p:bldP spid="19" grpId="0"/>
      <p:bldP spid="63" grpId="0"/>
      <p:bldP spid="64" grpId="0"/>
      <p:bldP spid="6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986891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371600"/>
                <a:ext cx="1975541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86000"/>
                <a:ext cx="1198213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−2)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1198213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71800"/>
                <a:ext cx="121533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971800"/>
                <a:ext cx="111594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352800"/>
                <a:ext cx="134620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⁡|(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|−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038600"/>
                <a:ext cx="2568460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/>
                        </a:rPr>
                        <m:t>ln</m:t>
                      </m:r>
                      <m:r>
                        <a:rPr lang="en-GB" sz="1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7" y="4513217"/>
                <a:ext cx="1657120" cy="578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6276703" y="1676400"/>
            <a:ext cx="381000" cy="9144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631577" y="190717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each separately</a:t>
            </a:r>
          </a:p>
        </p:txBody>
      </p:sp>
      <p:sp>
        <p:nvSpPr>
          <p:cNvPr id="58" name="Arc 57"/>
          <p:cNvSpPr/>
          <p:nvPr/>
        </p:nvSpPr>
        <p:spPr>
          <a:xfrm>
            <a:off x="6248400" y="4191000"/>
            <a:ext cx="381000" cy="685800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553200" y="4191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as a division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2" y="5079275"/>
                <a:ext cx="2277226" cy="738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1662" y="5384075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BAE82D-E909-DE15-EC73-1554BA42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8" grpId="0" animBg="1"/>
      <p:bldP spid="5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6400"/>
                <a:ext cx="139326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76400"/>
                <a:ext cx="91916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572000" y="1676400"/>
            <a:ext cx="1447800" cy="304800"/>
            <a:chOff x="5029200" y="1676400"/>
            <a:chExt cx="1447800" cy="304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029200" y="16764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029200" y="1676400"/>
              <a:ext cx="1447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1600"/>
                <a:ext cx="34496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56028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− 4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81200"/>
                <a:ext cx="54373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4724400" y="2286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81200"/>
                <a:ext cx="38504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86000"/>
                <a:ext cx="61407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86000"/>
                <a:ext cx="54373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400800" y="1447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1) Divide the first term by the highest power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20574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2) Multiply the answer by the whole expression you’re dividing by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2819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3) Subtract to find the remainder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0" y="34290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4) Remember to write the remainder as a fraction of the original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95800"/>
                <a:ext cx="1393266" cy="586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648200"/>
                <a:ext cx="600741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95800"/>
                <a:ext cx="1250791" cy="5699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334000"/>
                <a:ext cx="600741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81600"/>
                <a:ext cx="1196994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2390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Looks tidier!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81800" y="5334000"/>
            <a:ext cx="5334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59408D-E401-19C2-C400-5011A4C2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68552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520952"/>
                <a:ext cx="600741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+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368552"/>
                <a:ext cx="1196994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05600" y="136855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now need to write the remainder as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12" y="2139696"/>
                <a:ext cx="919161" cy="554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139696"/>
                <a:ext cx="2002600" cy="598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2825496"/>
                <a:ext cx="2247667" cy="5986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−2)(3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112" y="3587496"/>
                <a:ext cx="2475165" cy="613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=6−3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56176"/>
                <a:ext cx="3104632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32" y="4791456"/>
                <a:ext cx="86684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67000" y="47762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56" y="5105400"/>
                <a:ext cx="75302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667000" y="5446776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Let x = -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i="1" smtClean="0">
                          <a:latin typeface="Cambria Math"/>
                        </a:rPr>
                        <m:t>4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176" y="5428488"/>
                <a:ext cx="1012393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592" y="5751576"/>
                <a:ext cx="898579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 +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6−3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6172200"/>
                <a:ext cx="1367810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172200"/>
                <a:ext cx="2311594" cy="55906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8200" y="3581400"/>
            <a:ext cx="21336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791200" y="1371600"/>
            <a:ext cx="838200" cy="3048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648200" y="2819400"/>
            <a:ext cx="1905000" cy="6096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10400" y="434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Set the numerators equal and solve for A and 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5867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the final answer with the remainder broken apart!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03536-35B3-F046-D47F-A521CA75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11" grpId="0" animBg="1"/>
      <p:bldP spid="11" grpId="1" animBg="1"/>
      <p:bldP spid="50" grpId="0" animBg="1"/>
      <p:bldP spid="50" grpId="1" animBg="1"/>
      <p:bldP spid="51" grpId="0" animBg="1"/>
      <p:bldP spid="51" grpId="1" animBg="1"/>
      <p:bldP spid="53" grpId="0"/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124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Comic Sans MS" pitchFamily="66" charset="0"/>
              </a:rPr>
              <a:t>You can use partial fractions to integrate expressions</a:t>
            </a: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This allows you to split a fraction up – it can sometimes be recombined after integration…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600" dirty="0">
                <a:latin typeface="Comic Sans MS" pitchFamily="66" charset="0"/>
              </a:rPr>
              <a:t>Find:</a:t>
            </a: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/>
                                </a:rPr>
                                <m:t>−4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1860959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−3</m:t>
                          </m:r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9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371600"/>
                <a:ext cx="1393266" cy="586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  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71600"/>
                <a:ext cx="2311594" cy="559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2613279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812658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71800"/>
                <a:ext cx="1286763" cy="738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1800"/>
                <a:ext cx="1286763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0000"/>
                <a:ext cx="55726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7600"/>
                <a:ext cx="2067233" cy="6455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⁡|3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−2|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57600"/>
                <a:ext cx="1748940" cy="6455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 sz="1600" b="0" i="0" smtClean="0">
                          <a:latin typeface="Cambria Math"/>
                        </a:rPr>
                        <m:t>ln</m:t>
                      </m:r>
                      <m:r>
                        <a:rPr lang="en-GB" sz="1600" b="0" i="1" smtClean="0">
                          <a:latin typeface="Cambria Math"/>
                        </a:rPr>
                        <m:t>⁡|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67200"/>
                <a:ext cx="2065630" cy="6455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05400"/>
                <a:ext cx="3760197" cy="5549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(3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−2)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(3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2533066" cy="6401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43800" y="22098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separately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71063" y="5715000"/>
            <a:ext cx="212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You can combine the natural logarithms (be careful, the negative goes on the denominator…)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11G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7469D2-15F9-7004-BFC0-807204DB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6" grpId="0"/>
      <p:bldP spid="47" grpId="0"/>
      <p:bldP spid="52" grpId="0"/>
      <p:bldP spid="55" grpId="0"/>
      <p:bldP spid="56" grpId="0"/>
      <p:bldP spid="57" grpId="0"/>
      <p:bldP spid="6" grpId="0"/>
      <p:bldP spid="5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4C7643-A01D-F1CF-1FE1-ADE902FB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136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42370" y="2090131"/>
            <a:ext cx="2241550" cy="1622425"/>
          </a:xfrm>
          <a:custGeom>
            <a:avLst/>
            <a:gdLst>
              <a:gd name="connsiteX0" fmla="*/ 0 w 2241550"/>
              <a:gd name="connsiteY0" fmla="*/ 0 h 1622425"/>
              <a:gd name="connsiteX1" fmla="*/ 6350 w 2241550"/>
              <a:gd name="connsiteY1" fmla="*/ 1619250 h 1622425"/>
              <a:gd name="connsiteX2" fmla="*/ 2241550 w 2241550"/>
              <a:gd name="connsiteY2" fmla="*/ 1622425 h 1622425"/>
              <a:gd name="connsiteX3" fmla="*/ 2235200 w 2241550"/>
              <a:gd name="connsiteY3" fmla="*/ 590550 h 1622425"/>
              <a:gd name="connsiteX4" fmla="*/ 1555750 w 2241550"/>
              <a:gd name="connsiteY4" fmla="*/ 514350 h 1622425"/>
              <a:gd name="connsiteX5" fmla="*/ 990600 w 2241550"/>
              <a:gd name="connsiteY5" fmla="*/ 409575 h 1622425"/>
              <a:gd name="connsiteX6" fmla="*/ 530225 w 2241550"/>
              <a:gd name="connsiteY6" fmla="*/ 266700 h 1622425"/>
              <a:gd name="connsiteX7" fmla="*/ 260350 w 2241550"/>
              <a:gd name="connsiteY7" fmla="*/ 149225 h 1622425"/>
              <a:gd name="connsiteX8" fmla="*/ 0 w 2241550"/>
              <a:gd name="connsiteY8" fmla="*/ 0 h 162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550" h="1622425">
                <a:moveTo>
                  <a:pt x="0" y="0"/>
                </a:moveTo>
                <a:cubicBezTo>
                  <a:pt x="2117" y="539750"/>
                  <a:pt x="4233" y="1079500"/>
                  <a:pt x="6350" y="1619250"/>
                </a:cubicBezTo>
                <a:lnTo>
                  <a:pt x="2241550" y="1622425"/>
                </a:lnTo>
                <a:cubicBezTo>
                  <a:pt x="2239433" y="1278467"/>
                  <a:pt x="2237317" y="934508"/>
                  <a:pt x="2235200" y="590550"/>
                </a:cubicBezTo>
                <a:lnTo>
                  <a:pt x="1555750" y="514350"/>
                </a:lnTo>
                <a:lnTo>
                  <a:pt x="990600" y="409575"/>
                </a:lnTo>
                <a:lnTo>
                  <a:pt x="530225" y="266700"/>
                </a:lnTo>
                <a:lnTo>
                  <a:pt x="260350" y="1492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curve, the x-axis, and the lines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shown. Use integration to find the area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0800000">
            <a:off x="4030017" y="762510"/>
            <a:ext cx="6408712" cy="1944216"/>
          </a:xfrm>
          <a:prstGeom prst="arc">
            <a:avLst>
              <a:gd name="adj1" fmla="val 18035218"/>
              <a:gd name="adj2" fmla="val 2119952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478289" y="2706726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01" y="1842630"/>
                <a:ext cx="432048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7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145" y="2922750"/>
                <a:ext cx="391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985" y="3957492"/>
                <a:ext cx="1428340" cy="594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4553313"/>
                <a:ext cx="1920719" cy="575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742" y="692696"/>
                <a:ext cx="971356" cy="4042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18" y="1196752"/>
                <a:ext cx="1442126" cy="495649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94" y="1772816"/>
                <a:ext cx="1451809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4+3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78" y="5131716"/>
                <a:ext cx="1469248" cy="484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4+3(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61" y="5710119"/>
                <a:ext cx="2958310" cy="414729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519153" y="4317532"/>
            <a:ext cx="245921" cy="550559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41249" y="4409297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Rewrite as a power</a:t>
            </a:r>
          </a:p>
        </p:txBody>
      </p:sp>
      <p:sp>
        <p:nvSpPr>
          <p:cNvPr id="31" name="Arc 30"/>
          <p:cNvSpPr/>
          <p:nvPr/>
        </p:nvSpPr>
        <p:spPr>
          <a:xfrm>
            <a:off x="5447145" y="4895935"/>
            <a:ext cx="265678" cy="546922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27264" y="5480708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50176" y="4861101"/>
                <a:ext cx="2736304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Integrate (see what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would differentiate to first…)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76" y="4861101"/>
                <a:ext cx="2736304" cy="529247"/>
              </a:xfrm>
              <a:prstGeom prst="rect">
                <a:avLst/>
              </a:prstGeom>
              <a:blipFill>
                <a:blip r:embed="rId16"/>
                <a:stretch>
                  <a:fillRect r="-1559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824854" y="980728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24854" y="1484784"/>
            <a:ext cx="288032" cy="46977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968870" y="8367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Differentiate using the chain rule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9864" y="155679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32023" y="2507973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</a:rPr>
              <a:t>This gives us the integral below, but 6 times too small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itchFamily="66" charset="0"/>
                <a:sym typeface="Wingdings" panose="05000000000000000000" pitchFamily="2" charset="2"/>
              </a:rPr>
              <a:t> So the original guess needs to be multiplied by 6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28160" y="4641669"/>
            <a:ext cx="983677" cy="3436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675118" y="1798320"/>
            <a:ext cx="1014551" cy="4484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914604" y="722812"/>
            <a:ext cx="818607" cy="3657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132216" y="5225143"/>
            <a:ext cx="927465" cy="3483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657962" y="5448929"/>
            <a:ext cx="161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Sub in values and subtract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𝑠𝑞𝑢𝑎𝑟𝑒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13" y="6280530"/>
                <a:ext cx="166725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79366" y="5955325"/>
            <a:ext cx="300255" cy="467246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97150" y="6045466"/>
            <a:ext cx="99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D46758-5E8E-A5B8-69D2-9524E4DF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7" grpId="0"/>
      <p:bldP spid="37" grpId="1"/>
      <p:bldP spid="38" grpId="0" build="allAtOnce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4254500" y="1704975"/>
            <a:ext cx="2232025" cy="2000250"/>
          </a:xfrm>
          <a:custGeom>
            <a:avLst/>
            <a:gdLst>
              <a:gd name="connsiteX0" fmla="*/ 0 w 2232025"/>
              <a:gd name="connsiteY0" fmla="*/ 1987550 h 2000250"/>
              <a:gd name="connsiteX1" fmla="*/ 196850 w 2232025"/>
              <a:gd name="connsiteY1" fmla="*/ 1473200 h 2000250"/>
              <a:gd name="connsiteX2" fmla="*/ 361950 w 2232025"/>
              <a:gd name="connsiteY2" fmla="*/ 1054100 h 2000250"/>
              <a:gd name="connsiteX3" fmla="*/ 514350 w 2232025"/>
              <a:gd name="connsiteY3" fmla="*/ 733425 h 2000250"/>
              <a:gd name="connsiteX4" fmla="*/ 638175 w 2232025"/>
              <a:gd name="connsiteY4" fmla="*/ 473075 h 2000250"/>
              <a:gd name="connsiteX5" fmla="*/ 812800 w 2232025"/>
              <a:gd name="connsiteY5" fmla="*/ 206375 h 2000250"/>
              <a:gd name="connsiteX6" fmla="*/ 939800 w 2232025"/>
              <a:gd name="connsiteY6" fmla="*/ 69850 h 2000250"/>
              <a:gd name="connsiteX7" fmla="*/ 1031875 w 2232025"/>
              <a:gd name="connsiteY7" fmla="*/ 15875 h 2000250"/>
              <a:gd name="connsiteX8" fmla="*/ 1092200 w 2232025"/>
              <a:gd name="connsiteY8" fmla="*/ 3175 h 2000250"/>
              <a:gd name="connsiteX9" fmla="*/ 1174750 w 2232025"/>
              <a:gd name="connsiteY9" fmla="*/ 0 h 2000250"/>
              <a:gd name="connsiteX10" fmla="*/ 1241425 w 2232025"/>
              <a:gd name="connsiteY10" fmla="*/ 41275 h 2000250"/>
              <a:gd name="connsiteX11" fmla="*/ 1333500 w 2232025"/>
              <a:gd name="connsiteY11" fmla="*/ 101600 h 2000250"/>
              <a:gd name="connsiteX12" fmla="*/ 1428750 w 2232025"/>
              <a:gd name="connsiteY12" fmla="*/ 203200 h 2000250"/>
              <a:gd name="connsiteX13" fmla="*/ 1555750 w 2232025"/>
              <a:gd name="connsiteY13" fmla="*/ 396875 h 2000250"/>
              <a:gd name="connsiteX14" fmla="*/ 1682750 w 2232025"/>
              <a:gd name="connsiteY14" fmla="*/ 647700 h 2000250"/>
              <a:gd name="connsiteX15" fmla="*/ 1984375 w 2232025"/>
              <a:gd name="connsiteY15" fmla="*/ 1327150 h 2000250"/>
              <a:gd name="connsiteX16" fmla="*/ 2120900 w 2232025"/>
              <a:gd name="connsiteY16" fmla="*/ 1698625 h 2000250"/>
              <a:gd name="connsiteX17" fmla="*/ 2232025 w 2232025"/>
              <a:gd name="connsiteY17" fmla="*/ 2000250 h 2000250"/>
              <a:gd name="connsiteX18" fmla="*/ 2025650 w 2232025"/>
              <a:gd name="connsiteY18" fmla="*/ 1974850 h 2000250"/>
              <a:gd name="connsiteX19" fmla="*/ 1806575 w 2232025"/>
              <a:gd name="connsiteY19" fmla="*/ 1920875 h 2000250"/>
              <a:gd name="connsiteX20" fmla="*/ 1622425 w 2232025"/>
              <a:gd name="connsiteY20" fmla="*/ 1854200 h 2000250"/>
              <a:gd name="connsiteX21" fmla="*/ 1419225 w 2232025"/>
              <a:gd name="connsiteY21" fmla="*/ 1758950 h 2000250"/>
              <a:gd name="connsiteX22" fmla="*/ 1244600 w 2232025"/>
              <a:gd name="connsiteY22" fmla="*/ 1631950 h 2000250"/>
              <a:gd name="connsiteX23" fmla="*/ 1089025 w 2232025"/>
              <a:gd name="connsiteY23" fmla="*/ 1520825 h 2000250"/>
              <a:gd name="connsiteX24" fmla="*/ 917575 w 2232025"/>
              <a:gd name="connsiteY24" fmla="*/ 1416050 h 2000250"/>
              <a:gd name="connsiteX25" fmla="*/ 765175 w 2232025"/>
              <a:gd name="connsiteY25" fmla="*/ 1362075 h 2000250"/>
              <a:gd name="connsiteX26" fmla="*/ 628650 w 2232025"/>
              <a:gd name="connsiteY26" fmla="*/ 1362075 h 2000250"/>
              <a:gd name="connsiteX27" fmla="*/ 488950 w 2232025"/>
              <a:gd name="connsiteY27" fmla="*/ 1422400 h 2000250"/>
              <a:gd name="connsiteX28" fmla="*/ 352425 w 2232025"/>
              <a:gd name="connsiteY28" fmla="*/ 1533525 h 2000250"/>
              <a:gd name="connsiteX29" fmla="*/ 238125 w 2232025"/>
              <a:gd name="connsiteY29" fmla="*/ 1676400 h 2000250"/>
              <a:gd name="connsiteX30" fmla="*/ 107950 w 2232025"/>
              <a:gd name="connsiteY30" fmla="*/ 1844675 h 2000250"/>
              <a:gd name="connsiteX31" fmla="*/ 0 w 2232025"/>
              <a:gd name="connsiteY31" fmla="*/ 19875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32025" h="2000250">
                <a:moveTo>
                  <a:pt x="0" y="1987550"/>
                </a:moveTo>
                <a:lnTo>
                  <a:pt x="196850" y="1473200"/>
                </a:lnTo>
                <a:lnTo>
                  <a:pt x="361950" y="1054100"/>
                </a:lnTo>
                <a:lnTo>
                  <a:pt x="514350" y="733425"/>
                </a:lnTo>
                <a:lnTo>
                  <a:pt x="638175" y="473075"/>
                </a:lnTo>
                <a:lnTo>
                  <a:pt x="812800" y="206375"/>
                </a:lnTo>
                <a:lnTo>
                  <a:pt x="939800" y="69850"/>
                </a:lnTo>
                <a:lnTo>
                  <a:pt x="1031875" y="15875"/>
                </a:lnTo>
                <a:lnTo>
                  <a:pt x="1092200" y="3175"/>
                </a:lnTo>
                <a:lnTo>
                  <a:pt x="1174750" y="0"/>
                </a:lnTo>
                <a:lnTo>
                  <a:pt x="1241425" y="41275"/>
                </a:lnTo>
                <a:lnTo>
                  <a:pt x="1333500" y="101600"/>
                </a:lnTo>
                <a:lnTo>
                  <a:pt x="1428750" y="203200"/>
                </a:lnTo>
                <a:lnTo>
                  <a:pt x="1555750" y="396875"/>
                </a:lnTo>
                <a:lnTo>
                  <a:pt x="1682750" y="647700"/>
                </a:lnTo>
                <a:lnTo>
                  <a:pt x="1984375" y="1327150"/>
                </a:lnTo>
                <a:lnTo>
                  <a:pt x="2120900" y="1698625"/>
                </a:lnTo>
                <a:lnTo>
                  <a:pt x="2232025" y="2000250"/>
                </a:lnTo>
                <a:lnTo>
                  <a:pt x="2025650" y="1974850"/>
                </a:lnTo>
                <a:lnTo>
                  <a:pt x="1806575" y="1920875"/>
                </a:lnTo>
                <a:lnTo>
                  <a:pt x="1622425" y="1854200"/>
                </a:lnTo>
                <a:lnTo>
                  <a:pt x="1419225" y="1758950"/>
                </a:lnTo>
                <a:lnTo>
                  <a:pt x="1244600" y="1631950"/>
                </a:lnTo>
                <a:lnTo>
                  <a:pt x="1089025" y="1520825"/>
                </a:lnTo>
                <a:lnTo>
                  <a:pt x="917575" y="1416050"/>
                </a:lnTo>
                <a:lnTo>
                  <a:pt x="765175" y="1362075"/>
                </a:lnTo>
                <a:lnTo>
                  <a:pt x="628650" y="1362075"/>
                </a:lnTo>
                <a:lnTo>
                  <a:pt x="488950" y="1422400"/>
                </a:lnTo>
                <a:lnTo>
                  <a:pt x="352425" y="1533525"/>
                </a:lnTo>
                <a:lnTo>
                  <a:pt x="238125" y="1676400"/>
                </a:lnTo>
                <a:lnTo>
                  <a:pt x="107950" y="1844675"/>
                </a:lnTo>
                <a:lnTo>
                  <a:pt x="0" y="1987550"/>
                </a:lnTo>
                <a:close/>
              </a:path>
            </a:pathLst>
          </a:cu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69" t="-766" r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3714838"/>
                <a:ext cx="3817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65" y="3714838"/>
                <a:ext cx="432048" cy="406073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017" y="1050542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05" y="3570822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49783" y="1706880"/>
            <a:ext cx="2238103" cy="2002971"/>
          </a:xfrm>
          <a:custGeom>
            <a:avLst/>
            <a:gdLst>
              <a:gd name="connsiteX0" fmla="*/ 0 w 2508068"/>
              <a:gd name="connsiteY0" fmla="*/ 2002971 h 2002971"/>
              <a:gd name="connsiteX1" fmla="*/ 1262743 w 2508068"/>
              <a:gd name="connsiteY1" fmla="*/ 0 h 2002971"/>
              <a:gd name="connsiteX2" fmla="*/ 2508068 w 2508068"/>
              <a:gd name="connsiteY2" fmla="*/ 2002971 h 20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068" h="2002971">
                <a:moveTo>
                  <a:pt x="0" y="2002971"/>
                </a:moveTo>
                <a:cubicBezTo>
                  <a:pt x="422366" y="1001485"/>
                  <a:pt x="844732" y="0"/>
                  <a:pt x="1262743" y="0"/>
                </a:cubicBezTo>
                <a:cubicBezTo>
                  <a:pt x="1680754" y="0"/>
                  <a:pt x="2094411" y="1001485"/>
                  <a:pt x="2508068" y="2002971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06" y="1585592"/>
                <a:ext cx="43204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249783" y="3064083"/>
            <a:ext cx="2238103" cy="654477"/>
          </a:xfrm>
          <a:custGeom>
            <a:avLst/>
            <a:gdLst>
              <a:gd name="connsiteX0" fmla="*/ 0 w 2238103"/>
              <a:gd name="connsiteY0" fmla="*/ 654477 h 654477"/>
              <a:gd name="connsiteX1" fmla="*/ 679268 w 2238103"/>
              <a:gd name="connsiteY1" fmla="*/ 1334 h 654477"/>
              <a:gd name="connsiteX2" fmla="*/ 1593668 w 2238103"/>
              <a:gd name="connsiteY2" fmla="*/ 489014 h 654477"/>
              <a:gd name="connsiteX3" fmla="*/ 2238103 w 2238103"/>
              <a:gd name="connsiteY3" fmla="*/ 645768 h 65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103" h="654477">
                <a:moveTo>
                  <a:pt x="0" y="654477"/>
                </a:moveTo>
                <a:cubicBezTo>
                  <a:pt x="206828" y="341694"/>
                  <a:pt x="413657" y="28911"/>
                  <a:pt x="679268" y="1334"/>
                </a:cubicBezTo>
                <a:cubicBezTo>
                  <a:pt x="944879" y="-26243"/>
                  <a:pt x="1333862" y="381608"/>
                  <a:pt x="1593668" y="489014"/>
                </a:cubicBezTo>
                <a:cubicBezTo>
                  <a:pt x="1853474" y="596420"/>
                  <a:pt x="2045788" y="621094"/>
                  <a:pt x="2238103" y="645768"/>
                </a:cubicBezTo>
              </a:path>
            </a:pathLst>
          </a:cu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525" y="2381730"/>
                <a:ext cx="3917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246041" y="1266566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V="1">
            <a:off x="5470177" y="2490702"/>
            <a:ext cx="0" cy="2448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60" y="1501140"/>
                <a:ext cx="629531" cy="184666"/>
              </a:xfrm>
              <a:prstGeom prst="rect">
                <a:avLst/>
              </a:prstGeom>
              <a:blipFill>
                <a:blip r:embed="rId9"/>
                <a:stretch>
                  <a:fillRect l="-5769" t="-3226" r="-769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340" y="3390900"/>
                <a:ext cx="637290" cy="184666"/>
              </a:xfrm>
              <a:prstGeom prst="rect">
                <a:avLst/>
              </a:prstGeom>
              <a:blipFill>
                <a:blip r:embed="rId10"/>
                <a:stretch>
                  <a:fillRect l="-5714" t="-3226" r="-8571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29050" y="4114800"/>
            <a:ext cx="514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To find the area between two curves, you can subtract the ‘lower’ curve from the higher curve (as long as the curves do not intersect between the limits)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325" y="4905375"/>
                <a:ext cx="1631665" cy="542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581650"/>
                <a:ext cx="2340641" cy="5421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174840" y="5229225"/>
            <a:ext cx="273586" cy="633004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429362" y="5344154"/>
            <a:ext cx="1615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functions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BB9E5A-985C-7C40-02EE-7F5C1161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 animBg="1"/>
      <p:bldP spid="2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any of the integration methods you have learned in order to find areas under or between curves (as in Year 12)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region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bounded by the two curves. Use integration to find the area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69" t="-766" r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11H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1381125"/>
                <a:ext cx="2340641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641315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886312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4848225"/>
                <a:ext cx="503984" cy="215444"/>
              </a:xfrm>
              <a:prstGeom prst="rect">
                <a:avLst/>
              </a:prstGeom>
              <a:blipFill>
                <a:blip r:embed="rId4"/>
                <a:stretch>
                  <a:fillRect l="-7317" r="-609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925" y="5400675"/>
                <a:ext cx="717184" cy="215444"/>
              </a:xfrm>
              <a:prstGeom prst="rect">
                <a:avLst/>
              </a:prstGeom>
              <a:blipFill>
                <a:blip r:embed="rId5"/>
                <a:stretch>
                  <a:fillRect l="-855" r="-42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62" y="5753729"/>
                <a:ext cx="2466988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7465844" y="5000625"/>
            <a:ext cx="273585" cy="5429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710841" y="5125079"/>
            <a:ext cx="137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48225"/>
                <a:ext cx="495841" cy="215444"/>
              </a:xfrm>
              <a:prstGeom prst="rect">
                <a:avLst/>
              </a:prstGeom>
              <a:blipFill>
                <a:blip r:embed="rId7"/>
                <a:stretch>
                  <a:fillRect l="-4938" r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43675" y="5400675"/>
                <a:ext cx="1068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75" y="5400675"/>
                <a:ext cx="1068113" cy="215444"/>
              </a:xfrm>
              <a:prstGeom prst="rect">
                <a:avLst/>
              </a:prstGeom>
              <a:blipFill>
                <a:blip r:embed="rId8"/>
                <a:stretch>
                  <a:fillRect l="-568" r="-227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need to divide the original guess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12" y="5753729"/>
                <a:ext cx="2466988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2038350"/>
                <a:ext cx="2014846" cy="540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2(0)+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2781300"/>
                <a:ext cx="4684167" cy="484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3495675"/>
                <a:ext cx="323999" cy="404726"/>
              </a:xfrm>
              <a:prstGeom prst="rect">
                <a:avLst/>
              </a:prstGeom>
              <a:blipFill>
                <a:blip r:embed="rId12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251040" y="17335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05537" y="1648454"/>
            <a:ext cx="2286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each term separately using the patterns below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8432265" y="232410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8432265" y="3028950"/>
            <a:ext cx="273585" cy="657225"/>
          </a:xfrm>
          <a:prstGeom prst="arc">
            <a:avLst>
              <a:gd name="adj1" fmla="val 16200000"/>
              <a:gd name="adj2" fmla="val 53654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91513" y="1838954"/>
            <a:ext cx="84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limits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1962" y="3677279"/>
            <a:ext cx="962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13886" y="1584144"/>
            <a:ext cx="529590" cy="1970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975736" y="5365569"/>
            <a:ext cx="729614" cy="2637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32485" y="1555569"/>
            <a:ext cx="982539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532685" y="5392678"/>
            <a:ext cx="1085117" cy="25418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CE447-B8DD-6083-0DE9-CBD3F0D2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3507CA-9527-0C6E-1EBA-31FF470C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409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Imagine we had a curve as shown to the right, and we wanted to find the area in the region indicated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split the region into strips, all of the same height (in this case 3), and work out the area of each strip as a trapezium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We could then add them together and the area would be an approximation for the area under the curve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 If we want a better approximation, we just need to use more strips…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79075" y="15323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9075" y="32849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8075" y="13799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6675" y="32849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45875" y="19133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46617" y="1960813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4877" y="2427377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69875" y="25229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876800" y="19050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55631" y="1579779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1011" y="1645093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7379" y="2076563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8376" y="220386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5475" y="32849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3342" y="328748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073" y="3290849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35249" y="3245031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4510" y="3231246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5942520" y="1913842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985393" y="2437284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3"/>
          </p:cNvCxnSpPr>
          <p:nvPr/>
        </p:nvCxnSpPr>
        <p:spPr>
          <a:xfrm flipH="1" flipV="1">
            <a:off x="6451191" y="2023635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79075" y="4046911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79075" y="5799511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98075" y="38945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536675" y="579951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9458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250675" y="4427911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555475" y="4580311"/>
            <a:ext cx="0" cy="1219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60275" y="4885111"/>
            <a:ext cx="0" cy="9144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165075" y="4982920"/>
            <a:ext cx="4549" cy="81659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469875" y="5037511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876800" y="4419600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725942" y="40884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06942" y="4088442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11742" y="4240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9458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1342" y="46218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16542" y="45456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26142" y="469804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506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554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602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65075" y="5799511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910618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2233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533866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819332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137780" y="5799511"/>
            <a:ext cx="3810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91400" y="579120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15000" y="5791200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5942520" y="4428441"/>
            <a:ext cx="306602" cy="10299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6250931" y="4442166"/>
            <a:ext cx="314548" cy="16992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555009" y="4611901"/>
            <a:ext cx="313825" cy="286206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7163522" y="4993447"/>
            <a:ext cx="316357" cy="52004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860889" y="4894495"/>
            <a:ext cx="306967" cy="989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424551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934200" y="3276600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A9E3A9-9163-41D0-F532-A40F2113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  <p:bldP spid="17" grpId="0"/>
      <p:bldP spid="18" grpId="0"/>
      <p:bldP spid="19" grpId="0"/>
      <p:bldP spid="22" grpId="0"/>
      <p:bldP spid="25" grpId="0"/>
      <p:bldP spid="26" grpId="0"/>
      <p:bldP spid="27" grpId="0"/>
      <p:bldP spid="33" grpId="0"/>
      <p:bldP spid="34" grpId="0"/>
      <p:bldP spid="57" grpId="0"/>
      <p:bldP spid="58" grpId="0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integrate using standard functions</a:t>
            </a: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are not given the standard relationships for integration in the formula booklet, but you can use the rules from the differentiation parts to help!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82" t="36682" r="64356" b="39873"/>
          <a:stretch/>
        </p:blipFill>
        <p:spPr>
          <a:xfrm>
            <a:off x="488493" y="3868297"/>
            <a:ext cx="3191936" cy="227995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99954" y="3431177"/>
            <a:ext cx="1341120" cy="9318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you could use this row to recall that the integral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𝑡𝑎𝑛𝑥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18" y="2978839"/>
                <a:ext cx="4078570" cy="646331"/>
              </a:xfrm>
              <a:prstGeom prst="rect">
                <a:avLst/>
              </a:prstGeom>
              <a:blipFill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BB05D-BACF-71F3-0A22-CE0E905C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Lets see what the algebra would look like for using the trapezium rule in a question…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5800" y="3733800"/>
            <a:ext cx="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5486400"/>
            <a:ext cx="3733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581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684" y="548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752600" y="4114800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53342" y="4162302"/>
            <a:ext cx="1684" cy="132271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1602" y="4628866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4724400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83525" y="4106489"/>
            <a:ext cx="3370997" cy="740741"/>
          </a:xfrm>
          <a:custGeom>
            <a:avLst/>
            <a:gdLst>
              <a:gd name="connsiteX0" fmla="*/ 0 w 3370997"/>
              <a:gd name="connsiteY0" fmla="*/ 740741 h 740741"/>
              <a:gd name="connsiteX1" fmla="*/ 818866 w 3370997"/>
              <a:gd name="connsiteY1" fmla="*/ 99296 h 740741"/>
              <a:gd name="connsiteX2" fmla="*/ 1487606 w 3370997"/>
              <a:gd name="connsiteY2" fmla="*/ 44705 h 740741"/>
              <a:gd name="connsiteX3" fmla="*/ 2115403 w 3370997"/>
              <a:gd name="connsiteY3" fmla="*/ 522377 h 740741"/>
              <a:gd name="connsiteX4" fmla="*/ 3370997 w 3370997"/>
              <a:gd name="connsiteY4" fmla="*/ 672502 h 7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0997" h="740741">
                <a:moveTo>
                  <a:pt x="0" y="740741"/>
                </a:moveTo>
                <a:cubicBezTo>
                  <a:pt x="285466" y="478021"/>
                  <a:pt x="570932" y="215302"/>
                  <a:pt x="818866" y="99296"/>
                </a:cubicBezTo>
                <a:cubicBezTo>
                  <a:pt x="1066800" y="-16710"/>
                  <a:pt x="1271517" y="-25808"/>
                  <a:pt x="1487606" y="44705"/>
                </a:cubicBezTo>
                <a:cubicBezTo>
                  <a:pt x="1703695" y="115218"/>
                  <a:pt x="1801504" y="417744"/>
                  <a:pt x="2115403" y="522377"/>
                </a:cubicBezTo>
                <a:cubicBezTo>
                  <a:pt x="2429302" y="627010"/>
                  <a:pt x="2900149" y="649756"/>
                  <a:pt x="3370997" y="67250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716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7244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7244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2200" y="548640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0067" y="548897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6798" y="5492338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503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749245" y="4115331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792118" y="4638773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</p:cNvCxnSpPr>
          <p:nvPr/>
        </p:nvCxnSpPr>
        <p:spPr>
          <a:xfrm flipH="1" flipV="1">
            <a:off x="2257916" y="4225124"/>
            <a:ext cx="541012" cy="40374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31276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740925" y="5478089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09458" y="1247898"/>
            <a:ext cx="0" cy="13716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09210" y="1371600"/>
            <a:ext cx="2674" cy="12465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05400" y="18288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925" y="262207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07183" y="2611187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906103" y="1248429"/>
            <a:ext cx="511719" cy="110901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18288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971800"/>
                <a:ext cx="1580240" cy="438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6489865" y="1330036"/>
            <a:ext cx="3959" cy="127871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010400" y="1752600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19050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5600" y="190500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00998" y="2610134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483927" y="1312223"/>
            <a:ext cx="553799" cy="44037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70074" y="2601823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1800"/>
                <a:ext cx="1580240" cy="438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8073052" y="1742693"/>
            <a:ext cx="9513" cy="8620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578050" y="1838227"/>
            <a:ext cx="0" cy="7620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56909" y="198494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16384" y="19985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sz="1600" baseline="-25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77715" y="261501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8093568" y="1752600"/>
            <a:ext cx="490124" cy="9216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042375" y="2591916"/>
            <a:ext cx="533400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168" y="2971800"/>
                <a:ext cx="1583832" cy="438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𝑇𝑜𝑡𝑎𝑙</m:t>
                    </m:r>
                    <m:r>
                      <a:rPr lang="en-GB" sz="1400" b="0" i="1" smtClean="0">
                        <a:latin typeface="Cambria Math"/>
                      </a:rPr>
                      <m:t> </m:t>
                    </m:r>
                    <m:r>
                      <a:rPr lang="en-GB" sz="1400" b="0" i="1" smtClean="0">
                        <a:latin typeface="Cambria Math"/>
                      </a:rPr>
                      <m:t>𝐴𝑟𝑒𝑎</m:t>
                    </m:r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4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GB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81400"/>
                <a:ext cx="4426661" cy="396519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91000"/>
                <a:ext cx="3047822" cy="4956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400" i="1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237558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858000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131257" y="3657600"/>
            <a:ext cx="3048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7250373" y="3667836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7888405" y="3654188"/>
            <a:ext cx="3048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9E759-BFB6-3DEB-0A7E-9BBB33C4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  <p:bldP spid="40" grpId="0"/>
      <p:bldP spid="41" grpId="0"/>
      <p:bldP spid="42" grpId="0"/>
      <p:bldP spid="45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3" grpId="0" animBg="1"/>
      <p:bldP spid="3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As a general case, the trapezium rule looks like this: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and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6600"/>
                <a:ext cx="4434740" cy="650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74" y="4360817"/>
                <a:ext cx="1106585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1676400" y="4999630"/>
            <a:ext cx="329821" cy="5629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2400" y="5638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height of each strip is given by the difference between the limits, divided by ‘n’, the number of strips…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8241" y="4419601"/>
            <a:ext cx="249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get given this in the formula booklet!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787" t="48003" r="30168" b="42551"/>
          <a:stretch/>
        </p:blipFill>
        <p:spPr>
          <a:xfrm>
            <a:off x="3370216" y="4998720"/>
            <a:ext cx="5683894" cy="5486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93DDEB-6FBE-789C-F10B-404E0B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this!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896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769F5-D147-F6FA-3917-7EAAB304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You will not need to integrate at all to do this!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0.5</a:t>
            </a: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draw up a table and work out y values at the appropriate x positions between 0 and 2…</a:t>
            </a:r>
            <a:endParaRPr lang="en-GB" altLang="en-US" sz="14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3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3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75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37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999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84650" y="26701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1000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1413" y="22923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84650" y="22987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84650" y="30400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1675" y="23145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2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46775" y="23145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1963" y="23145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86650" y="23145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0088" y="23145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19613" y="26876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76825" y="26876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34088" y="26876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84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46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08950" y="26876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77000" y="1905000"/>
            <a:ext cx="0" cy="2752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0.5…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1960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each of these values of x, calculate the value of y by substituting it into the </a:t>
            </a:r>
            <a:r>
              <a:rPr lang="en-GB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equation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curve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are the heights of each strip!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now substitute these values into the formula (the first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the second is y</a:t>
            </a:r>
            <a:r>
              <a:rPr lang="en-GB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etc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477000" y="3124200"/>
            <a:ext cx="0" cy="351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2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F4D98E-8843-9BAC-A3F9-51916424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21504" grpId="0"/>
      <p:bldP spid="21505" grpId="0"/>
      <p:bldP spid="21507" grpId="0"/>
      <p:bldP spid="21508" grpId="0"/>
      <p:bldP spid="21509" grpId="0"/>
      <p:bldP spid="21510" grpId="0"/>
      <p:bldP spid="4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4 strips, estimate the area under the curve: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Now sub the values you worked out into the formula – the first value for y is y</a:t>
            </a:r>
            <a:r>
              <a:rPr lang="en-GB" altLang="en-US" sz="1400" baseline="-25000" dirty="0">
                <a:latin typeface="Comic Sans MS" pitchFamily="66" charset="0"/>
                <a:sym typeface="Wingdings" panose="05000000000000000000" pitchFamily="2" charset="2"/>
              </a:rPr>
              <a:t>0</a:t>
            </a: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 and the last is </a:t>
            </a:r>
            <a:r>
              <a:rPr lang="en-GB" altLang="en-US" sz="1400" dirty="0" err="1">
                <a:latin typeface="Comic Sans MS" pitchFamily="66" charset="0"/>
                <a:sym typeface="Wingdings" panose="05000000000000000000" pitchFamily="2" charset="2"/>
              </a:rPr>
              <a:t>y</a:t>
            </a:r>
            <a:r>
              <a:rPr lang="en-GB" altLang="en-US" sz="1400" baseline="-25000" dirty="0" err="1">
                <a:latin typeface="Comic Sans MS" pitchFamily="66" charset="0"/>
                <a:sym typeface="Wingdings" panose="05000000000000000000" pitchFamily="2" charset="2"/>
              </a:rPr>
              <a:t>n</a:t>
            </a:r>
            <a:endParaRPr lang="en-GB" altLang="en-US" sz="1400" baseline="-25000" dirty="0">
              <a:latin typeface="Comic Sans MS" pitchFamily="66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959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719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81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243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8005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191000" y="2047875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197350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8767763" y="167005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191000" y="1676400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191000" y="2417763"/>
            <a:ext cx="458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4518025" y="1692275"/>
            <a:ext cx="1218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78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5953125" y="1692275"/>
            <a:ext cx="393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818313" y="1692275"/>
            <a:ext cx="185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493000" y="1692275"/>
            <a:ext cx="360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8326438" y="1692275"/>
            <a:ext cx="21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4" name="Rectangle 22"/>
          <p:cNvSpPr>
            <a:spLocks noChangeArrowheads="1"/>
          </p:cNvSpPr>
          <p:nvPr/>
        </p:nvSpPr>
        <p:spPr bwMode="auto">
          <a:xfrm>
            <a:off x="4525963" y="2065338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5083175" y="2065338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4"/>
          <p:cNvSpPr>
            <a:spLocks noChangeArrowheads="1"/>
          </p:cNvSpPr>
          <p:nvPr/>
        </p:nvSpPr>
        <p:spPr bwMode="auto">
          <a:xfrm>
            <a:off x="6040438" y="2065338"/>
            <a:ext cx="217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25"/>
          <p:cNvSpPr>
            <a:spLocks noChangeArrowheads="1"/>
          </p:cNvSpPr>
          <p:nvPr/>
        </p:nvSpPr>
        <p:spPr bwMode="auto">
          <a:xfrm>
            <a:off x="6591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26"/>
          <p:cNvSpPr>
            <a:spLocks noChangeArrowheads="1"/>
          </p:cNvSpPr>
          <p:nvPr/>
        </p:nvSpPr>
        <p:spPr bwMode="auto">
          <a:xfrm>
            <a:off x="7353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8115300" y="2065338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2+2.236+2.449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5175584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.437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67200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5638800" y="3657600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105400" y="2895600"/>
            <a:ext cx="2286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096000" y="365760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029200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534400" y="3657600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8051074" y="2039983"/>
            <a:ext cx="6096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1628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858000" y="3657600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772400" y="3657600"/>
            <a:ext cx="5334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527074" y="2031275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15200" y="2039983"/>
            <a:ext cx="609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2383" y="2039983"/>
            <a:ext cx="228600" cy="304800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43400" y="28956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419600" y="3657600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" y="3076304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8A215-0FD9-E731-7613-EB4AA324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39" grpId="1" animBg="1"/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  <a:p>
            <a:pPr algn="ctr" eaLnBrk="1" hangingPunct="1">
              <a:buFont typeface="Wingdings"/>
              <a:buChar char="à"/>
            </a:pPr>
            <a:endParaRPr lang="en-GB" altLang="en-US" sz="1400" dirty="0">
              <a:latin typeface="Comic Sans MS" pitchFamily="66" charset="0"/>
              <a:sym typeface="Wingdings" panose="05000000000000000000" pitchFamily="2" charset="2"/>
            </a:endParaRP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Start by finding the height of each strip…</a:t>
            </a:r>
          </a:p>
          <a:p>
            <a:pPr algn="ctr" eaLnBrk="1" hangingPunct="1">
              <a:buFont typeface="Wingdings"/>
              <a:buChar char="à"/>
            </a:pPr>
            <a:r>
              <a:rPr lang="en-GB" altLang="en-US" sz="1400" dirty="0">
                <a:latin typeface="Comic Sans MS" pitchFamily="66" charset="0"/>
                <a:sym typeface="Wingdings" panose="05000000000000000000" pitchFamily="2" charset="2"/>
              </a:rPr>
              <a:t>h = 0.25</a:t>
            </a:r>
            <a:endParaRPr lang="en-GB" altLang="en-US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106585" cy="5598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86000"/>
                <a:ext cx="1106585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h</m:t>
                      </m:r>
                      <m:r>
                        <a:rPr lang="en-GB" sz="1600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101072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40"/>
          <p:cNvSpPr>
            <a:spLocks/>
          </p:cNvSpPr>
          <p:nvPr/>
        </p:nvSpPr>
        <p:spPr bwMode="auto">
          <a:xfrm>
            <a:off x="5943600" y="1828800"/>
            <a:ext cx="152400" cy="7620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6019800" y="19050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 from the question</a:t>
            </a:r>
          </a:p>
        </p:txBody>
      </p:sp>
      <p:sp>
        <p:nvSpPr>
          <p:cNvPr id="14" name="Arc 40"/>
          <p:cNvSpPr>
            <a:spLocks/>
          </p:cNvSpPr>
          <p:nvPr/>
        </p:nvSpPr>
        <p:spPr bwMode="auto">
          <a:xfrm>
            <a:off x="5943600" y="2590800"/>
            <a:ext cx="152400" cy="609600"/>
          </a:xfrm>
          <a:custGeom>
            <a:avLst/>
            <a:gdLst>
              <a:gd name="T0" fmla="*/ 0 w 21600"/>
              <a:gd name="T1" fmla="*/ 0 h 43199"/>
              <a:gd name="T2" fmla="*/ 2656706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70"/>
                  <a:pt x="12021" y="43115"/>
                  <a:pt x="152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572000" y="3657600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So the height (horizontally!) of each strip will be 0.25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6B2C4-C017-2C87-F4A8-F80D531A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3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Using 8 strips, estimate the area under the curve:</a:t>
            </a: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GB" altLang="en-US" sz="14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altLang="en-US" sz="1400" dirty="0">
                <a:latin typeface="Comic Sans MS" pitchFamily="66" charset="0"/>
              </a:rPr>
              <a:t>Between the lines x = 0 and x =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196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Between x = 0 and x = 2, the height of each strip is 0.25…</a:t>
            </a:r>
          </a:p>
        </p:txBody>
      </p:sp>
      <p:sp>
        <p:nvSpPr>
          <p:cNvPr id="21529" name="AutoShape 56"/>
          <p:cNvSpPr>
            <a:spLocks noChangeAspect="1" noChangeArrowheads="1" noTextEdit="1"/>
          </p:cNvSpPr>
          <p:nvPr/>
        </p:nvSpPr>
        <p:spPr bwMode="auto">
          <a:xfrm>
            <a:off x="4222750" y="1914525"/>
            <a:ext cx="47990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0" name="Line 58"/>
          <p:cNvSpPr>
            <a:spLocks noChangeShapeType="1"/>
          </p:cNvSpPr>
          <p:nvPr/>
        </p:nvSpPr>
        <p:spPr bwMode="auto">
          <a:xfrm>
            <a:off x="50228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1" name="Line 59"/>
          <p:cNvSpPr>
            <a:spLocks noChangeShapeType="1"/>
          </p:cNvSpPr>
          <p:nvPr/>
        </p:nvSpPr>
        <p:spPr bwMode="auto">
          <a:xfrm>
            <a:off x="58229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2" name="Line 60"/>
          <p:cNvSpPr>
            <a:spLocks noChangeShapeType="1"/>
          </p:cNvSpPr>
          <p:nvPr/>
        </p:nvSpPr>
        <p:spPr bwMode="auto">
          <a:xfrm>
            <a:off x="66214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3" name="Line 61"/>
          <p:cNvSpPr>
            <a:spLocks noChangeShapeType="1"/>
          </p:cNvSpPr>
          <p:nvPr/>
        </p:nvSpPr>
        <p:spPr bwMode="auto">
          <a:xfrm>
            <a:off x="74215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4" name="Line 62"/>
          <p:cNvSpPr>
            <a:spLocks noChangeShapeType="1"/>
          </p:cNvSpPr>
          <p:nvPr/>
        </p:nvSpPr>
        <p:spPr bwMode="auto">
          <a:xfrm>
            <a:off x="82216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35" name="Line 63"/>
          <p:cNvSpPr>
            <a:spLocks noChangeShapeType="1"/>
          </p:cNvSpPr>
          <p:nvPr/>
        </p:nvSpPr>
        <p:spPr bwMode="auto">
          <a:xfrm>
            <a:off x="4216400" y="2308225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>
            <a:off x="4222750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9021763" y="1930400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216400" y="1936750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4216400" y="2678113"/>
            <a:ext cx="4813301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4554538" y="1946275"/>
            <a:ext cx="247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9"/>
          <p:cNvSpPr>
            <a:spLocks noChangeArrowheads="1"/>
          </p:cNvSpPr>
          <p:nvPr/>
        </p:nvSpPr>
        <p:spPr bwMode="auto">
          <a:xfrm>
            <a:off x="5353050" y="1944688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59832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71"/>
          <p:cNvSpPr>
            <a:spLocks noChangeArrowheads="1"/>
          </p:cNvSpPr>
          <p:nvPr/>
        </p:nvSpPr>
        <p:spPr bwMode="auto">
          <a:xfrm>
            <a:off x="6853238" y="1944688"/>
            <a:ext cx="4413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7583488" y="1944688"/>
            <a:ext cx="5810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0.75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3"/>
          <p:cNvSpPr>
            <a:spLocks noChangeArrowheads="1"/>
          </p:cNvSpPr>
          <p:nvPr/>
        </p:nvSpPr>
        <p:spPr bwMode="auto">
          <a:xfrm>
            <a:off x="8570913" y="1944688"/>
            <a:ext cx="2095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74"/>
          <p:cNvSpPr>
            <a:spLocks noChangeArrowheads="1"/>
          </p:cNvSpPr>
          <p:nvPr/>
        </p:nvSpPr>
        <p:spPr bwMode="auto">
          <a:xfrm>
            <a:off x="4559300" y="2319338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75"/>
          <p:cNvSpPr>
            <a:spLocks noChangeArrowheads="1"/>
          </p:cNvSpPr>
          <p:nvPr/>
        </p:nvSpPr>
        <p:spPr bwMode="auto">
          <a:xfrm>
            <a:off x="5132388" y="2317750"/>
            <a:ext cx="684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1.732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76"/>
          <p:cNvSpPr>
            <a:spLocks noChangeArrowheads="1"/>
          </p:cNvSpPr>
          <p:nvPr/>
        </p:nvSpPr>
        <p:spPr bwMode="auto">
          <a:xfrm>
            <a:off x="59499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1.871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6953250" y="231775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78"/>
          <p:cNvSpPr>
            <a:spLocks noChangeArrowheads="1"/>
          </p:cNvSpPr>
          <p:nvPr/>
        </p:nvSpPr>
        <p:spPr bwMode="auto">
          <a:xfrm>
            <a:off x="7550150" y="2317750"/>
            <a:ext cx="6477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2.121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79"/>
          <p:cNvSpPr>
            <a:spLocks noChangeArrowheads="1"/>
          </p:cNvSpPr>
          <p:nvPr/>
        </p:nvSpPr>
        <p:spPr bwMode="auto">
          <a:xfrm>
            <a:off x="8315325" y="2317750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2.236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80"/>
          <p:cNvSpPr>
            <a:spLocks noChangeShapeType="1"/>
          </p:cNvSpPr>
          <p:nvPr/>
        </p:nvSpPr>
        <p:spPr bwMode="auto">
          <a:xfrm>
            <a:off x="50244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81"/>
          <p:cNvSpPr>
            <a:spLocks noChangeShapeType="1"/>
          </p:cNvSpPr>
          <p:nvPr/>
        </p:nvSpPr>
        <p:spPr bwMode="auto">
          <a:xfrm>
            <a:off x="58245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Line 82"/>
          <p:cNvSpPr>
            <a:spLocks noChangeShapeType="1"/>
          </p:cNvSpPr>
          <p:nvPr/>
        </p:nvSpPr>
        <p:spPr bwMode="auto">
          <a:xfrm>
            <a:off x="66246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>
            <a:off x="74247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>
            <a:off x="4217987" y="3319463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>
            <a:off x="4224338" y="2941638"/>
            <a:ext cx="0" cy="7556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>
            <a:off x="8224838" y="2943225"/>
            <a:ext cx="0" cy="754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>
            <a:off x="4217987" y="294798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4217987" y="3690938"/>
            <a:ext cx="4013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Rectangle 89"/>
          <p:cNvSpPr>
            <a:spLocks noChangeArrowheads="1"/>
          </p:cNvSpPr>
          <p:nvPr/>
        </p:nvSpPr>
        <p:spPr bwMode="auto">
          <a:xfrm>
            <a:off x="4556125" y="2960688"/>
            <a:ext cx="249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90"/>
          <p:cNvSpPr>
            <a:spLocks noChangeArrowheads="1"/>
          </p:cNvSpPr>
          <p:nvPr/>
        </p:nvSpPr>
        <p:spPr bwMode="auto">
          <a:xfrm>
            <a:off x="52038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91"/>
          <p:cNvSpPr>
            <a:spLocks noChangeArrowheads="1"/>
          </p:cNvSpPr>
          <p:nvPr/>
        </p:nvSpPr>
        <p:spPr bwMode="auto">
          <a:xfrm>
            <a:off x="6073775" y="2959100"/>
            <a:ext cx="406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7" name="Rectangle 92"/>
          <p:cNvSpPr>
            <a:spLocks noChangeArrowheads="1"/>
          </p:cNvSpPr>
          <p:nvPr/>
        </p:nvSpPr>
        <p:spPr bwMode="auto">
          <a:xfrm>
            <a:off x="6804025" y="2959100"/>
            <a:ext cx="546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1.75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8" name="Rectangle 93"/>
          <p:cNvSpPr>
            <a:spLocks noChangeArrowheads="1"/>
          </p:cNvSpPr>
          <p:nvPr/>
        </p:nvSpPr>
        <p:spPr bwMode="auto">
          <a:xfrm>
            <a:off x="7754938" y="2959100"/>
            <a:ext cx="247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9" name="Rectangle 94"/>
          <p:cNvSpPr>
            <a:spLocks noChangeArrowheads="1"/>
          </p:cNvSpPr>
          <p:nvPr/>
        </p:nvSpPr>
        <p:spPr bwMode="auto">
          <a:xfrm>
            <a:off x="4560888" y="3330575"/>
            <a:ext cx="2397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0" name="Rectangle 95"/>
          <p:cNvSpPr>
            <a:spLocks noChangeArrowheads="1"/>
          </p:cNvSpPr>
          <p:nvPr/>
        </p:nvSpPr>
        <p:spPr bwMode="auto">
          <a:xfrm>
            <a:off x="51165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2.345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1" name="Rectangle 96"/>
          <p:cNvSpPr>
            <a:spLocks noChangeArrowheads="1"/>
          </p:cNvSpPr>
          <p:nvPr/>
        </p:nvSpPr>
        <p:spPr bwMode="auto">
          <a:xfrm>
            <a:off x="5916613" y="3328988"/>
            <a:ext cx="7223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2.449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2" name="Rectangle 97"/>
          <p:cNvSpPr>
            <a:spLocks noChangeArrowheads="1"/>
          </p:cNvSpPr>
          <p:nvPr/>
        </p:nvSpPr>
        <p:spPr bwMode="auto">
          <a:xfrm>
            <a:off x="67167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2.550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3" name="Rectangle 98"/>
          <p:cNvSpPr>
            <a:spLocks noChangeArrowheads="1"/>
          </p:cNvSpPr>
          <p:nvPr/>
        </p:nvSpPr>
        <p:spPr bwMode="auto">
          <a:xfrm>
            <a:off x="7516813" y="3328988"/>
            <a:ext cx="7207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2.646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4" y="4135271"/>
                <a:ext cx="3902094" cy="580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+3</m:t>
                              </m:r>
                            </m:e>
                          </m:rad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(0.25)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1.732+2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1.871+2+2.121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+2.236+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2.345+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2.449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+2.550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/>
                                </a:rPr>
                                <m:t>+2.646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32" y="4856328"/>
                <a:ext cx="7870295" cy="576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Oval 155"/>
          <p:cNvSpPr/>
          <p:nvPr/>
        </p:nvSpPr>
        <p:spPr>
          <a:xfrm>
            <a:off x="2356513" y="4995080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3118512" y="500872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598225" y="4995081"/>
            <a:ext cx="685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532260" y="4339987"/>
            <a:ext cx="300253" cy="279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.440 </m:t>
                      </m:r>
                      <m:r>
                        <a:rPr lang="en-GB" sz="1400" b="0" i="1" smtClean="0">
                          <a:latin typeface="Cambria Math"/>
                        </a:rPr>
                        <m:t>𝑠𝑞𝑢𝑎𝑟𝑒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5591033"/>
                <a:ext cx="1912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Oval 160"/>
          <p:cNvSpPr/>
          <p:nvPr/>
        </p:nvSpPr>
        <p:spPr>
          <a:xfrm>
            <a:off x="1872017" y="5008729"/>
            <a:ext cx="381000" cy="304800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1328382" y="4271749"/>
            <a:ext cx="172872" cy="320723"/>
          </a:xfrm>
          <a:prstGeom prst="ellipse">
            <a:avLst/>
          </a:prstGeom>
          <a:noFill/>
          <a:ln w="254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7394812" y="5011002"/>
            <a:ext cx="457200" cy="3048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5049671" y="2320119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/>
          <p:cNvSpPr/>
          <p:nvPr/>
        </p:nvSpPr>
        <p:spPr>
          <a:xfrm>
            <a:off x="4089778" y="501100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/>
          <p:cNvSpPr/>
          <p:nvPr/>
        </p:nvSpPr>
        <p:spPr>
          <a:xfrm>
            <a:off x="6644184" y="5013278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5991366" y="5015552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/>
          <p:cNvSpPr/>
          <p:nvPr/>
        </p:nvSpPr>
        <p:spPr>
          <a:xfrm>
            <a:off x="5338548" y="5017826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4699378" y="5006453"/>
            <a:ext cx="525440" cy="277503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>
            <a:off x="3753134" y="5036024"/>
            <a:ext cx="232012" cy="243384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>
            <a:off x="5838965" y="2311020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/>
          <p:cNvSpPr/>
          <p:nvPr/>
        </p:nvSpPr>
        <p:spPr>
          <a:xfrm>
            <a:off x="7494895" y="3318680"/>
            <a:ext cx="709684" cy="2957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/>
          <p:cNvSpPr/>
          <p:nvPr/>
        </p:nvSpPr>
        <p:spPr>
          <a:xfrm>
            <a:off x="7465323" y="2313294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/>
          <p:cNvSpPr/>
          <p:nvPr/>
        </p:nvSpPr>
        <p:spPr>
          <a:xfrm>
            <a:off x="8259168" y="229815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/>
          <p:cNvSpPr/>
          <p:nvPr/>
        </p:nvSpPr>
        <p:spPr>
          <a:xfrm>
            <a:off x="5042910" y="3296713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/>
          <p:cNvSpPr/>
          <p:nvPr/>
        </p:nvSpPr>
        <p:spPr>
          <a:xfrm>
            <a:off x="5875358" y="3302757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/>
          <p:cNvSpPr/>
          <p:nvPr/>
        </p:nvSpPr>
        <p:spPr>
          <a:xfrm>
            <a:off x="6655555" y="3318679"/>
            <a:ext cx="725607" cy="3366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/>
          <p:cNvSpPr/>
          <p:nvPr/>
        </p:nvSpPr>
        <p:spPr>
          <a:xfrm>
            <a:off x="6917138" y="2306472"/>
            <a:ext cx="234290" cy="327545"/>
          </a:xfrm>
          <a:prstGeom prst="ellipse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44" name="TextBox 21543"/>
          <p:cNvSpPr txBox="1"/>
          <p:nvPr/>
        </p:nvSpPr>
        <p:spPr>
          <a:xfrm>
            <a:off x="736979" y="6223379"/>
            <a:ext cx="766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this will be a better estimate as the area was split into more strips!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9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88" y="3163388"/>
                <a:ext cx="1498167" cy="40197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134B3E-223B-0F55-B179-8AC06DED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1530" grpId="0" animBg="1"/>
      <p:bldP spid="21531" grpId="0" animBg="1"/>
      <p:bldP spid="21532" grpId="0" animBg="1"/>
      <p:bldP spid="21533" grpId="0" animBg="1"/>
      <p:bldP spid="21534" grpId="0" animBg="1"/>
      <p:bldP spid="21535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21536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153" grpId="0"/>
      <p:bldP spid="154" grpId="0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2154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Complete the table of values and use it to find an estimate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69" y="3466012"/>
                <a:ext cx="118494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1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31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10888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0888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15460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5460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20032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0032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4604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24604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917644" y="45328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917644" y="4990012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07844" y="46090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7844" y="50662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460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12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0032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604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17644" y="45328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u="sng" dirty="0">
                <a:latin typeface="Comic Sans MS" pitchFamily="66" charset="0"/>
              </a:rPr>
              <a:t>π</a:t>
            </a:r>
            <a:r>
              <a:rPr lang="en-GB" sz="1400" dirty="0">
                <a:latin typeface="Comic Sans MS" pitchFamily="66" charset="0"/>
              </a:rPr>
              <a:t>  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88844" y="46090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88844" y="506621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4698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1.035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270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1.155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84244" y="506621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1.414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93844" y="5066212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244" y="5828212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the values in the table by substituting the x-values into the equation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00200"/>
                <a:ext cx="3413114" cy="4956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𝑠𝑒𝑐𝑥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062983" cy="634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9624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h is the height of each strip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table it is given by the gaps between the x values used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y values correspond to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0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y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etc…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0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22244" y="54472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0794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366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93844" y="54472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1.035+1.155+1.414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20" y="3733800"/>
                <a:ext cx="379418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10.208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4419600"/>
                <a:ext cx="1590564" cy="45839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1.34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575" y="5153025"/>
                <a:ext cx="86132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 flipH="1">
            <a:off x="5092645" y="3962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Arc 97"/>
          <p:cNvSpPr/>
          <p:nvPr/>
        </p:nvSpPr>
        <p:spPr>
          <a:xfrm flipH="1">
            <a:off x="5092645" y="46482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581400" y="3886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 – it is easy to make an error on your calculator!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81400" y="480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174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7746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2318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689044" y="4456612"/>
            <a:ext cx="457200" cy="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412694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94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36619" y="415181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84294" y="414228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48000"/>
                <a:ext cx="3413114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0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2BFBA1-0F4C-A0A9-AA37-C04C2667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21" grpId="0"/>
      <p:bldP spid="89" grpId="0"/>
      <p:bldP spid="90" grpId="0"/>
      <p:bldP spid="23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24" grpId="0" animBg="1"/>
      <p:bldP spid="98" grpId="0" animBg="1"/>
      <p:bldP spid="31" grpId="0"/>
      <p:bldP spid="99" grpId="0"/>
      <p:bldP spid="104" grpId="0"/>
      <p:bldP spid="105" grpId="0"/>
      <p:bldP spid="106" grpId="0"/>
      <p:bldP spid="107" grpId="0"/>
      <p:bldP spid="10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98670" cy="5029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GB" altLang="en-US" sz="1400" b="1" dirty="0">
                <a:latin typeface="Comic Sans MS" pitchFamily="66" charset="0"/>
              </a:rPr>
              <a:t>Sometimes you may need to find the area beneath a curve which is very hard to Integrate. In this case you can use the ‘trapezium rule’ to approximate the area</a:t>
            </a:r>
            <a:endParaRPr lang="en-GB" altLang="en-US" sz="1400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400" dirty="0">
                <a:latin typeface="Comic Sans MS" pitchFamily="66" charset="0"/>
              </a:rPr>
              <a:t>Use the trapezium rule with 4 strips to find an approximation for: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𝑥𝑠𝑖𝑛𝑥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09" y="3389812"/>
                <a:ext cx="1263487" cy="6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1415142"/>
                <a:ext cx="979948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2−0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024742"/>
                <a:ext cx="974819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h</m:t>
                      </m:r>
                      <m:r>
                        <a:rPr lang="en-GB" sz="1400" b="0" i="1" smtClean="0">
                          <a:latin typeface="Cambria Math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9" y="2634342"/>
                <a:ext cx="7972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5571309" y="17199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5571309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9909" y="17199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b, a and n (number of strips)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9909" y="232954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then find the height of each strip!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61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707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3803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19899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5995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3209109" y="42280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61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7707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3803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9899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25995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3209109" y="4685212"/>
            <a:ext cx="609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313509" y="430421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x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13509" y="4761412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231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56509" y="4304212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0.5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675709" y="4304212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1.5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2142309" y="4304212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1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361509" y="43042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mic Sans MS" pitchFamily="66" charset="0"/>
              </a:rPr>
              <a:t>2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923109" y="4761412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3803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0.24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989909" y="4761412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0.84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5995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1.50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209109" y="476141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1.82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231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32709" y="5142412"/>
            <a:ext cx="3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423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7519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61509" y="514241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GB" sz="1400" baseline="-250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0.24+0.84+1.50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+1.82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70" y="3810000"/>
                <a:ext cx="3711529" cy="495649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0.25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6.98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4495800"/>
                <a:ext cx="147104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1.745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25" y="5229225"/>
                <a:ext cx="96071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Arc 135"/>
          <p:cNvSpPr/>
          <p:nvPr/>
        </p:nvSpPr>
        <p:spPr>
          <a:xfrm flipH="1">
            <a:off x="5111695" y="40386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Arc 136"/>
          <p:cNvSpPr/>
          <p:nvPr/>
        </p:nvSpPr>
        <p:spPr>
          <a:xfrm flipH="1">
            <a:off x="5111695" y="4724400"/>
            <a:ext cx="457200" cy="685800"/>
          </a:xfrm>
          <a:prstGeom prst="arc">
            <a:avLst>
              <a:gd name="adj1" fmla="val 16200000"/>
              <a:gd name="adj2" fmla="val 534271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4152900" y="41148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Be very careful here!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076700" y="4800600"/>
            <a:ext cx="104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and round the answer!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   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0" y="3124200"/>
                <a:ext cx="3413114" cy="495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11I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+...+</m:t>
                                  </m:r>
                                  <m:sSub>
                                    <m:sSub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1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014" y="0"/>
                <a:ext cx="3370986" cy="511294"/>
              </a:xfrm>
              <a:prstGeom prst="rect">
                <a:avLst/>
              </a:prstGeom>
              <a:blipFill>
                <a:blip r:embed="rId11"/>
                <a:stretch>
                  <a:fillRect l="-15260" t="-131818" b="-1988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h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2" y="513806"/>
                <a:ext cx="867738" cy="4429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7A07A-6C3F-2638-6B18-D06E9E3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" grpId="0" animBg="1"/>
      <p:bldP spid="60" grpId="0" animBg="1"/>
      <p:bldP spid="6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 animBg="1"/>
      <p:bldP spid="137" grpId="0" animBg="1"/>
      <p:bldP spid="138" grpId="0"/>
      <p:bldP spid="139" grpId="0"/>
      <p:bldP spid="14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11J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05494-1CDA-39EB-4326-11B26C2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integrate using standard functions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following integral: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Rewrite each term first, and then integrate each term separately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504" t="-766" r="-2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182" t="36682" r="64356" b="39873"/>
          <a:stretch/>
        </p:blipFill>
        <p:spPr>
          <a:xfrm>
            <a:off x="0" y="0"/>
            <a:ext cx="1837457" cy="131246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22" y="1362252"/>
                <a:ext cx="2095254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51" y="2130473"/>
                <a:ext cx="2647776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61" y="2982668"/>
                <a:ext cx="85234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14" y="2995108"/>
                <a:ext cx="87588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895582"/>
                <a:ext cx="74751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396" y="3016881"/>
                <a:ext cx="4885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flipV="1">
            <a:off x="6491051" y="1718631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639397" y="1775682"/>
            <a:ext cx="194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Rewrite each term for integration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390" y="2419157"/>
            <a:ext cx="2225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Integrate each term separately using rules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6566334" y="2454925"/>
            <a:ext cx="273306" cy="742724"/>
          </a:xfrm>
          <a:prstGeom prst="arc">
            <a:avLst>
              <a:gd name="adj1" fmla="val 16200000"/>
              <a:gd name="adj2" fmla="val 5566981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09846" y="1156771"/>
            <a:ext cx="747735" cy="29689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We cannot write this term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since integrating would then lead to a division by 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1" y="777240"/>
                <a:ext cx="2788919" cy="646331"/>
              </a:xfrm>
              <a:prstGeom prst="rect">
                <a:avLst/>
              </a:prstGeom>
              <a:blipFill>
                <a:blip r:embed="rId10"/>
                <a:stretch>
                  <a:fillRect t="-943" r="-219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7" y="0"/>
                <a:ext cx="1466363" cy="484428"/>
              </a:xfrm>
              <a:prstGeom prst="rect">
                <a:avLst/>
              </a:prstGeom>
              <a:blipFill>
                <a:blip r:embed="rId11"/>
                <a:stretch>
                  <a:fillRect l="-41633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143" y="0"/>
                <a:ext cx="1285032" cy="484428"/>
              </a:xfrm>
              <a:prstGeom prst="rect">
                <a:avLst/>
              </a:prstGeom>
              <a:blipFill>
                <a:blip r:embed="rId12"/>
                <a:stretch>
                  <a:fillRect l="-47907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𝑜𝑠𝑥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974" y="0"/>
                <a:ext cx="1559594" cy="484428"/>
              </a:xfrm>
              <a:prstGeom prst="rect">
                <a:avLst/>
              </a:prstGeom>
              <a:blipFill>
                <a:blip r:embed="rId13"/>
                <a:stretch>
                  <a:fillRect l="-39615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𝑖𝑛𝑥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75" y="0"/>
                <a:ext cx="1675010" cy="484428"/>
              </a:xfrm>
              <a:prstGeom prst="rect">
                <a:avLst/>
              </a:prstGeom>
              <a:blipFill>
                <a:blip r:embed="rId14"/>
                <a:stretch>
                  <a:fillRect l="-36918" t="-148193" b="-2072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B5006-8E77-99E6-C329-FF2325E3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8" grpId="0" animBg="1"/>
      <p:bldP spid="20" grpId="0"/>
      <p:bldP spid="20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This often involves having a differential in terms of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and reconstructing the original function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1924050"/>
                <a:ext cx="154773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2667000"/>
                <a:ext cx="1861727" cy="276999"/>
              </a:xfrm>
              <a:prstGeom prst="rect">
                <a:avLst/>
              </a:prstGeom>
              <a:blipFill>
                <a:blip r:embed="rId4"/>
                <a:stretch>
                  <a:fillRect l="-2614" t="-4444" r="-228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43250"/>
                <a:ext cx="1900969" cy="569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3867150"/>
                <a:ext cx="240354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838134" y="22533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Starting with a differential equation in both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175" y="1396092"/>
                <a:ext cx="4733925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866709" y="28343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6752409" y="3434442"/>
            <a:ext cx="296091" cy="718458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5" y="2339067"/>
                <a:ext cx="1514475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2948667"/>
                <a:ext cx="1514475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Integrate both sides (since the terms are now fully separated into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parts)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3377292"/>
                <a:ext cx="2209800" cy="954107"/>
              </a:xfrm>
              <a:prstGeom prst="rect">
                <a:avLst/>
              </a:prstGeom>
              <a:blipFill>
                <a:blip r:embed="rId10"/>
                <a:stretch>
                  <a:fillRect t="-1274" r="-2479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8CA93-1F8D-3B9A-E28C-16D1A73B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</a:rPr>
                  <a:t>First you need to separate the variables, by getting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one side and all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terms on the other, along with their respective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parts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336" t="-1149" r="-3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51" y="1472052"/>
                <a:ext cx="2070246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𝑥𝑡𝑎𝑛𝑦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199" y="2195952"/>
                <a:ext cx="2314801" cy="338554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52" y="2672202"/>
                <a:ext cx="2355197" cy="5970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653" y="3253227"/>
                <a:ext cx="2103846" cy="5970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𝑡𝑎𝑛𝑦</m:t>
                              </m:r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0" y="3948552"/>
                <a:ext cx="2503186" cy="738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37" y="4634352"/>
                <a:ext cx="2475934" cy="7382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6590484" y="18342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5" y="1919967"/>
                <a:ext cx="1514475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504759" y="240574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491467"/>
                <a:ext cx="1514475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71434" y="29962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3082017"/>
                <a:ext cx="1514475" cy="307777"/>
              </a:xfrm>
              <a:prstGeom prst="rect">
                <a:avLst/>
              </a:prstGeom>
              <a:blipFill>
                <a:blip r:embed="rId13"/>
                <a:stretch>
                  <a:fillRect l="-806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761934" y="3672567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38975" y="3710667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Integrate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800034" y="4367892"/>
            <a:ext cx="304800" cy="5334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934200" y="4386942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1951" y="5682342"/>
            <a:ext cx="438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We are now going to integrate both sides…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494EC-5878-881E-B1EF-D80490E3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𝑐𝑜𝑡𝑦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37" y="1386327"/>
                <a:ext cx="2475934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380934" y="1691367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677026" y="1281792"/>
            <a:ext cx="246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using the techniques you have learned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formula booklet contains a few extra integrals that you can use!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6207" t="38522" r="49655" b="39934"/>
          <a:stretch/>
        </p:blipFill>
        <p:spPr>
          <a:xfrm>
            <a:off x="85724" y="4469594"/>
            <a:ext cx="4017461" cy="201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56" y="2262627"/>
                <a:ext cx="952697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98" y="2138802"/>
                <a:ext cx="1839414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80959" y="2462892"/>
            <a:ext cx="238941" cy="785133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32" y="2891277"/>
                <a:ext cx="2803396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is just a number, it can be written as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of another number (this will help when grouping terms)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2472417"/>
                <a:ext cx="2466974" cy="830997"/>
              </a:xfrm>
              <a:prstGeom prst="rect">
                <a:avLst/>
              </a:prstGeom>
              <a:blipFill>
                <a:blip r:embed="rId10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𝑙𝑛𝑘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919" y="3605652"/>
                <a:ext cx="2956771" cy="4623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𝑠𝑖𝑛𝑦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97" y="4253352"/>
                <a:ext cx="2530565" cy="4623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45" y="4939152"/>
                <a:ext cx="1869166" cy="448777"/>
              </a:xfrm>
              <a:prstGeom prst="rect">
                <a:avLst/>
              </a:prstGeom>
              <a:blipFill>
                <a:blip r:embed="rId1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410325" y="2619375"/>
            <a:ext cx="381000" cy="150495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You only need to put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on one side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This is because although there would potentially be a constant on both sides, we could then group them on one side afterwards</a:t>
                </a:r>
                <a:endParaRPr lang="en-GB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4" y="4253592"/>
                <a:ext cx="4810125" cy="1169551"/>
              </a:xfrm>
              <a:prstGeom prst="rect">
                <a:avLst/>
              </a:prstGeom>
              <a:blipFill>
                <a:blip r:embed="rId14"/>
                <a:stretch>
                  <a:fillRect l="-253" t="-1042" r="-1267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6714309" y="3248025"/>
            <a:ext cx="248466" cy="66675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6666684" y="390525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266634" y="4533900"/>
            <a:ext cx="286566" cy="647700"/>
          </a:xfrm>
          <a:prstGeom prst="arc">
            <a:avLst>
              <a:gd name="adj1" fmla="val 16200000"/>
              <a:gd name="adj2" fmla="val 534073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981826" y="3405867"/>
            <a:ext cx="1514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67526" y="3977367"/>
            <a:ext cx="151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5100" y="4558392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Finally, we can remove the logarithm since both sides have a single term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351" y="5017771"/>
            <a:ext cx="1809750" cy="3924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B6079-8D55-88BC-0A58-D126C4A0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35" grpId="0" animBg="1"/>
      <p:bldP spid="37" grpId="0"/>
      <p:bldP spid="38" grpId="0"/>
      <p:bldP spid="39" grpId="0"/>
      <p:bldP spid="40" grpId="0"/>
      <p:bldP spid="43" grpId="0"/>
      <p:bldP spid="36" grpId="0" uiExpand="1" build="allAtOnce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 animBg="1"/>
      <p:bldP spid="50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Find a general solution to the differential equation: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𝑥𝑡𝑎𝑛𝑦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0" y="4434327"/>
                <a:ext cx="1869166" cy="44877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458" t="24511" r="9905" b="17310"/>
          <a:stretch/>
        </p:blipFill>
        <p:spPr>
          <a:xfrm>
            <a:off x="3800475" y="1257236"/>
            <a:ext cx="5188357" cy="2895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that this is called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general solution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 because it contains an unknown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Ultimately we have just found the equation of a line, but we do not know the specific line yet (we would need a coordinate on the like to be able to do that…)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" y="5181600"/>
                <a:ext cx="8543925" cy="954107"/>
              </a:xfrm>
              <a:prstGeom prst="rect">
                <a:avLst/>
              </a:prstGeom>
              <a:blipFill>
                <a:blip r:embed="rId7"/>
                <a:stretch>
                  <a:fillRect t="-1274" r="-71" b="-5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952750"/>
                <a:ext cx="8881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GB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267075"/>
                <a:ext cx="888192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600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75" y="2790825"/>
                <a:ext cx="888192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5" y="2724150"/>
                <a:ext cx="8881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9B695-9FA4-592B-A63B-6B3FC25A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50" grpId="0"/>
      <p:bldP spid="5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381125"/>
                <a:ext cx="1892634" cy="540917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43125"/>
                <a:ext cx="2656368" cy="535275"/>
              </a:xfrm>
              <a:prstGeom prst="rect">
                <a:avLst/>
              </a:prstGeom>
              <a:blipFill>
                <a:blip r:embed="rId7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(2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+1)(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+2)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05125"/>
                <a:ext cx="3040576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590925"/>
                <a:ext cx="2960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276725"/>
                <a:ext cx="3325654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733925"/>
                <a:ext cx="2452659" cy="502830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0" i="1" smtClean="0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+2)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343525"/>
                <a:ext cx="2129814" cy="5716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29325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705600" y="16097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086600" y="17621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(y – 2)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dx</a:t>
            </a:r>
          </a:p>
        </p:txBody>
      </p:sp>
      <p:sp>
        <p:nvSpPr>
          <p:cNvPr id="25" name="Arc 24"/>
          <p:cNvSpPr/>
          <p:nvPr/>
        </p:nvSpPr>
        <p:spPr>
          <a:xfrm>
            <a:off x="6705600" y="2447925"/>
            <a:ext cx="457200" cy="7620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05600" y="32099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7010400" y="38957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010400" y="4429125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172200" y="5038725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172200" y="5648325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086600" y="32861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Separate the right hand side into partial fractions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252412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need to Integrate each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Now integrate and include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895725"/>
                <a:ext cx="1562100" cy="461665"/>
              </a:xfrm>
              <a:prstGeom prst="rect">
                <a:avLst/>
              </a:prstGeom>
              <a:blipFill>
                <a:blip r:embed="rId14"/>
                <a:stretch>
                  <a:fillRect r="-781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467600" y="44291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Combine 2 terms using the division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Include the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multiplication law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14925"/>
                <a:ext cx="1828800" cy="461665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53200" y="56483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Finally remove the logarithms (you could also move the -2 across by adding 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398B2-6951-506B-AC68-8FB8B49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form and solve differential equations, using a technique called separation of variables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of the differential equation: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given that x = 1 when y = 4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Finding the </a:t>
                </a:r>
                <a:r>
                  <a:rPr lang="en-GB" sz="1600" b="1" u="sng" dirty="0">
                    <a:latin typeface="Comic Sans MS" pitchFamily="66" charset="0"/>
                  </a:rPr>
                  <a:t>particular solution</a:t>
                </a:r>
                <a:r>
                  <a:rPr lang="en-GB" sz="1600" dirty="0">
                    <a:latin typeface="Comic Sans MS" pitchFamily="66" charset="0"/>
                  </a:rPr>
                  <a:t> means you are also able to find the unknown value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𝑙𝑛𝑘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or whatever it is called!)</a:t>
                </a:r>
              </a:p>
              <a:p>
                <a:pPr marL="0" indent="0" algn="ctr">
                  <a:buNone/>
                </a:pPr>
                <a:r>
                  <a:rPr lang="en-GB" sz="1600" dirty="0">
                    <a:latin typeface="Comic Sans MS" pitchFamily="66" charset="0"/>
                  </a:rPr>
                  <a:t>You start by finding the general solution as before…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669" b="-2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11J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3278" cy="409023"/>
              </a:xfrm>
              <a:prstGeom prst="rect">
                <a:avLst/>
              </a:prstGeom>
              <a:blipFill>
                <a:blip r:embed="rId3"/>
                <a:stretch>
                  <a:fillRect l="-3483" r="-3483" b="-985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575"/>
                <a:ext cx="1863331" cy="565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−3(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−2)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+1)(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3486150"/>
                <a:ext cx="2138471" cy="6050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−2=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1544590" cy="506292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81200"/>
                <a:ext cx="1544590" cy="506292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(1+2)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(1)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7000"/>
                <a:ext cx="1537665" cy="540917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76600"/>
                <a:ext cx="1076385" cy="499945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10000"/>
                <a:ext cx="762580" cy="501356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19600"/>
                <a:ext cx="76258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76800"/>
                <a:ext cx="663194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544590" cy="5062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(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+2)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562600"/>
                <a:ext cx="1539331" cy="5062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5943600" y="16764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1752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 to get y = f(x) (this isn’t essential but can help!)</a:t>
            </a:r>
          </a:p>
        </p:txBody>
      </p:sp>
      <p:sp>
        <p:nvSpPr>
          <p:cNvPr id="50" name="Arc 49"/>
          <p:cNvSpPr/>
          <p:nvPr/>
        </p:nvSpPr>
        <p:spPr>
          <a:xfrm>
            <a:off x="5943600" y="2286000"/>
            <a:ext cx="457200" cy="6858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943600" y="2971800"/>
            <a:ext cx="457200" cy="5334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562600" y="3505200"/>
            <a:ext cx="457200" cy="6096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5257800" y="41148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/>
          <p:cNvSpPr/>
          <p:nvPr/>
        </p:nvSpPr>
        <p:spPr>
          <a:xfrm>
            <a:off x="5257800" y="4572000"/>
            <a:ext cx="457200" cy="457200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4008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y = 4 and x = 1 from the question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08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 the fraction parts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980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419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by 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38800" y="4648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943600" y="5791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5410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k =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616267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General Solution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29400" y="616267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>
                <a:latin typeface="Comic Sans MS" pitchFamily="66" charset="0"/>
              </a:rPr>
              <a:t>Particular Solution</a:t>
            </a:r>
            <a:r>
              <a:rPr lang="en-GB" sz="1200" b="1" dirty="0">
                <a:latin typeface="Comic Sans MS" pitchFamily="66" charset="0"/>
              </a:rPr>
              <a:t> for y = 4 when x =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A5885-1341-27B6-0387-786B9335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007" y="1970413"/>
            <a:ext cx="68243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agoda SF" pitchFamily="2" charset="0"/>
              </a:rPr>
              <a:t>Exercise 11K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881C22-E8D6-3D9A-1F77-CBB0108A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854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P of micro organisms at time t,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2003" t="-1533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5" y="1467394"/>
                <a:ext cx="810094" cy="46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2124891"/>
                <a:ext cx="1060355" cy="246221"/>
              </a:xfrm>
              <a:prstGeom prst="rect">
                <a:avLst/>
              </a:prstGeom>
              <a:blipFill>
                <a:blip r:embed="rId4"/>
                <a:stretch>
                  <a:fillRect l="-4598" r="-344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2" y="2477589"/>
                <a:ext cx="1049646" cy="46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09" y="3021874"/>
                <a:ext cx="1490473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4" y="3775165"/>
                <a:ext cx="1173911" cy="246221"/>
              </a:xfrm>
              <a:prstGeom prst="rect">
                <a:avLst/>
              </a:prstGeom>
              <a:blipFill>
                <a:blip r:embed="rId7"/>
                <a:stretch>
                  <a:fillRect l="-3646" r="-10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0" y="4267199"/>
                <a:ext cx="955326" cy="246221"/>
              </a:xfrm>
              <a:prstGeom prst="rect">
                <a:avLst/>
              </a:prstGeom>
              <a:blipFill>
                <a:blip r:embed="rId8"/>
                <a:stretch>
                  <a:fillRect l="-4459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4776650"/>
                <a:ext cx="969176" cy="246221"/>
              </a:xfrm>
              <a:prstGeom prst="rect">
                <a:avLst/>
              </a:prstGeom>
              <a:blipFill>
                <a:blip r:embed="rId9"/>
                <a:stretch>
                  <a:fillRect l="-4403" t="-250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5268685"/>
                <a:ext cx="898772" cy="246221"/>
              </a:xfrm>
              <a:prstGeom prst="rect">
                <a:avLst/>
              </a:prstGeom>
              <a:blipFill>
                <a:blip r:embed="rId10"/>
                <a:stretch>
                  <a:fillRect l="-54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5429795" y="1733005"/>
            <a:ext cx="317862" cy="535577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988" y="1839686"/>
                <a:ext cx="1280160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5416731" y="2268582"/>
            <a:ext cx="330925" cy="465909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534297" y="2769325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495108" y="3357153"/>
            <a:ext cx="317863" cy="539932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5473337" y="392756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5468982" y="440218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5394959" y="488550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2" y="2331721"/>
                <a:ext cx="1280160" cy="276999"/>
              </a:xfrm>
              <a:prstGeom prst="rect">
                <a:avLst/>
              </a:prstGeom>
              <a:blipFill>
                <a:blip r:embed="rId12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99910" y="2815048"/>
            <a:ext cx="87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Write integrals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0722" y="3298373"/>
            <a:ext cx="33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Integrate (since we know that the population will be positive, we do not need the modulus sign)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6699" y="3999414"/>
            <a:ext cx="161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This can be written as two powers of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multiplied together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179" y="4378236"/>
                <a:ext cx="2686592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is a constant, so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. We can therefore write is as a single letter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13" y="4905105"/>
                <a:ext cx="3065416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5A1C3-8421-1022-F851-3755B276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80000"/>
                  </a:lnSpc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836" t="-1533" r="-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1602376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473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5386250" y="1750421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5" y="1796145"/>
                <a:ext cx="1706878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(8)=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3(0)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47" y="2098765"/>
                <a:ext cx="1150251" cy="256480"/>
              </a:xfrm>
              <a:prstGeom prst="rect">
                <a:avLst/>
              </a:prstGeom>
              <a:blipFill>
                <a:blip r:embed="rId5"/>
                <a:stretch>
                  <a:fillRect l="-5291" t="-4762" r="-264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8=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2582091"/>
                <a:ext cx="560025" cy="246221"/>
              </a:xfrm>
              <a:prstGeom prst="rect">
                <a:avLst/>
              </a:prstGeom>
              <a:blipFill>
                <a:blip r:embed="rId6"/>
                <a:stretch>
                  <a:fillRect l="-8696" r="-652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3095896"/>
                <a:ext cx="898772" cy="246221"/>
              </a:xfrm>
              <a:prstGeom prst="rect">
                <a:avLst/>
              </a:prstGeom>
              <a:blipFill>
                <a:blip r:embed="rId7"/>
                <a:stretch>
                  <a:fillRect l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364479" y="2225038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4" y="2331722"/>
                <a:ext cx="7271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5281747" y="2717072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547362" y="2710544"/>
            <a:ext cx="170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now complete the formula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9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3A849F-B611-16A0-73B0-BD9EC06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Integration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differential equations to model situations in context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of micro organisms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hours, is given by: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Initially, the population was of size 8.</a:t>
                </a: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600" dirty="0">
                    <a:latin typeface="Comic Sans MS" pitchFamily="66" charset="0"/>
                  </a:rPr>
                  <a:t>b) Find, to the nearest hundred, the size of the population at the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1405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11K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79" y="4084318"/>
                <a:ext cx="898772" cy="246221"/>
              </a:xfrm>
              <a:prstGeom prst="rect">
                <a:avLst/>
              </a:prstGeom>
              <a:blipFill>
                <a:blip r:embed="rId3"/>
                <a:stretch>
                  <a:fillRect l="-340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1598022"/>
                <a:ext cx="898772" cy="246221"/>
              </a:xfrm>
              <a:prstGeom prst="rect">
                <a:avLst/>
              </a:prstGeom>
              <a:blipFill>
                <a:blip r:embed="rId4"/>
                <a:stretch>
                  <a:fillRect l="-337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3(2)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25" y="2063930"/>
                <a:ext cx="980140" cy="256480"/>
              </a:xfrm>
              <a:prstGeom prst="rect">
                <a:avLst/>
              </a:prstGeom>
              <a:blipFill>
                <a:blip r:embed="rId5"/>
                <a:stretch>
                  <a:fillRect l="-3727" t="-4762" r="-3727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=3227.4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2555964"/>
                <a:ext cx="1056764" cy="246221"/>
              </a:xfrm>
              <a:prstGeom prst="rect">
                <a:avLst/>
              </a:prstGeom>
              <a:blipFill>
                <a:blip r:embed="rId6"/>
                <a:stretch>
                  <a:fillRect l="-4046" r="-346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=3200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17" y="3039289"/>
                <a:ext cx="901272" cy="246221"/>
              </a:xfrm>
              <a:prstGeom prst="rect">
                <a:avLst/>
              </a:prstGeom>
              <a:blipFill>
                <a:blip r:embed="rId7"/>
                <a:stretch>
                  <a:fillRect l="-5405" r="-337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630090" y="1733004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8" y="1804854"/>
                <a:ext cx="1088569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791198" y="2216330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065522" y="2288179"/>
            <a:ext cx="90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5699758" y="2690947"/>
            <a:ext cx="283029" cy="470265"/>
          </a:xfrm>
          <a:prstGeom prst="arc">
            <a:avLst>
              <a:gd name="adj1" fmla="val 16200000"/>
              <a:gd name="adj2" fmla="val 526223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965373" y="2771505"/>
            <a:ext cx="1706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Round as instructed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8B0D45-7C63-7D96-0FBA-A0FB2B7D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  <p:bldP spid="25" grpId="0" animBg="1"/>
      <p:bldP spid="3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H7M4A2V4A7UU-929639613-2836</_dlc_DocId>
    <_dlc_DocIdUrl xmlns="4a08ebd0-2d46-481e-8ec6-29c3c2f69f27">
      <Url>https://yavnehcollege.sharepoint.com/sites/Students/_layouts/15/DocIdRedir.aspx?ID=H7M4A2V4A7UU-929639613-2836</Url>
      <Description>H7M4A2V4A7UU-929639613-2836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Props1.xml><?xml version="1.0" encoding="utf-8"?>
<ds:datastoreItem xmlns:ds="http://schemas.openxmlformats.org/officeDocument/2006/customXml" ds:itemID="{CA3DFD61-98AD-4614-8AF8-E9756C014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CD86A3-EE1F-41A1-91AB-B0453BA89C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30DFDA-F324-4195-8BC7-99534CF0DF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600F93-B7B5-416E-A135-65C5E9D1B67D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3447</TotalTime>
  <Words>14485</Words>
  <Application>Microsoft Office PowerPoint</Application>
  <PresentationFormat>On-screen Show (4:3)</PresentationFormat>
  <Paragraphs>2600</Paragraphs>
  <Slides>117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5" baseType="lpstr">
      <vt:lpstr>Arial</vt:lpstr>
      <vt:lpstr>Calibri</vt:lpstr>
      <vt:lpstr>Calibri Light</vt:lpstr>
      <vt:lpstr>Cambria Math</vt:lpstr>
      <vt:lpstr>Comic Sans MS</vt:lpstr>
      <vt:lpstr>Pagoda SF</vt:lpstr>
      <vt:lpstr>Wingdings</vt:lpstr>
      <vt:lpstr>Retrospect</vt:lpstr>
      <vt:lpstr>PowerPoint Presentation</vt:lpstr>
      <vt:lpstr>Prior Knowledge Check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PowerPoint Presentation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Most Murshida Khatun</cp:lastModifiedBy>
  <cp:revision>796</cp:revision>
  <dcterms:created xsi:type="dcterms:W3CDTF">2018-04-30T00:32:33Z</dcterms:created>
  <dcterms:modified xsi:type="dcterms:W3CDTF">2024-09-27T12:16:27Z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f64c8a86-764f-4f48-b27f-22d3b483fbf2</vt:lpwstr>
  </property>
  <property fmtid="{D5CDD505-2E9C-101B-9397-08002B2CF9AE}" pid="4" name="MediaServiceImageTags">
    <vt:lpwstr/>
  </property>
</Properties>
</file>