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sldIdLst>
    <p:sldId id="256" r:id="rId3"/>
    <p:sldId id="257" r:id="rId4"/>
    <p:sldId id="259" r:id="rId5"/>
    <p:sldId id="260" r:id="rId6"/>
    <p:sldId id="261" r:id="rId7"/>
    <p:sldId id="262" r:id="rId8"/>
    <p:sldId id="263" r:id="rId9"/>
    <p:sldId id="264" r:id="rId10"/>
    <p:sldId id="265" r:id="rId11"/>
    <p:sldId id="291" r:id="rId12"/>
    <p:sldId id="266" r:id="rId13"/>
    <p:sldId id="267" r:id="rId14"/>
    <p:sldId id="285" r:id="rId15"/>
    <p:sldId id="286" r:id="rId16"/>
    <p:sldId id="287" r:id="rId17"/>
    <p:sldId id="288" r:id="rId18"/>
    <p:sldId id="289" r:id="rId19"/>
    <p:sldId id="292" r:id="rId2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44F051-A271-4E80-A486-F4CAE468294E}" v="3" dt="2025-03-04T10:10:24.4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77" autoAdjust="0"/>
    <p:restoredTop sz="94660"/>
  </p:normalViewPr>
  <p:slideViewPr>
    <p:cSldViewPr snapToGrid="0">
      <p:cViewPr varScale="1">
        <p:scale>
          <a:sx n="92" d="100"/>
          <a:sy n="92" d="100"/>
        </p:scale>
        <p:origin x="5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0444F051-A271-4E80-A486-F4CAE468294E}"/>
    <pc:docChg chg="undo custSel delSld modSld delMainMaster">
      <pc:chgData name="Paul Wassell" userId="609912a88ec840f0" providerId="LiveId" clId="{0444F051-A271-4E80-A486-F4CAE468294E}" dt="2025-03-04T10:10:29.762" v="2165" actId="1076"/>
      <pc:docMkLst>
        <pc:docMk/>
      </pc:docMkLst>
      <pc:sldChg chg="modSp mod">
        <pc:chgData name="Paul Wassell" userId="609912a88ec840f0" providerId="LiveId" clId="{0444F051-A271-4E80-A486-F4CAE468294E}" dt="2025-03-04T09:43:54.345" v="126" actId="20577"/>
        <pc:sldMkLst>
          <pc:docMk/>
          <pc:sldMk cId="536024685" sldId="256"/>
        </pc:sldMkLst>
        <pc:spChg chg="mod">
          <ac:chgData name="Paul Wassell" userId="609912a88ec840f0" providerId="LiveId" clId="{0444F051-A271-4E80-A486-F4CAE468294E}" dt="2025-03-04T09:43:54.345" v="126" actId="20577"/>
          <ac:spMkLst>
            <pc:docMk/>
            <pc:sldMk cId="536024685" sldId="256"/>
            <ac:spMk id="19" creationId="{0F7B3F12-9362-7B84-72A9-A3EA416218C2}"/>
          </ac:spMkLst>
        </pc:spChg>
      </pc:sldChg>
      <pc:sldChg chg="modSp mod">
        <pc:chgData name="Paul Wassell" userId="609912a88ec840f0" providerId="LiveId" clId="{0444F051-A271-4E80-A486-F4CAE468294E}" dt="2025-03-04T09:44:28.159" v="141" actId="20577"/>
        <pc:sldMkLst>
          <pc:docMk/>
          <pc:sldMk cId="3748667243" sldId="260"/>
        </pc:sldMkLst>
        <pc:spChg chg="mod">
          <ac:chgData name="Paul Wassell" userId="609912a88ec840f0" providerId="LiveId" clId="{0444F051-A271-4E80-A486-F4CAE468294E}" dt="2025-03-04T09:44:19.695" v="130" actId="403"/>
          <ac:spMkLst>
            <pc:docMk/>
            <pc:sldMk cId="3748667243" sldId="260"/>
            <ac:spMk id="4" creationId="{597C06B4-8D64-4873-9F4D-12FEC703E7FF}"/>
          </ac:spMkLst>
        </pc:spChg>
        <pc:spChg chg="mod">
          <ac:chgData name="Paul Wassell" userId="609912a88ec840f0" providerId="LiveId" clId="{0444F051-A271-4E80-A486-F4CAE468294E}" dt="2025-03-04T09:44:28.159" v="141" actId="20577"/>
          <ac:spMkLst>
            <pc:docMk/>
            <pc:sldMk cId="3748667243" sldId="260"/>
            <ac:spMk id="8" creationId="{BA38FB7B-B911-3777-5FDF-3A114480A0AE}"/>
          </ac:spMkLst>
        </pc:spChg>
      </pc:sldChg>
      <pc:sldChg chg="modSp mod">
        <pc:chgData name="Paul Wassell" userId="609912a88ec840f0" providerId="LiveId" clId="{0444F051-A271-4E80-A486-F4CAE468294E}" dt="2025-03-04T09:50:46.309" v="1197" actId="255"/>
        <pc:sldMkLst>
          <pc:docMk/>
          <pc:sldMk cId="875827935" sldId="261"/>
        </pc:sldMkLst>
        <pc:spChg chg="mod">
          <ac:chgData name="Paul Wassell" userId="609912a88ec840f0" providerId="LiveId" clId="{0444F051-A271-4E80-A486-F4CAE468294E}" dt="2025-03-04T09:50:46.309" v="1197" actId="255"/>
          <ac:spMkLst>
            <pc:docMk/>
            <pc:sldMk cId="875827935" sldId="261"/>
            <ac:spMk id="5" creationId="{C23F2B7A-AE38-1CAE-194D-307BEFC224E8}"/>
          </ac:spMkLst>
        </pc:spChg>
        <pc:spChg chg="mod">
          <ac:chgData name="Paul Wassell" userId="609912a88ec840f0" providerId="LiveId" clId="{0444F051-A271-4E80-A486-F4CAE468294E}" dt="2025-03-04T09:50:25.799" v="1193" actId="20577"/>
          <ac:spMkLst>
            <pc:docMk/>
            <pc:sldMk cId="875827935" sldId="261"/>
            <ac:spMk id="6" creationId="{DEECD36B-30C2-7EAF-7E04-E64FB48FFC09}"/>
          </ac:spMkLst>
        </pc:spChg>
      </pc:sldChg>
      <pc:sldChg chg="modSp mod">
        <pc:chgData name="Paul Wassell" userId="609912a88ec840f0" providerId="LiveId" clId="{0444F051-A271-4E80-A486-F4CAE468294E}" dt="2025-03-04T09:55:55.860" v="1428" actId="20577"/>
        <pc:sldMkLst>
          <pc:docMk/>
          <pc:sldMk cId="3784346451" sldId="262"/>
        </pc:sldMkLst>
        <pc:spChg chg="mod">
          <ac:chgData name="Paul Wassell" userId="609912a88ec840f0" providerId="LiveId" clId="{0444F051-A271-4E80-A486-F4CAE468294E}" dt="2025-03-04T09:55:28.365" v="1251" actId="313"/>
          <ac:spMkLst>
            <pc:docMk/>
            <pc:sldMk cId="3784346451" sldId="262"/>
            <ac:spMk id="5" creationId="{A44F67EF-C3D3-3E90-781F-84948723227C}"/>
          </ac:spMkLst>
        </pc:spChg>
        <pc:spChg chg="mod">
          <ac:chgData name="Paul Wassell" userId="609912a88ec840f0" providerId="LiveId" clId="{0444F051-A271-4E80-A486-F4CAE468294E}" dt="2025-03-04T09:51:00.494" v="1246" actId="20577"/>
          <ac:spMkLst>
            <pc:docMk/>
            <pc:sldMk cId="3784346451" sldId="262"/>
            <ac:spMk id="6" creationId="{A25C6B88-5ECD-60F5-9BF4-2E7549B65558}"/>
          </ac:spMkLst>
        </pc:spChg>
        <pc:spChg chg="mod">
          <ac:chgData name="Paul Wassell" userId="609912a88ec840f0" providerId="LiveId" clId="{0444F051-A271-4E80-A486-F4CAE468294E}" dt="2025-03-04T09:55:55.860" v="1428" actId="20577"/>
          <ac:spMkLst>
            <pc:docMk/>
            <pc:sldMk cId="3784346451" sldId="262"/>
            <ac:spMk id="7" creationId="{600D7098-DF2B-D8EE-5B7E-583D5ED4F33C}"/>
          </ac:spMkLst>
        </pc:spChg>
      </pc:sldChg>
      <pc:sldChg chg="modSp mod">
        <pc:chgData name="Paul Wassell" userId="609912a88ec840f0" providerId="LiveId" clId="{0444F051-A271-4E80-A486-F4CAE468294E}" dt="2025-03-04T09:56:10.716" v="1429"/>
        <pc:sldMkLst>
          <pc:docMk/>
          <pc:sldMk cId="3245179925" sldId="263"/>
        </pc:sldMkLst>
        <pc:spChg chg="mod">
          <ac:chgData name="Paul Wassell" userId="609912a88ec840f0" providerId="LiveId" clId="{0444F051-A271-4E80-A486-F4CAE468294E}" dt="2025-03-04T09:56:10.716" v="1429"/>
          <ac:spMkLst>
            <pc:docMk/>
            <pc:sldMk cId="3245179925" sldId="263"/>
            <ac:spMk id="5" creationId="{E9D36718-3B91-44CE-C4E7-43610459BF3E}"/>
          </ac:spMkLst>
        </pc:spChg>
      </pc:sldChg>
      <pc:sldChg chg="modSp mod">
        <pc:chgData name="Paul Wassell" userId="609912a88ec840f0" providerId="LiveId" clId="{0444F051-A271-4E80-A486-F4CAE468294E}" dt="2025-03-04T10:06:30.032" v="2132" actId="20577"/>
        <pc:sldMkLst>
          <pc:docMk/>
          <pc:sldMk cId="3076209830" sldId="264"/>
        </pc:sldMkLst>
        <pc:spChg chg="mod">
          <ac:chgData name="Paul Wassell" userId="609912a88ec840f0" providerId="LiveId" clId="{0444F051-A271-4E80-A486-F4CAE468294E}" dt="2025-03-04T10:05:55.509" v="1919" actId="13926"/>
          <ac:spMkLst>
            <pc:docMk/>
            <pc:sldMk cId="3076209830" sldId="264"/>
            <ac:spMk id="3" creationId="{0A47CA96-8F04-6529-E971-8B7B19D9E769}"/>
          </ac:spMkLst>
        </pc:spChg>
        <pc:spChg chg="mod">
          <ac:chgData name="Paul Wassell" userId="609912a88ec840f0" providerId="LiveId" clId="{0444F051-A271-4E80-A486-F4CAE468294E}" dt="2025-03-04T10:06:30.032" v="2132" actId="20577"/>
          <ac:spMkLst>
            <pc:docMk/>
            <pc:sldMk cId="3076209830" sldId="264"/>
            <ac:spMk id="4" creationId="{56860DE6-62C1-AF6D-248D-B415220469F1}"/>
          </ac:spMkLst>
        </pc:spChg>
      </pc:sldChg>
      <pc:sldChg chg="modSp mod">
        <pc:chgData name="Paul Wassell" userId="609912a88ec840f0" providerId="LiveId" clId="{0444F051-A271-4E80-A486-F4CAE468294E}" dt="2025-03-04T10:06:56.890" v="2141" actId="20577"/>
        <pc:sldMkLst>
          <pc:docMk/>
          <pc:sldMk cId="1880613192" sldId="265"/>
        </pc:sldMkLst>
        <pc:spChg chg="mod">
          <ac:chgData name="Paul Wassell" userId="609912a88ec840f0" providerId="LiveId" clId="{0444F051-A271-4E80-A486-F4CAE468294E}" dt="2025-03-04T10:06:49.049" v="2135" actId="13926"/>
          <ac:spMkLst>
            <pc:docMk/>
            <pc:sldMk cId="1880613192" sldId="265"/>
            <ac:spMk id="4" creationId="{2482BFEF-4437-3869-696F-D417E0EBFEA8}"/>
          </ac:spMkLst>
        </pc:spChg>
        <pc:spChg chg="mod">
          <ac:chgData name="Paul Wassell" userId="609912a88ec840f0" providerId="LiveId" clId="{0444F051-A271-4E80-A486-F4CAE468294E}" dt="2025-03-04T10:06:56.890" v="2141" actId="20577"/>
          <ac:spMkLst>
            <pc:docMk/>
            <pc:sldMk cId="1880613192" sldId="265"/>
            <ac:spMk id="5" creationId="{00AF1459-566F-A795-A14A-AA2590108562}"/>
          </ac:spMkLst>
        </pc:spChg>
      </pc:sldChg>
      <pc:sldChg chg="modSp mod">
        <pc:chgData name="Paul Wassell" userId="609912a88ec840f0" providerId="LiveId" clId="{0444F051-A271-4E80-A486-F4CAE468294E}" dt="2025-03-04T10:07:43.671" v="2152" actId="20577"/>
        <pc:sldMkLst>
          <pc:docMk/>
          <pc:sldMk cId="2008414333" sldId="289"/>
        </pc:sldMkLst>
        <pc:spChg chg="mod">
          <ac:chgData name="Paul Wassell" userId="609912a88ec840f0" providerId="LiveId" clId="{0444F051-A271-4E80-A486-F4CAE468294E}" dt="2025-03-04T10:07:43.671" v="2152" actId="20577"/>
          <ac:spMkLst>
            <pc:docMk/>
            <pc:sldMk cId="2008414333" sldId="289"/>
            <ac:spMk id="3" creationId="{43EF248A-E186-4D6B-488F-436E2375F419}"/>
          </ac:spMkLst>
        </pc:spChg>
      </pc:sldChg>
      <pc:sldChg chg="del">
        <pc:chgData name="Paul Wassell" userId="609912a88ec840f0" providerId="LiveId" clId="{0444F051-A271-4E80-A486-F4CAE468294E}" dt="2025-03-04T10:07:46.049" v="2153" actId="47"/>
        <pc:sldMkLst>
          <pc:docMk/>
          <pc:sldMk cId="1619054315" sldId="290"/>
        </pc:sldMkLst>
      </pc:sldChg>
      <pc:sldChg chg="addSp delSp modSp mod">
        <pc:chgData name="Paul Wassell" userId="609912a88ec840f0" providerId="LiveId" clId="{0444F051-A271-4E80-A486-F4CAE468294E}" dt="2025-03-04T10:07:14.752" v="2145" actId="478"/>
        <pc:sldMkLst>
          <pc:docMk/>
          <pc:sldMk cId="4268001415" sldId="291"/>
        </pc:sldMkLst>
        <pc:spChg chg="del">
          <ac:chgData name="Paul Wassell" userId="609912a88ec840f0" providerId="LiveId" clId="{0444F051-A271-4E80-A486-F4CAE468294E}" dt="2025-03-04T10:07:04.068" v="2142" actId="478"/>
          <ac:spMkLst>
            <pc:docMk/>
            <pc:sldMk cId="4268001415" sldId="291"/>
            <ac:spMk id="4" creationId="{A2BA026F-6DBB-4C2C-9D44-615DEFB80947}"/>
          </ac:spMkLst>
        </pc:spChg>
        <pc:spChg chg="del">
          <ac:chgData name="Paul Wassell" userId="609912a88ec840f0" providerId="LiveId" clId="{0444F051-A271-4E80-A486-F4CAE468294E}" dt="2025-03-04T10:07:04.068" v="2142" actId="478"/>
          <ac:spMkLst>
            <pc:docMk/>
            <pc:sldMk cId="4268001415" sldId="291"/>
            <ac:spMk id="5" creationId="{CAB9918B-6A55-71B0-442A-A3A90068BAF9}"/>
          </ac:spMkLst>
        </pc:spChg>
        <pc:spChg chg="add del mod">
          <ac:chgData name="Paul Wassell" userId="609912a88ec840f0" providerId="LiveId" clId="{0444F051-A271-4E80-A486-F4CAE468294E}" dt="2025-03-04T10:07:14.752" v="2145" actId="478"/>
          <ac:spMkLst>
            <pc:docMk/>
            <pc:sldMk cId="4268001415" sldId="291"/>
            <ac:spMk id="9" creationId="{F158BB70-1B83-81E2-AC58-C2B5774303E7}"/>
          </ac:spMkLst>
        </pc:spChg>
        <pc:spChg chg="add mod">
          <ac:chgData name="Paul Wassell" userId="609912a88ec840f0" providerId="LiveId" clId="{0444F051-A271-4E80-A486-F4CAE468294E}" dt="2025-03-04T10:07:10.595" v="2144" actId="13926"/>
          <ac:spMkLst>
            <pc:docMk/>
            <pc:sldMk cId="4268001415" sldId="291"/>
            <ac:spMk id="10" creationId="{22FD8D21-115E-7FE9-957C-B49BDE905AA7}"/>
          </ac:spMkLst>
        </pc:spChg>
        <pc:spChg chg="add mod">
          <ac:chgData name="Paul Wassell" userId="609912a88ec840f0" providerId="LiveId" clId="{0444F051-A271-4E80-A486-F4CAE468294E}" dt="2025-03-04T10:07:04.469" v="2143"/>
          <ac:spMkLst>
            <pc:docMk/>
            <pc:sldMk cId="4268001415" sldId="291"/>
            <ac:spMk id="11" creationId="{674A68D7-848D-E9BA-F9FA-F7F97A5A2BAF}"/>
          </ac:spMkLst>
        </pc:spChg>
      </pc:sldChg>
      <pc:sldChg chg="addSp delSp modSp mod">
        <pc:chgData name="Paul Wassell" userId="609912a88ec840f0" providerId="LiveId" clId="{0444F051-A271-4E80-A486-F4CAE468294E}" dt="2025-03-04T10:10:29.762" v="2165" actId="1076"/>
        <pc:sldMkLst>
          <pc:docMk/>
          <pc:sldMk cId="4263589030" sldId="292"/>
        </pc:sldMkLst>
        <pc:spChg chg="mod">
          <ac:chgData name="Paul Wassell" userId="609912a88ec840f0" providerId="LiveId" clId="{0444F051-A271-4E80-A486-F4CAE468294E}" dt="2025-03-04T10:08:47.363" v="2159" actId="20577"/>
          <ac:spMkLst>
            <pc:docMk/>
            <pc:sldMk cId="4263589030" sldId="292"/>
            <ac:spMk id="2" creationId="{00000000-0000-0000-0000-000000000000}"/>
          </ac:spMkLst>
        </pc:spChg>
        <pc:spChg chg="mod">
          <ac:chgData name="Paul Wassell" userId="609912a88ec840f0" providerId="LiveId" clId="{0444F051-A271-4E80-A486-F4CAE468294E}" dt="2025-03-04T10:09:04.180" v="2163" actId="403"/>
          <ac:spMkLst>
            <pc:docMk/>
            <pc:sldMk cId="4263589030" sldId="292"/>
            <ac:spMk id="8" creationId="{CA74E4B9-F343-4842-B344-76FAC2020E7F}"/>
          </ac:spMkLst>
        </pc:spChg>
        <pc:picChg chg="add mod">
          <ac:chgData name="Paul Wassell" userId="609912a88ec840f0" providerId="LiveId" clId="{0444F051-A271-4E80-A486-F4CAE468294E}" dt="2025-03-04T10:10:29.762" v="2165" actId="1076"/>
          <ac:picMkLst>
            <pc:docMk/>
            <pc:sldMk cId="4263589030" sldId="292"/>
            <ac:picMk id="5" creationId="{EAADC1E1-4CB2-E86A-DD99-63EEB331E721}"/>
          </ac:picMkLst>
        </pc:picChg>
        <pc:picChg chg="del">
          <ac:chgData name="Paul Wassell" userId="609912a88ec840f0" providerId="LiveId" clId="{0444F051-A271-4E80-A486-F4CAE468294E}" dt="2025-03-04T10:08:49.107" v="2160" actId="478"/>
          <ac:picMkLst>
            <pc:docMk/>
            <pc:sldMk cId="4263589030" sldId="292"/>
            <ac:picMk id="6" creationId="{2A568A84-66A5-4AB3-A9DA-DE31B3C60BF5}"/>
          </ac:picMkLst>
        </pc:picChg>
      </pc:sldChg>
      <pc:sldMasterChg chg="del delSldLayout">
        <pc:chgData name="Paul Wassell" userId="609912a88ec840f0" providerId="LiveId" clId="{0444F051-A271-4E80-A486-F4CAE468294E}" dt="2025-03-04T10:07:46.049" v="2153" actId="47"/>
        <pc:sldMasterMkLst>
          <pc:docMk/>
          <pc:sldMasterMk cId="999900646" sldId="2147483672"/>
        </pc:sldMasterMkLst>
        <pc:sldLayoutChg chg="del">
          <pc:chgData name="Paul Wassell" userId="609912a88ec840f0" providerId="LiveId" clId="{0444F051-A271-4E80-A486-F4CAE468294E}" dt="2025-03-04T10:07:46.049" v="2153" actId="47"/>
          <pc:sldLayoutMkLst>
            <pc:docMk/>
            <pc:sldMasterMk cId="999900646" sldId="2147483672"/>
            <pc:sldLayoutMk cId="1291377516" sldId="2147483673"/>
          </pc:sldLayoutMkLst>
        </pc:sldLayoutChg>
        <pc:sldLayoutChg chg="del">
          <pc:chgData name="Paul Wassell" userId="609912a88ec840f0" providerId="LiveId" clId="{0444F051-A271-4E80-A486-F4CAE468294E}" dt="2025-03-04T10:07:46.049" v="2153" actId="47"/>
          <pc:sldLayoutMkLst>
            <pc:docMk/>
            <pc:sldMasterMk cId="999900646" sldId="2147483672"/>
            <pc:sldLayoutMk cId="660050001" sldId="2147483674"/>
          </pc:sldLayoutMkLst>
        </pc:sldLayoutChg>
        <pc:sldLayoutChg chg="del">
          <pc:chgData name="Paul Wassell" userId="609912a88ec840f0" providerId="LiveId" clId="{0444F051-A271-4E80-A486-F4CAE468294E}" dt="2025-03-04T10:07:46.049" v="2153" actId="47"/>
          <pc:sldLayoutMkLst>
            <pc:docMk/>
            <pc:sldMasterMk cId="999900646" sldId="2147483672"/>
            <pc:sldLayoutMk cId="2371847425" sldId="2147483675"/>
          </pc:sldLayoutMkLst>
        </pc:sldLayoutChg>
        <pc:sldLayoutChg chg="del">
          <pc:chgData name="Paul Wassell" userId="609912a88ec840f0" providerId="LiveId" clId="{0444F051-A271-4E80-A486-F4CAE468294E}" dt="2025-03-04T10:07:46.049" v="2153" actId="47"/>
          <pc:sldLayoutMkLst>
            <pc:docMk/>
            <pc:sldMasterMk cId="999900646" sldId="2147483672"/>
            <pc:sldLayoutMk cId="2793461615" sldId="2147483676"/>
          </pc:sldLayoutMkLst>
        </pc:sldLayoutChg>
        <pc:sldLayoutChg chg="del">
          <pc:chgData name="Paul Wassell" userId="609912a88ec840f0" providerId="LiveId" clId="{0444F051-A271-4E80-A486-F4CAE468294E}" dt="2025-03-04T10:07:46.049" v="2153" actId="47"/>
          <pc:sldLayoutMkLst>
            <pc:docMk/>
            <pc:sldMasterMk cId="999900646" sldId="2147483672"/>
            <pc:sldLayoutMk cId="3673717077" sldId="2147483677"/>
          </pc:sldLayoutMkLst>
        </pc:sldLayoutChg>
        <pc:sldLayoutChg chg="del">
          <pc:chgData name="Paul Wassell" userId="609912a88ec840f0" providerId="LiveId" clId="{0444F051-A271-4E80-A486-F4CAE468294E}" dt="2025-03-04T10:07:46.049" v="2153" actId="47"/>
          <pc:sldLayoutMkLst>
            <pc:docMk/>
            <pc:sldMasterMk cId="999900646" sldId="2147483672"/>
            <pc:sldLayoutMk cId="1856938594" sldId="2147483678"/>
          </pc:sldLayoutMkLst>
        </pc:sldLayoutChg>
        <pc:sldLayoutChg chg="del">
          <pc:chgData name="Paul Wassell" userId="609912a88ec840f0" providerId="LiveId" clId="{0444F051-A271-4E80-A486-F4CAE468294E}" dt="2025-03-04T10:07:46.049" v="2153" actId="47"/>
          <pc:sldLayoutMkLst>
            <pc:docMk/>
            <pc:sldMasterMk cId="999900646" sldId="2147483672"/>
            <pc:sldLayoutMk cId="3935963950" sldId="2147483679"/>
          </pc:sldLayoutMkLst>
        </pc:sldLayoutChg>
        <pc:sldLayoutChg chg="del">
          <pc:chgData name="Paul Wassell" userId="609912a88ec840f0" providerId="LiveId" clId="{0444F051-A271-4E80-A486-F4CAE468294E}" dt="2025-03-04T10:07:46.049" v="2153" actId="47"/>
          <pc:sldLayoutMkLst>
            <pc:docMk/>
            <pc:sldMasterMk cId="999900646" sldId="2147483672"/>
            <pc:sldLayoutMk cId="3603622394" sldId="2147483680"/>
          </pc:sldLayoutMkLst>
        </pc:sldLayoutChg>
        <pc:sldLayoutChg chg="del">
          <pc:chgData name="Paul Wassell" userId="609912a88ec840f0" providerId="LiveId" clId="{0444F051-A271-4E80-A486-F4CAE468294E}" dt="2025-03-04T10:07:46.049" v="2153" actId="47"/>
          <pc:sldLayoutMkLst>
            <pc:docMk/>
            <pc:sldMasterMk cId="999900646" sldId="2147483672"/>
            <pc:sldLayoutMk cId="1031687022" sldId="2147483681"/>
          </pc:sldLayoutMkLst>
        </pc:sldLayoutChg>
        <pc:sldLayoutChg chg="del">
          <pc:chgData name="Paul Wassell" userId="609912a88ec840f0" providerId="LiveId" clId="{0444F051-A271-4E80-A486-F4CAE468294E}" dt="2025-03-04T10:07:46.049" v="2153" actId="47"/>
          <pc:sldLayoutMkLst>
            <pc:docMk/>
            <pc:sldMasterMk cId="999900646" sldId="2147483672"/>
            <pc:sldLayoutMk cId="3937790204" sldId="2147483682"/>
          </pc:sldLayoutMkLst>
        </pc:sldLayoutChg>
        <pc:sldLayoutChg chg="del">
          <pc:chgData name="Paul Wassell" userId="609912a88ec840f0" providerId="LiveId" clId="{0444F051-A271-4E80-A486-F4CAE468294E}" dt="2025-03-04T10:07:46.049" v="2153" actId="47"/>
          <pc:sldLayoutMkLst>
            <pc:docMk/>
            <pc:sldMasterMk cId="999900646" sldId="2147483672"/>
            <pc:sldLayoutMk cId="2126257712"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10C27E4D-E3A3-4B5C-B2CE-04F97777382C}" type="datetimeFigureOut">
              <a:rPr lang="en-GB" smtClean="0"/>
              <a:t>12/08/2025</a:t>
            </a:fld>
            <a:endParaRPr lang="en-GB"/>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AC63AD7D-D927-4033-BE52-3D87555A3DC5}" type="slidenum">
              <a:rPr lang="en-GB" smtClean="0"/>
              <a:t>‹#›</a:t>
            </a:fld>
            <a:endParaRPr lang="en-GB"/>
          </a:p>
        </p:txBody>
      </p:sp>
    </p:spTree>
    <p:extLst>
      <p:ext uri="{BB962C8B-B14F-4D97-AF65-F5344CB8AC3E}">
        <p14:creationId xmlns:p14="http://schemas.microsoft.com/office/powerpoint/2010/main" val="192119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print out for students</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DB7F87-CB66-4D81-A3B9-3DF83737A2DB}"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1385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5268F6-B2B4-45AF-A307-512E73F3403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3614636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5268F6-B2B4-45AF-A307-512E73F3403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362139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5268F6-B2B4-45AF-A307-512E73F3403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1480884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AED7053-B567-4DC3-A199-2CD129DE06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1830267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ED7053-B567-4DC3-A199-2CD129DE06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2460687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ED7053-B567-4DC3-A199-2CD129DE06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1580622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AED7053-B567-4DC3-A199-2CD129DE06F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3616558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AED7053-B567-4DC3-A199-2CD129DE06F9}"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2295995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AED7053-B567-4DC3-A199-2CD129DE06F9}"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17478238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ED7053-B567-4DC3-A199-2CD129DE06F9}"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478214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ED7053-B567-4DC3-A199-2CD129DE06F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1838520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5268F6-B2B4-45AF-A307-512E73F3403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2229709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ED7053-B567-4DC3-A199-2CD129DE06F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23740870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ED7053-B567-4DC3-A199-2CD129DE06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11674872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ED7053-B567-4DC3-A199-2CD129DE06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35FA88-E365-4135-969D-0562C094108D}" type="slidenum">
              <a:rPr lang="en-GB" smtClean="0"/>
              <a:t>‹#›</a:t>
            </a:fld>
            <a:endParaRPr lang="en-GB"/>
          </a:p>
        </p:txBody>
      </p:sp>
    </p:spTree>
    <p:extLst>
      <p:ext uri="{BB962C8B-B14F-4D97-AF65-F5344CB8AC3E}">
        <p14:creationId xmlns:p14="http://schemas.microsoft.com/office/powerpoint/2010/main" val="3549211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5268F6-B2B4-45AF-A307-512E73F34035}"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1881970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5268F6-B2B4-45AF-A307-512E73F34035}"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243293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5268F6-B2B4-45AF-A307-512E73F34035}"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2893977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5268F6-B2B4-45AF-A307-512E73F34035}"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2774394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5268F6-B2B4-45AF-A307-512E73F34035}"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1111986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5268F6-B2B4-45AF-A307-512E73F34035}"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1136059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5268F6-B2B4-45AF-A307-512E73F34035}"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D01E34-B574-4FE0-A87C-73828016178E}" type="slidenum">
              <a:rPr lang="en-GB" smtClean="0"/>
              <a:t>‹#›</a:t>
            </a:fld>
            <a:endParaRPr lang="en-GB"/>
          </a:p>
        </p:txBody>
      </p:sp>
    </p:spTree>
    <p:extLst>
      <p:ext uri="{BB962C8B-B14F-4D97-AF65-F5344CB8AC3E}">
        <p14:creationId xmlns:p14="http://schemas.microsoft.com/office/powerpoint/2010/main" val="317371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F5268F6-B2B4-45AF-A307-512E73F34035}"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AD01E34-B574-4FE0-A87C-73828016178E}" type="slidenum">
              <a:rPr lang="en-GB" smtClean="0"/>
              <a:t>‹#›</a:t>
            </a:fld>
            <a:endParaRPr lang="en-GB"/>
          </a:p>
        </p:txBody>
      </p:sp>
      <p:sp>
        <p:nvSpPr>
          <p:cNvPr id="7" name="Footer Placeholder 2">
            <a:extLst>
              <a:ext uri="{FF2B5EF4-FFF2-40B4-BE49-F238E27FC236}">
                <a16:creationId xmlns:a16="http://schemas.microsoft.com/office/drawing/2014/main" id="{50A733EC-9194-6950-D0CC-A5A4BFBF7C92}"/>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392F40F-87ED-1A1F-1745-7A1010B38E6D}"/>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8FCC3368-9FB8-6333-E0FD-8A1636626E76}"/>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1A1D6C10-AD5E-C1FD-7B04-5A71C3AFF3AB}"/>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8372475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D7053-B567-4DC3-A199-2CD129DE06F9}" type="datetimeFigureOut">
              <a:rPr lang="en-GB" smtClean="0"/>
              <a:t>12/08/2025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5FA88-E365-4135-969D-0562C094108D}" type="slidenum">
              <a:rPr lang="en-GB" smtClean="0"/>
              <a:t>‹#›</a:t>
            </a:fld>
            <a:endParaRPr lang="en-GB"/>
          </a:p>
        </p:txBody>
      </p:sp>
      <p:sp>
        <p:nvSpPr>
          <p:cNvPr id="7" name="Footer Placeholder 2">
            <a:extLst>
              <a:ext uri="{FF2B5EF4-FFF2-40B4-BE49-F238E27FC236}">
                <a16:creationId xmlns:a16="http://schemas.microsoft.com/office/drawing/2014/main" id="{F6A7613E-72D0-B287-67A3-F0FAC3DA8F4B}"/>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51BDF7C-43E6-5F69-D534-94E091A6D33C}"/>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592EB352-9AF5-18DF-77FC-264F86667C24}"/>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08F0A32F-57AF-2392-5754-66FAED130421}"/>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41464194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3E3D3DEB-447F-5A81-B5E3-4BC2A855ED92}"/>
              </a:ext>
            </a:extLst>
          </p:cNvPr>
          <p:cNvSpPr/>
          <p:nvPr/>
        </p:nvSpPr>
        <p:spPr>
          <a:xfrm>
            <a:off x="2285608" y="1229324"/>
            <a:ext cx="1226053" cy="1231549"/>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 name="Rectangle: Rounded Corners 3">
            <a:extLst>
              <a:ext uri="{FF2B5EF4-FFF2-40B4-BE49-F238E27FC236}">
                <a16:creationId xmlns:a16="http://schemas.microsoft.com/office/drawing/2014/main" id="{4E7A06CA-3A2D-DEEB-1275-23A9AF9B2E99}"/>
              </a:ext>
            </a:extLst>
          </p:cNvPr>
          <p:cNvSpPr/>
          <p:nvPr/>
        </p:nvSpPr>
        <p:spPr>
          <a:xfrm>
            <a:off x="532436" y="1226917"/>
            <a:ext cx="1226053" cy="1231549"/>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5" name="Graphic 4">
            <a:extLst>
              <a:ext uri="{FF2B5EF4-FFF2-40B4-BE49-F238E27FC236}">
                <a16:creationId xmlns:a16="http://schemas.microsoft.com/office/drawing/2014/main" id="{93E3945D-15BC-51F1-98D5-441797706FE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8362" y="1418421"/>
            <a:ext cx="694403" cy="682200"/>
          </a:xfrm>
          <a:prstGeom prst="rect">
            <a:avLst/>
          </a:prstGeom>
        </p:spPr>
      </p:pic>
      <p:sp>
        <p:nvSpPr>
          <p:cNvPr id="6" name="TextBox 5">
            <a:extLst>
              <a:ext uri="{FF2B5EF4-FFF2-40B4-BE49-F238E27FC236}">
                <a16:creationId xmlns:a16="http://schemas.microsoft.com/office/drawing/2014/main" id="{6F0767E9-9712-9E70-CC43-DFE201F22104}"/>
              </a:ext>
            </a:extLst>
          </p:cNvPr>
          <p:cNvSpPr txBox="1"/>
          <p:nvPr/>
        </p:nvSpPr>
        <p:spPr>
          <a:xfrm>
            <a:off x="671861" y="2119135"/>
            <a:ext cx="1015443"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ptos" panose="02110004020202020204"/>
                <a:ea typeface="+mn-ea"/>
                <a:cs typeface="+mn-cs"/>
              </a:rPr>
              <a:t>Identifying</a:t>
            </a:r>
            <a:endPar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18E119DD-46D4-801F-DB45-CFE3D7589603}"/>
              </a:ext>
            </a:extLst>
          </p:cNvPr>
          <p:cNvSpPr txBox="1"/>
          <p:nvPr/>
        </p:nvSpPr>
        <p:spPr>
          <a:xfrm>
            <a:off x="2236936" y="1927653"/>
            <a:ext cx="1331357"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ptos" panose="02110004020202020204"/>
                <a:ea typeface="+mn-ea"/>
                <a:cs typeface="+mn-cs"/>
              </a:rPr>
              <a:t>Choosing evidence</a:t>
            </a:r>
            <a:endPar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8" name="Graphic 7">
            <a:extLst>
              <a:ext uri="{FF2B5EF4-FFF2-40B4-BE49-F238E27FC236}">
                <a16:creationId xmlns:a16="http://schemas.microsoft.com/office/drawing/2014/main" id="{2A32EF82-6179-3986-368B-2A0C0C2263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64549" y="1313635"/>
            <a:ext cx="1068172" cy="797844"/>
          </a:xfrm>
          <a:prstGeom prst="rect">
            <a:avLst/>
          </a:prstGeom>
        </p:spPr>
      </p:pic>
      <p:sp>
        <p:nvSpPr>
          <p:cNvPr id="9" name="Rectangle: Rounded Corners 8">
            <a:extLst>
              <a:ext uri="{FF2B5EF4-FFF2-40B4-BE49-F238E27FC236}">
                <a16:creationId xmlns:a16="http://schemas.microsoft.com/office/drawing/2014/main" id="{D4C29811-6152-2219-BEF5-8CE20F496AC0}"/>
              </a:ext>
            </a:extLst>
          </p:cNvPr>
          <p:cNvSpPr/>
          <p:nvPr/>
        </p:nvSpPr>
        <p:spPr>
          <a:xfrm>
            <a:off x="529047" y="2991535"/>
            <a:ext cx="1226053" cy="1231549"/>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TextBox 9">
            <a:extLst>
              <a:ext uri="{FF2B5EF4-FFF2-40B4-BE49-F238E27FC236}">
                <a16:creationId xmlns:a16="http://schemas.microsoft.com/office/drawing/2014/main" id="{9FD21CBF-27C8-8DFC-9791-308CBB18E18C}"/>
              </a:ext>
            </a:extLst>
          </p:cNvPr>
          <p:cNvSpPr txBox="1"/>
          <p:nvPr/>
        </p:nvSpPr>
        <p:spPr>
          <a:xfrm>
            <a:off x="547136" y="3887750"/>
            <a:ext cx="118987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rPr>
              <a:t>Summarising</a:t>
            </a:r>
            <a:endParaRPr kumimoji="0" lang="en-GB"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Rectangle: Rounded Corners 10">
            <a:extLst>
              <a:ext uri="{FF2B5EF4-FFF2-40B4-BE49-F238E27FC236}">
                <a16:creationId xmlns:a16="http://schemas.microsoft.com/office/drawing/2014/main" id="{C7CCFCF4-98C2-F0BF-B244-7882494DB23B}"/>
              </a:ext>
            </a:extLst>
          </p:cNvPr>
          <p:cNvSpPr/>
          <p:nvPr/>
        </p:nvSpPr>
        <p:spPr>
          <a:xfrm>
            <a:off x="2302266" y="2991535"/>
            <a:ext cx="1226053" cy="1231549"/>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TextBox 11">
            <a:extLst>
              <a:ext uri="{FF2B5EF4-FFF2-40B4-BE49-F238E27FC236}">
                <a16:creationId xmlns:a16="http://schemas.microsoft.com/office/drawing/2014/main" id="{96D3E41D-F3B4-F5B0-D80B-18EF039A6C68}"/>
              </a:ext>
            </a:extLst>
          </p:cNvPr>
          <p:cNvSpPr txBox="1"/>
          <p:nvPr/>
        </p:nvSpPr>
        <p:spPr>
          <a:xfrm>
            <a:off x="2236937" y="3887750"/>
            <a:ext cx="1331357"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Aptos" panose="02110004020202020204"/>
              </a:rPr>
              <a:t>Inferencing</a:t>
            </a:r>
            <a:endPar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13" name="Graphic 12">
            <a:extLst>
              <a:ext uri="{FF2B5EF4-FFF2-40B4-BE49-F238E27FC236}">
                <a16:creationId xmlns:a16="http://schemas.microsoft.com/office/drawing/2014/main" id="{1D88712D-94AF-F7E3-1A75-D4CB967A6CD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302267" y="3221731"/>
            <a:ext cx="1214305" cy="719904"/>
          </a:xfrm>
          <a:prstGeom prst="rect">
            <a:avLst/>
          </a:prstGeom>
        </p:spPr>
      </p:pic>
      <p:pic>
        <p:nvPicPr>
          <p:cNvPr id="14" name="Picture 13" descr="A cartoon of a hand squeezing a piece of food&#10;&#10;AI-generated content may be incorrect.">
            <a:extLst>
              <a:ext uri="{FF2B5EF4-FFF2-40B4-BE49-F238E27FC236}">
                <a16:creationId xmlns:a16="http://schemas.microsoft.com/office/drawing/2014/main" id="{C569BC12-113C-8FBC-CE69-C0FEE3B9A6D0}"/>
              </a:ext>
            </a:extLst>
          </p:cNvPr>
          <p:cNvPicPr>
            <a:picLocks noChangeAspect="1"/>
          </p:cNvPicPr>
          <p:nvPr/>
        </p:nvPicPr>
        <p:blipFill>
          <a:blip r:embed="rId8">
            <a:biLevel thresh="75000"/>
            <a:extLst>
              <a:ext uri="{28A0092B-C50C-407E-A947-70E740481C1C}">
                <a14:useLocalDpi xmlns:a14="http://schemas.microsoft.com/office/drawing/2010/main" val="0"/>
              </a:ext>
            </a:extLst>
          </a:blip>
          <a:stretch>
            <a:fillRect/>
          </a:stretch>
        </p:blipFill>
        <p:spPr>
          <a:xfrm>
            <a:off x="627452" y="3123012"/>
            <a:ext cx="1013012" cy="744722"/>
          </a:xfrm>
          <a:prstGeom prst="rect">
            <a:avLst/>
          </a:prstGeom>
        </p:spPr>
      </p:pic>
      <p:sp>
        <p:nvSpPr>
          <p:cNvPr id="16" name="TextBox 15">
            <a:extLst>
              <a:ext uri="{FF2B5EF4-FFF2-40B4-BE49-F238E27FC236}">
                <a16:creationId xmlns:a16="http://schemas.microsoft.com/office/drawing/2014/main" id="{CD66D314-5C3D-9085-BFDD-825093B7C0A5}"/>
              </a:ext>
            </a:extLst>
          </p:cNvPr>
          <p:cNvSpPr txBox="1"/>
          <p:nvPr/>
        </p:nvSpPr>
        <p:spPr>
          <a:xfrm>
            <a:off x="628650" y="4745620"/>
            <a:ext cx="4927198" cy="1754326"/>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dirty="0"/>
              <a:t>Read the student answer to Q2 above.</a:t>
            </a:r>
          </a:p>
          <a:p>
            <a:endParaRPr lang="en-US" dirty="0"/>
          </a:p>
          <a:p>
            <a:r>
              <a:rPr lang="en-US" dirty="0">
                <a:solidFill>
                  <a:srgbClr val="FF0000"/>
                </a:solidFill>
              </a:rPr>
              <a:t>What skills did they use in their answer?</a:t>
            </a:r>
          </a:p>
          <a:p>
            <a:r>
              <a:rPr lang="en-US" dirty="0">
                <a:solidFill>
                  <a:schemeClr val="accent2">
                    <a:lumMod val="50000"/>
                  </a:schemeClr>
                </a:solidFill>
              </a:rPr>
              <a:t>How could they improve this answer?</a:t>
            </a:r>
            <a:r>
              <a:rPr lang="en-GB" dirty="0">
                <a:solidFill>
                  <a:schemeClr val="accent2">
                    <a:lumMod val="50000"/>
                  </a:schemeClr>
                </a:solidFill>
              </a:rPr>
              <a:t> </a:t>
            </a:r>
          </a:p>
          <a:p>
            <a:r>
              <a:rPr lang="en-GB" dirty="0">
                <a:solidFill>
                  <a:srgbClr val="00B050"/>
                </a:solidFill>
              </a:rPr>
              <a:t>Why does this answer not address AO2 effectively? Provide examples.</a:t>
            </a:r>
            <a:endParaRPr lang="en-US" dirty="0">
              <a:solidFill>
                <a:srgbClr val="00B050"/>
              </a:solidFill>
            </a:endParaRPr>
          </a:p>
        </p:txBody>
      </p:sp>
      <p:sp>
        <p:nvSpPr>
          <p:cNvPr id="17" name="TextBox 16">
            <a:extLst>
              <a:ext uri="{FF2B5EF4-FFF2-40B4-BE49-F238E27FC236}">
                <a16:creationId xmlns:a16="http://schemas.microsoft.com/office/drawing/2014/main" id="{75BA949A-6761-4639-3C79-E09472E1C068}"/>
              </a:ext>
            </a:extLst>
          </p:cNvPr>
          <p:cNvSpPr txBox="1"/>
          <p:nvPr/>
        </p:nvSpPr>
        <p:spPr>
          <a:xfrm>
            <a:off x="5717894" y="4672213"/>
            <a:ext cx="2797456" cy="1384995"/>
          </a:xfrm>
          <a:prstGeom prst="rect">
            <a:avLst/>
          </a:prstGeom>
          <a:solidFill>
            <a:schemeClr val="accent2">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r>
              <a:rPr lang="en-US" sz="1400" b="1" dirty="0"/>
              <a:t>AO1</a:t>
            </a:r>
          </a:p>
          <a:p>
            <a:pPr marL="285750" indent="-285750">
              <a:buFont typeface="Arial" panose="020B0604020202020204" pitchFamily="34" charset="0"/>
              <a:buChar char="•"/>
            </a:pPr>
            <a:r>
              <a:rPr lang="en-US" sz="1400" b="1" dirty="0"/>
              <a:t>Identify and interpret explicit and implicit information and ideas</a:t>
            </a:r>
          </a:p>
          <a:p>
            <a:pPr marL="285750" indent="-285750">
              <a:buFont typeface="Arial" panose="020B0604020202020204" pitchFamily="34" charset="0"/>
              <a:buChar char="•"/>
            </a:pPr>
            <a:r>
              <a:rPr lang="en-US" sz="1400" b="1" dirty="0"/>
              <a:t>Select and </a:t>
            </a:r>
            <a:r>
              <a:rPr lang="en-US" sz="1400" b="1" dirty="0" err="1"/>
              <a:t>synthesise</a:t>
            </a:r>
            <a:r>
              <a:rPr lang="en-US" sz="1400" b="1" dirty="0"/>
              <a:t> evidence from different texts</a:t>
            </a:r>
            <a:endParaRPr lang="en-GB" sz="1400" dirty="0"/>
          </a:p>
        </p:txBody>
      </p:sp>
      <p:sp>
        <p:nvSpPr>
          <p:cNvPr id="18" name="Title 1">
            <a:extLst>
              <a:ext uri="{FF2B5EF4-FFF2-40B4-BE49-F238E27FC236}">
                <a16:creationId xmlns:a16="http://schemas.microsoft.com/office/drawing/2014/main" id="{895D60DC-79DD-3D4F-E65C-0C7B6C4D21C5}"/>
              </a:ext>
            </a:extLst>
          </p:cNvPr>
          <p:cNvSpPr txBox="1">
            <a:spLocks/>
          </p:cNvSpPr>
          <p:nvPr/>
        </p:nvSpPr>
        <p:spPr>
          <a:xfrm>
            <a:off x="628650" y="365126"/>
            <a:ext cx="7886700" cy="53075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u="sng" dirty="0"/>
              <a:t>English Language Paper 2 – Q2: Improving Summaries</a:t>
            </a:r>
            <a:endParaRPr lang="en-GB" sz="2800" u="sng" dirty="0"/>
          </a:p>
        </p:txBody>
      </p:sp>
      <p:sp>
        <p:nvSpPr>
          <p:cNvPr id="19" name="TextBox 18">
            <a:extLst>
              <a:ext uri="{FF2B5EF4-FFF2-40B4-BE49-F238E27FC236}">
                <a16:creationId xmlns:a16="http://schemas.microsoft.com/office/drawing/2014/main" id="{0F7B3F12-9362-7B84-72A9-A3EA416218C2}"/>
              </a:ext>
            </a:extLst>
          </p:cNvPr>
          <p:cNvSpPr txBox="1"/>
          <p:nvPr/>
        </p:nvSpPr>
        <p:spPr>
          <a:xfrm>
            <a:off x="4479403" y="1226917"/>
            <a:ext cx="4035947" cy="224676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2800" dirty="0"/>
              <a:t>One prison is for adults and for people on life sentences. The other prison contains children as well as adults. </a:t>
            </a:r>
            <a:endParaRPr lang="en-GB" sz="2800" dirty="0"/>
          </a:p>
        </p:txBody>
      </p:sp>
    </p:spTree>
    <p:extLst>
      <p:ext uri="{BB962C8B-B14F-4D97-AF65-F5344CB8AC3E}">
        <p14:creationId xmlns:p14="http://schemas.microsoft.com/office/powerpoint/2010/main" val="53602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C863517F-70E4-3B1A-EB30-3F139E73B0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0E2FF2-3AAC-060F-D3D5-4533E00B3FB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0000"/>
          </a:bodyPr>
          <a:lstStyle/>
          <a:p>
            <a:r>
              <a:rPr lang="en-US" dirty="0"/>
              <a:t>We should also include connectives to help structure our summaries</a:t>
            </a:r>
            <a:endParaRPr lang="en-GB" dirty="0"/>
          </a:p>
        </p:txBody>
      </p:sp>
      <p:sp>
        <p:nvSpPr>
          <p:cNvPr id="6" name="TextBox 5">
            <a:extLst>
              <a:ext uri="{FF2B5EF4-FFF2-40B4-BE49-F238E27FC236}">
                <a16:creationId xmlns:a16="http://schemas.microsoft.com/office/drawing/2014/main" id="{5A61937F-A15B-DA3D-94DC-9ADB1DE87D3D}"/>
              </a:ext>
            </a:extLst>
          </p:cNvPr>
          <p:cNvSpPr txBox="1"/>
          <p:nvPr/>
        </p:nvSpPr>
        <p:spPr>
          <a:xfrm>
            <a:off x="628650" y="5474825"/>
            <a:ext cx="7886700" cy="954107"/>
          </a:xfrm>
          <a:prstGeom prst="rect">
            <a:avLst/>
          </a:prstGeom>
          <a:solidFill>
            <a:schemeClr val="bg1"/>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effectLst/>
                <a:uLnTx/>
                <a:uFillTx/>
                <a:latin typeface="Aptos" panose="02110004020202020204"/>
                <a:ea typeface="+mn-ea"/>
                <a:cs typeface="+mn-cs"/>
              </a:rPr>
              <a:t>It is a small addition, but using some connectives can help improve our summaries.</a:t>
            </a:r>
            <a:endParaRPr kumimoji="0" lang="en-GB" sz="2800" b="0" i="0" u="none" strike="noStrike" kern="1200" cap="none" spc="0" normalizeH="0" baseline="0" noProof="0" dirty="0">
              <a:ln>
                <a:noFill/>
              </a:ln>
              <a:effectLst/>
              <a:uLnTx/>
              <a:uFillTx/>
              <a:latin typeface="Aptos" panose="02110004020202020204"/>
              <a:ea typeface="+mn-ea"/>
              <a:cs typeface="+mn-cs"/>
            </a:endParaRPr>
          </a:p>
        </p:txBody>
      </p:sp>
      <p:sp>
        <p:nvSpPr>
          <p:cNvPr id="7" name="Rectangle: Rounded Corners 6">
            <a:extLst>
              <a:ext uri="{FF2B5EF4-FFF2-40B4-BE49-F238E27FC236}">
                <a16:creationId xmlns:a16="http://schemas.microsoft.com/office/drawing/2014/main" id="{362378C2-1664-9092-6A6A-2AE030E2304B}"/>
              </a:ext>
            </a:extLst>
          </p:cNvPr>
          <p:cNvSpPr/>
          <p:nvPr/>
        </p:nvSpPr>
        <p:spPr>
          <a:xfrm>
            <a:off x="2824223" y="4872942"/>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Student 1</a:t>
            </a:r>
            <a:endParaRPr kumimoji="0" lang="en-GB"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8" name="Rectangle: Rounded Corners 7">
            <a:extLst>
              <a:ext uri="{FF2B5EF4-FFF2-40B4-BE49-F238E27FC236}">
                <a16:creationId xmlns:a16="http://schemas.microsoft.com/office/drawing/2014/main" id="{BDED1692-1831-192D-6872-1ABFFD91F26F}"/>
              </a:ext>
            </a:extLst>
          </p:cNvPr>
          <p:cNvSpPr/>
          <p:nvPr/>
        </p:nvSpPr>
        <p:spPr>
          <a:xfrm>
            <a:off x="7091664" y="4879694"/>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Student 2</a:t>
            </a:r>
            <a:endParaRPr kumimoji="0" lang="en-GB"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10" name="Content Placeholder 2">
            <a:extLst>
              <a:ext uri="{FF2B5EF4-FFF2-40B4-BE49-F238E27FC236}">
                <a16:creationId xmlns:a16="http://schemas.microsoft.com/office/drawing/2014/main" id="{22FD8D21-115E-7FE9-957C-B49BDE905AA7}"/>
              </a:ext>
            </a:extLst>
          </p:cNvPr>
          <p:cNvSpPr txBox="1">
            <a:spLocks/>
          </p:cNvSpPr>
          <p:nvPr/>
        </p:nvSpPr>
        <p:spPr>
          <a:xfrm>
            <a:off x="628650" y="1825625"/>
            <a:ext cx="3619259" cy="34177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en-US" dirty="0">
                <a:highlight>
                  <a:srgbClr val="00FFFF"/>
                </a:highlight>
                <a:ea typeface="Calibri" panose="020F0502020204030204" pitchFamily="34" charset="0"/>
                <a:cs typeface="Times New Roman" panose="02020603050405020304" pitchFamily="18" charset="0"/>
              </a:rPr>
              <a:t>In contrast, </a:t>
            </a:r>
            <a:r>
              <a:rPr lang="en-US" dirty="0">
                <a:ea typeface="Calibri" panose="020F0502020204030204" pitchFamily="34" charset="0"/>
                <a:cs typeface="Times New Roman" panose="02020603050405020304" pitchFamily="18" charset="0"/>
              </a:rPr>
              <a:t>the writer of Source B chooses to focus on the emotional turmoil children face in adult prisons: “</a:t>
            </a:r>
            <a:r>
              <a:rPr lang="en-GB" dirty="0">
                <a:ea typeface="Aptos" panose="020B0004020202020204" pitchFamily="34" charset="0"/>
                <a:cs typeface="Times New Roman" panose="02020603050405020304" pitchFamily="18" charset="0"/>
              </a:rPr>
              <a:t>There was in his eyes the mute appeal of a hunted animal.” This suggests children feel trapped and terrified when locked up in these conditions.</a:t>
            </a:r>
            <a:endParaRPr lang="en-GB" dirty="0"/>
          </a:p>
        </p:txBody>
      </p:sp>
      <p:sp>
        <p:nvSpPr>
          <p:cNvPr id="11" name="Content Placeholder 2">
            <a:extLst>
              <a:ext uri="{FF2B5EF4-FFF2-40B4-BE49-F238E27FC236}">
                <a16:creationId xmlns:a16="http://schemas.microsoft.com/office/drawing/2014/main" id="{674A68D7-848D-E9BA-F9FA-F7F97A5A2BAF}"/>
              </a:ext>
            </a:extLst>
          </p:cNvPr>
          <p:cNvSpPr txBox="1">
            <a:spLocks/>
          </p:cNvSpPr>
          <p:nvPr/>
        </p:nvSpPr>
        <p:spPr>
          <a:xfrm>
            <a:off x="4896091" y="1825625"/>
            <a:ext cx="3619259" cy="34177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800" dirty="0">
                <a:ea typeface="Calibri" panose="020F0502020204030204" pitchFamily="34" charset="0"/>
                <a:cs typeface="Times New Roman" panose="02020603050405020304" pitchFamily="18" charset="0"/>
              </a:rPr>
              <a:t>The writer of Source B chooses to focus on the emotional turmoil children face in adult prisons: “</a:t>
            </a:r>
            <a:r>
              <a:rPr lang="en-GB" sz="2800" dirty="0">
                <a:effectLst/>
                <a:ea typeface="Aptos" panose="020B0004020202020204" pitchFamily="34" charset="0"/>
                <a:cs typeface="Times New Roman" panose="02020603050405020304" pitchFamily="18" charset="0"/>
              </a:rPr>
              <a:t>There was in his eyes the mute appeal of a hunted animal.” This suggests children feel trapped and terrified when locked up in these conditions.</a:t>
            </a:r>
            <a:endParaRPr lang="en-GB" dirty="0"/>
          </a:p>
        </p:txBody>
      </p:sp>
    </p:spTree>
    <p:extLst>
      <p:ext uri="{BB962C8B-B14F-4D97-AF65-F5344CB8AC3E}">
        <p14:creationId xmlns:p14="http://schemas.microsoft.com/office/powerpoint/2010/main" val="426800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85B23-AD7E-DDAF-1AE8-1E9F9BD0AD67}"/>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4000" dirty="0"/>
              <a:t>You must </a:t>
            </a:r>
            <a:r>
              <a:rPr lang="en-US" sz="4000" b="1" dirty="0"/>
              <a:t>include inferences </a:t>
            </a:r>
            <a:r>
              <a:rPr lang="en-US" sz="4000" dirty="0"/>
              <a:t>in your summary (Q2)</a:t>
            </a:r>
            <a:endParaRPr lang="en-GB" sz="4000" dirty="0"/>
          </a:p>
        </p:txBody>
      </p:sp>
      <p:sp>
        <p:nvSpPr>
          <p:cNvPr id="5" name="TextBox 4">
            <a:extLst>
              <a:ext uri="{FF2B5EF4-FFF2-40B4-BE49-F238E27FC236}">
                <a16:creationId xmlns:a16="http://schemas.microsoft.com/office/drawing/2014/main" id="{7525FFE8-4C77-BC4F-2D8F-9D5778A8A43C}"/>
              </a:ext>
            </a:extLst>
          </p:cNvPr>
          <p:cNvSpPr txBox="1"/>
          <p:nvPr/>
        </p:nvSpPr>
        <p:spPr>
          <a:xfrm>
            <a:off x="6215605" y="1990846"/>
            <a:ext cx="2299745" cy="3970318"/>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Remember that it is </a:t>
            </a:r>
            <a:r>
              <a:rPr kumimoji="0" lang="en-US" sz="1800" b="0" i="0" u="sng" strike="noStrike" kern="1200" cap="none" spc="0" normalizeH="0" baseline="0" noProof="0" dirty="0">
                <a:ln>
                  <a:noFill/>
                </a:ln>
                <a:solidFill>
                  <a:prstClr val="black"/>
                </a:solidFill>
                <a:effectLst/>
                <a:uLnTx/>
                <a:uFillTx/>
                <a:latin typeface="Aptos" panose="02110004020202020204"/>
                <a:ea typeface="+mn-ea"/>
                <a:cs typeface="+mn-cs"/>
              </a:rPr>
              <a:t>crucial</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that you include </a:t>
            </a: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inferences</a:t>
            </a:r>
            <a:r>
              <a:rPr kumimoji="0" lang="en-US" sz="1800" i="0" u="none" strike="noStrike" kern="1200" cap="none" spc="0" normalizeH="0" baseline="0" noProof="0" dirty="0">
                <a:ln>
                  <a:noFill/>
                </a:ln>
                <a:solidFill>
                  <a:prstClr val="black"/>
                </a:solidFill>
                <a:effectLst/>
                <a:uLnTx/>
                <a:uFillTx/>
                <a:latin typeface="Aptos" panose="02110004020202020204"/>
                <a:ea typeface="+mn-ea"/>
                <a:cs typeface="+mn-cs"/>
              </a:rPr>
              <a:t> in your summary, or you will not be able to achieve a high mark or meet the AO1 requirements for Q2.</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0" dirty="0">
              <a:solidFill>
                <a:prstClr val="black"/>
              </a:solidFill>
              <a:latin typeface="Aptos" panose="021100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prstClr val="black"/>
                </a:solidFill>
                <a:effectLst/>
                <a:uLnTx/>
                <a:uFillTx/>
                <a:latin typeface="Aptos" panose="02110004020202020204"/>
                <a:ea typeface="+mn-ea"/>
                <a:cs typeface="+mn-cs"/>
              </a:rPr>
              <a:t>Always think about what the </a:t>
            </a: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writer is suggesting</a:t>
            </a:r>
            <a:r>
              <a:rPr kumimoji="0" lang="en-US" sz="1800" i="0" u="none" strike="noStrike" kern="1200" cap="none" spc="0" normalizeH="0" baseline="0" noProof="0" dirty="0">
                <a:ln>
                  <a:noFill/>
                </a:ln>
                <a:solidFill>
                  <a:prstClr val="black"/>
                </a:solidFill>
                <a:effectLst/>
                <a:uLnTx/>
                <a:uFillTx/>
                <a:latin typeface="Aptos" panose="02110004020202020204"/>
                <a:ea typeface="+mn-ea"/>
                <a:cs typeface="+mn-cs"/>
              </a:rPr>
              <a:t> and picture an </a:t>
            </a: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iceberg</a:t>
            </a:r>
            <a:r>
              <a:rPr kumimoji="0" lang="en-US" sz="1800" i="0" u="none" strike="noStrike" kern="1200" cap="none" spc="0" normalizeH="0" baseline="0" noProof="0" dirty="0">
                <a:ln>
                  <a:noFill/>
                </a:ln>
                <a:solidFill>
                  <a:prstClr val="black"/>
                </a:solidFill>
                <a:effectLst/>
                <a:uLnTx/>
                <a:uFillTx/>
                <a:latin typeface="Aptos" panose="02110004020202020204"/>
                <a:ea typeface="+mn-ea"/>
                <a:cs typeface="+mn-cs"/>
              </a:rPr>
              <a:t> in your head for Q2. </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3" name="Picture 2">
            <a:extLst>
              <a:ext uri="{FF2B5EF4-FFF2-40B4-BE49-F238E27FC236}">
                <a16:creationId xmlns:a16="http://schemas.microsoft.com/office/drawing/2014/main" id="{84554885-C9EF-2729-C70A-DF0B3D674B14}"/>
              </a:ext>
            </a:extLst>
          </p:cNvPr>
          <p:cNvPicPr>
            <a:picLocks noChangeAspect="1"/>
          </p:cNvPicPr>
          <p:nvPr/>
        </p:nvPicPr>
        <p:blipFill>
          <a:blip r:embed="rId2"/>
          <a:stretch>
            <a:fillRect/>
          </a:stretch>
        </p:blipFill>
        <p:spPr>
          <a:xfrm>
            <a:off x="1150337" y="1990846"/>
            <a:ext cx="3641582" cy="3641582"/>
          </a:xfrm>
          <a:prstGeom prst="rect">
            <a:avLst/>
          </a:prstGeom>
        </p:spPr>
      </p:pic>
    </p:spTree>
    <p:extLst>
      <p:ext uri="{BB962C8B-B14F-4D97-AF65-F5344CB8AC3E}">
        <p14:creationId xmlns:p14="http://schemas.microsoft.com/office/powerpoint/2010/main" val="1637340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25C5-91CD-65C5-1205-F5A050D26C2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Last lesson we wrote our own Q2 answers</a:t>
            </a:r>
            <a:endParaRPr lang="en-GB" sz="3200" dirty="0"/>
          </a:p>
        </p:txBody>
      </p:sp>
      <p:sp>
        <p:nvSpPr>
          <p:cNvPr id="3" name="Content Placeholder 2">
            <a:extLst>
              <a:ext uri="{FF2B5EF4-FFF2-40B4-BE49-F238E27FC236}">
                <a16:creationId xmlns:a16="http://schemas.microsoft.com/office/drawing/2014/main" id="{8E2F6B19-FF10-ADC0-4476-6AB51F14E80D}"/>
              </a:ext>
            </a:extLst>
          </p:cNvPr>
          <p:cNvSpPr>
            <a:spLocks noGrp="1"/>
          </p:cNvSpPr>
          <p:nvPr>
            <p:ph idx="1"/>
          </p:nvPr>
        </p:nvSpPr>
        <p:spPr>
          <a:xfrm>
            <a:off x="628650" y="1825625"/>
            <a:ext cx="4441061" cy="435133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US" sz="3600" dirty="0"/>
              <a:t>Drafting and redrafting is an important activity in English because it helps you to become a more effective English analyst.</a:t>
            </a:r>
          </a:p>
          <a:p>
            <a:pPr marL="0" indent="0">
              <a:buNone/>
            </a:pPr>
            <a:endParaRPr lang="en-US" sz="3600" dirty="0"/>
          </a:p>
          <a:p>
            <a:pPr marL="0" indent="0">
              <a:buNone/>
            </a:pPr>
            <a:r>
              <a:rPr lang="en-GB" sz="3600" dirty="0">
                <a:solidFill>
                  <a:srgbClr val="7030A0"/>
                </a:solidFill>
              </a:rPr>
              <a:t>Using your learning from today and the success criteria, rewrite your answer.</a:t>
            </a:r>
          </a:p>
        </p:txBody>
      </p:sp>
      <p:graphicFrame>
        <p:nvGraphicFramePr>
          <p:cNvPr id="4" name="Table 3">
            <a:extLst>
              <a:ext uri="{FF2B5EF4-FFF2-40B4-BE49-F238E27FC236}">
                <a16:creationId xmlns:a16="http://schemas.microsoft.com/office/drawing/2014/main" id="{11D3C578-0ADD-7BD9-3D67-F69450EF903B}"/>
              </a:ext>
            </a:extLst>
          </p:cNvPr>
          <p:cNvGraphicFramePr>
            <a:graphicFrameLocks noGrp="1"/>
          </p:cNvGraphicFramePr>
          <p:nvPr>
            <p:extLst>
              <p:ext uri="{D42A27DB-BD31-4B8C-83A1-F6EECF244321}">
                <p14:modId xmlns:p14="http://schemas.microsoft.com/office/powerpoint/2010/main" val="3958089421"/>
              </p:ext>
            </p:extLst>
          </p:nvPr>
        </p:nvGraphicFramePr>
        <p:xfrm>
          <a:off x="5370652" y="1825625"/>
          <a:ext cx="3144698" cy="42418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72349">
                  <a:extLst>
                    <a:ext uri="{9D8B030D-6E8A-4147-A177-3AD203B41FA5}">
                      <a16:colId xmlns:a16="http://schemas.microsoft.com/office/drawing/2014/main" val="1687930855"/>
                    </a:ext>
                  </a:extLst>
                </a:gridCol>
                <a:gridCol w="1572349">
                  <a:extLst>
                    <a:ext uri="{9D8B030D-6E8A-4147-A177-3AD203B41FA5}">
                      <a16:colId xmlns:a16="http://schemas.microsoft.com/office/drawing/2014/main" val="247876497"/>
                    </a:ext>
                  </a:extLst>
                </a:gridCol>
              </a:tblGrid>
              <a:tr h="370840">
                <a:tc>
                  <a:txBody>
                    <a:bodyPr/>
                    <a:lstStyle/>
                    <a:p>
                      <a:r>
                        <a:rPr lang="en-US" sz="1400" dirty="0"/>
                        <a:t>Your answer for Q2</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400" dirty="0"/>
                        <a:t>Made inferences from both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quotes or examples to support inferences and summary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Showed </a:t>
                      </a:r>
                      <a:r>
                        <a:rPr lang="en-US" sz="1400" b="1" dirty="0"/>
                        <a:t>perceptive </a:t>
                      </a:r>
                      <a:r>
                        <a:rPr lang="en-US" sz="1400" dirty="0"/>
                        <a:t>differences between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70840">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370840">
                <a:tc>
                  <a:txBody>
                    <a:bodyPr/>
                    <a:lstStyle/>
                    <a:p>
                      <a:r>
                        <a:rPr lang="en-US" sz="1400" dirty="0"/>
                        <a:t>Included connectives in your summary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386137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5A94-9EBE-A293-47B8-6C0ED3DDFE5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We will now peer assess our new answers</a:t>
            </a:r>
            <a:endParaRPr lang="en-GB" sz="3200" dirty="0"/>
          </a:p>
        </p:txBody>
      </p:sp>
      <p:sp>
        <p:nvSpPr>
          <p:cNvPr id="3" name="Content Placeholder 2">
            <a:extLst>
              <a:ext uri="{FF2B5EF4-FFF2-40B4-BE49-F238E27FC236}">
                <a16:creationId xmlns:a16="http://schemas.microsoft.com/office/drawing/2014/main" id="{32CD4445-4E12-ABE3-014D-C836C2BB3A74}"/>
              </a:ext>
            </a:extLst>
          </p:cNvPr>
          <p:cNvSpPr>
            <a:spLocks noGrp="1"/>
          </p:cNvSpPr>
          <p:nvPr>
            <p:ph idx="1"/>
          </p:nvPr>
        </p:nvSpPr>
        <p:spPr/>
        <p:txBody>
          <a:bodyPr/>
          <a:lstStyle/>
          <a:p>
            <a:pPr marL="0" indent="0">
              <a:buNone/>
            </a:pPr>
            <a:r>
              <a:rPr lang="en-US" dirty="0"/>
              <a:t>Swap your answers with another student.</a:t>
            </a:r>
          </a:p>
          <a:p>
            <a:pPr marL="0" indent="0">
              <a:buNone/>
            </a:pPr>
            <a:endParaRPr lang="en-US" dirty="0"/>
          </a:p>
          <a:p>
            <a:pPr marL="0" indent="0">
              <a:buNone/>
            </a:pPr>
            <a:endParaRPr lang="en-GB" dirty="0"/>
          </a:p>
        </p:txBody>
      </p:sp>
      <p:graphicFrame>
        <p:nvGraphicFramePr>
          <p:cNvPr id="10" name="Table 9">
            <a:extLst>
              <a:ext uri="{FF2B5EF4-FFF2-40B4-BE49-F238E27FC236}">
                <a16:creationId xmlns:a16="http://schemas.microsoft.com/office/drawing/2014/main" id="{F5728E7C-713E-8492-0826-A2727BD1BF59}"/>
              </a:ext>
            </a:extLst>
          </p:cNvPr>
          <p:cNvGraphicFramePr>
            <a:graphicFrameLocks noGrp="1"/>
          </p:cNvGraphicFramePr>
          <p:nvPr>
            <p:extLst>
              <p:ext uri="{D42A27DB-BD31-4B8C-83A1-F6EECF244321}">
                <p14:modId xmlns:p14="http://schemas.microsoft.com/office/powerpoint/2010/main" val="4025061497"/>
              </p:ext>
            </p:extLst>
          </p:nvPr>
        </p:nvGraphicFramePr>
        <p:xfrm>
          <a:off x="2592729" y="2349261"/>
          <a:ext cx="6186741" cy="377850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62247">
                  <a:extLst>
                    <a:ext uri="{9D8B030D-6E8A-4147-A177-3AD203B41FA5}">
                      <a16:colId xmlns:a16="http://schemas.microsoft.com/office/drawing/2014/main" val="1687930855"/>
                    </a:ext>
                  </a:extLst>
                </a:gridCol>
                <a:gridCol w="808275">
                  <a:extLst>
                    <a:ext uri="{9D8B030D-6E8A-4147-A177-3AD203B41FA5}">
                      <a16:colId xmlns:a16="http://schemas.microsoft.com/office/drawing/2014/main" val="247876497"/>
                    </a:ext>
                  </a:extLst>
                </a:gridCol>
                <a:gridCol w="3316219">
                  <a:extLst>
                    <a:ext uri="{9D8B030D-6E8A-4147-A177-3AD203B41FA5}">
                      <a16:colId xmlns:a16="http://schemas.microsoft.com/office/drawing/2014/main" val="3646840743"/>
                    </a:ext>
                  </a:extLst>
                </a:gridCol>
              </a:tblGrid>
              <a:tr h="552639">
                <a:tc>
                  <a:txBody>
                    <a:bodyPr/>
                    <a:lstStyle/>
                    <a:p>
                      <a:r>
                        <a:rPr lang="en-US" sz="1400" dirty="0"/>
                        <a:t>Your answer for Q2</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552639">
                <a:tc>
                  <a:txBody>
                    <a:bodyPr/>
                    <a:lstStyle/>
                    <a:p>
                      <a:r>
                        <a:rPr lang="en-US" sz="1400" dirty="0"/>
                        <a:t>Made inferences from both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552639">
                <a:tc>
                  <a:txBody>
                    <a:bodyPr/>
                    <a:lstStyle/>
                    <a:p>
                      <a:r>
                        <a:rPr lang="en-US" sz="1400" dirty="0"/>
                        <a:t>Included quotes or examples to support inferences and summary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780196">
                <a:tc>
                  <a:txBody>
                    <a:bodyPr/>
                    <a:lstStyle/>
                    <a:p>
                      <a:r>
                        <a:rPr lang="en-US" sz="1400" dirty="0"/>
                        <a:t>Showed </a:t>
                      </a:r>
                      <a:r>
                        <a:rPr lang="en-US" sz="1400" b="1" dirty="0"/>
                        <a:t>perceptive </a:t>
                      </a:r>
                      <a:r>
                        <a:rPr lang="en-US" sz="1400" dirty="0"/>
                        <a:t>differences between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95516">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552639">
                <a:tc>
                  <a:txBody>
                    <a:bodyPr/>
                    <a:lstStyle/>
                    <a:p>
                      <a:r>
                        <a:rPr lang="en-US" sz="1400" dirty="0"/>
                        <a:t>Included connectives in your summary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bl>
          </a:graphicData>
        </a:graphic>
      </p:graphicFrame>
      <p:pic>
        <p:nvPicPr>
          <p:cNvPr id="9" name="Picture 8">
            <a:extLst>
              <a:ext uri="{FF2B5EF4-FFF2-40B4-BE49-F238E27FC236}">
                <a16:creationId xmlns:a16="http://schemas.microsoft.com/office/drawing/2014/main" id="{AF80C68C-FA06-23F8-7F54-1B40AAF1D907}"/>
              </a:ext>
            </a:extLst>
          </p:cNvPr>
          <p:cNvPicPr>
            <a:picLocks noChangeAspect="1"/>
          </p:cNvPicPr>
          <p:nvPr/>
        </p:nvPicPr>
        <p:blipFill>
          <a:blip r:embed="rId2"/>
          <a:stretch>
            <a:fillRect/>
          </a:stretch>
        </p:blipFill>
        <p:spPr>
          <a:xfrm>
            <a:off x="140994" y="2335192"/>
            <a:ext cx="2187615" cy="2187615"/>
          </a:xfrm>
          <a:prstGeom prst="rect">
            <a:avLst/>
          </a:prstGeom>
        </p:spPr>
      </p:pic>
    </p:spTree>
    <p:extLst>
      <p:ext uri="{BB962C8B-B14F-4D97-AF65-F5344CB8AC3E}">
        <p14:creationId xmlns:p14="http://schemas.microsoft.com/office/powerpoint/2010/main" val="485748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A42A0EE-CAC3-2272-5C53-9D90099CD8B9}"/>
              </a:ext>
            </a:extLst>
          </p:cNvPr>
          <p:cNvGraphicFramePr>
            <a:graphicFrameLocks noGrp="1"/>
          </p:cNvGraphicFramePr>
          <p:nvPr>
            <p:extLst>
              <p:ext uri="{D42A27DB-BD31-4B8C-83A1-F6EECF244321}">
                <p14:modId xmlns:p14="http://schemas.microsoft.com/office/powerpoint/2010/main" val="354359069"/>
              </p:ext>
            </p:extLst>
          </p:nvPr>
        </p:nvGraphicFramePr>
        <p:xfrm>
          <a:off x="289367" y="381965"/>
          <a:ext cx="8490103" cy="611143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63524">
                  <a:extLst>
                    <a:ext uri="{9D8B030D-6E8A-4147-A177-3AD203B41FA5}">
                      <a16:colId xmlns:a16="http://schemas.microsoft.com/office/drawing/2014/main" val="1687930855"/>
                    </a:ext>
                  </a:extLst>
                </a:gridCol>
                <a:gridCol w="925975">
                  <a:extLst>
                    <a:ext uri="{9D8B030D-6E8A-4147-A177-3AD203B41FA5}">
                      <a16:colId xmlns:a16="http://schemas.microsoft.com/office/drawing/2014/main" val="247876497"/>
                    </a:ext>
                  </a:extLst>
                </a:gridCol>
                <a:gridCol w="5700604">
                  <a:extLst>
                    <a:ext uri="{9D8B030D-6E8A-4147-A177-3AD203B41FA5}">
                      <a16:colId xmlns:a16="http://schemas.microsoft.com/office/drawing/2014/main" val="3646840743"/>
                    </a:ext>
                  </a:extLst>
                </a:gridCol>
              </a:tblGrid>
              <a:tr h="893849">
                <a:tc>
                  <a:txBody>
                    <a:bodyPr/>
                    <a:lstStyle/>
                    <a:p>
                      <a:r>
                        <a:rPr lang="en-US" sz="1400" dirty="0"/>
                        <a:t>Your answer for Q2</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893849">
                <a:tc>
                  <a:txBody>
                    <a:bodyPr/>
                    <a:lstStyle/>
                    <a:p>
                      <a:r>
                        <a:rPr lang="en-US" sz="1400" dirty="0"/>
                        <a:t>Made inferences from both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1528267">
                <a:tc>
                  <a:txBody>
                    <a:bodyPr/>
                    <a:lstStyle/>
                    <a:p>
                      <a:r>
                        <a:rPr lang="en-US" sz="1400" dirty="0"/>
                        <a:t>Included quotes or examples to support inferences and summary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1261903">
                <a:tc>
                  <a:txBody>
                    <a:bodyPr/>
                    <a:lstStyle/>
                    <a:p>
                      <a:r>
                        <a:rPr lang="en-US" sz="1400" dirty="0"/>
                        <a:t>Showed </a:t>
                      </a:r>
                      <a:r>
                        <a:rPr lang="en-US" sz="1400" b="1" dirty="0"/>
                        <a:t>perceptive </a:t>
                      </a:r>
                      <a:r>
                        <a:rPr lang="en-US" sz="1400" dirty="0"/>
                        <a:t>differences between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639715">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893849">
                <a:tc>
                  <a:txBody>
                    <a:bodyPr/>
                    <a:lstStyle/>
                    <a:p>
                      <a:r>
                        <a:rPr lang="en-US" sz="1400" dirty="0"/>
                        <a:t>Included connectives in your summary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bl>
          </a:graphicData>
        </a:graphic>
      </p:graphicFrame>
    </p:spTree>
    <p:extLst>
      <p:ext uri="{BB962C8B-B14F-4D97-AF65-F5344CB8AC3E}">
        <p14:creationId xmlns:p14="http://schemas.microsoft.com/office/powerpoint/2010/main" val="624369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F3B7-537A-358A-62F6-3098E077ED3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Let’s recap Paper 2 Section A so far</a:t>
            </a:r>
            <a:endParaRPr lang="en-GB" sz="3600" dirty="0"/>
          </a:p>
        </p:txBody>
      </p:sp>
      <p:sp>
        <p:nvSpPr>
          <p:cNvPr id="3" name="Content Placeholder 2">
            <a:extLst>
              <a:ext uri="{FF2B5EF4-FFF2-40B4-BE49-F238E27FC236}">
                <a16:creationId xmlns:a16="http://schemas.microsoft.com/office/drawing/2014/main" id="{462B161B-53CF-0D47-236A-E7AB5B418DD7}"/>
              </a:ext>
            </a:extLst>
          </p:cNvPr>
          <p:cNvSpPr>
            <a:spLocks noGrp="1"/>
          </p:cNvSpPr>
          <p:nvPr>
            <p:ph idx="1"/>
          </p:nvPr>
        </p:nvSpPr>
        <p:spPr>
          <a:xfrm>
            <a:off x="628650" y="1825624"/>
            <a:ext cx="7886700" cy="4343681"/>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a:bodyPr>
          <a:lstStyle/>
          <a:p>
            <a:pPr marL="0" indent="0">
              <a:buNone/>
            </a:pPr>
            <a:r>
              <a:rPr lang="en-US" sz="3200" dirty="0"/>
              <a:t>Close your exercise books and cover up your notes.</a:t>
            </a:r>
          </a:p>
          <a:p>
            <a:pPr marL="0" indent="0">
              <a:buNone/>
            </a:pPr>
            <a:endParaRPr lang="en-US" sz="3200" dirty="0"/>
          </a:p>
          <a:p>
            <a:pPr marL="0" indent="0">
              <a:buNone/>
            </a:pPr>
            <a:r>
              <a:rPr lang="en-US" sz="3200" dirty="0">
                <a:solidFill>
                  <a:srgbClr val="7030A0"/>
                </a:solidFill>
              </a:rPr>
              <a:t>What skills do you need to show for Q1? (4 marks)</a:t>
            </a:r>
          </a:p>
          <a:p>
            <a:pPr marL="0" indent="0">
              <a:buNone/>
            </a:pPr>
            <a:endParaRPr lang="en-US" sz="3200" dirty="0">
              <a:solidFill>
                <a:srgbClr val="7030A0"/>
              </a:solidFill>
            </a:endParaRPr>
          </a:p>
          <a:p>
            <a:pPr marL="0" indent="0">
              <a:buNone/>
            </a:pPr>
            <a:r>
              <a:rPr lang="en-US" sz="3200" dirty="0">
                <a:solidFill>
                  <a:srgbClr val="7030A0"/>
                </a:solidFill>
              </a:rPr>
              <a:t>What skills do you need to show for Q2? (8 marks)</a:t>
            </a:r>
            <a:endParaRPr lang="en-GB" sz="3200" dirty="0">
              <a:solidFill>
                <a:srgbClr val="7030A0"/>
              </a:solidFill>
            </a:endParaRPr>
          </a:p>
        </p:txBody>
      </p:sp>
    </p:spTree>
    <p:extLst>
      <p:ext uri="{BB962C8B-B14F-4D97-AF65-F5344CB8AC3E}">
        <p14:creationId xmlns:p14="http://schemas.microsoft.com/office/powerpoint/2010/main" val="2876958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E1840-F14F-15AB-AA22-A344E2925C0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Q1 Recap</a:t>
            </a:r>
            <a:endParaRPr lang="en-GB" dirty="0"/>
          </a:p>
        </p:txBody>
      </p:sp>
      <p:sp>
        <p:nvSpPr>
          <p:cNvPr id="3" name="Content Placeholder 2">
            <a:extLst>
              <a:ext uri="{FF2B5EF4-FFF2-40B4-BE49-F238E27FC236}">
                <a16:creationId xmlns:a16="http://schemas.microsoft.com/office/drawing/2014/main" id="{C0A0997F-222F-3C87-D2FA-6892C789F9DC}"/>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US" dirty="0"/>
              <a:t>Q1: You are given a short extract from the text.</a:t>
            </a:r>
          </a:p>
          <a:p>
            <a:pPr marL="0" indent="0">
              <a:buNone/>
            </a:pPr>
            <a:r>
              <a:rPr lang="en-US" dirty="0"/>
              <a:t>You are given eight statements. Four of them are true, four are false.</a:t>
            </a:r>
          </a:p>
          <a:p>
            <a:pPr marL="0" indent="0">
              <a:buNone/>
            </a:pPr>
            <a:r>
              <a:rPr lang="en-US" dirty="0"/>
              <a:t>Shade in the circles next for the four true statements.</a:t>
            </a:r>
          </a:p>
          <a:p>
            <a:pPr marL="0" indent="0">
              <a:buNone/>
            </a:pPr>
            <a:r>
              <a:rPr lang="en-US" dirty="0"/>
              <a:t>Do not shade in more than four circles.</a:t>
            </a:r>
          </a:p>
        </p:txBody>
      </p:sp>
      <p:sp>
        <p:nvSpPr>
          <p:cNvPr id="4" name="Rectangle: Rounded Corners 3">
            <a:extLst>
              <a:ext uri="{FF2B5EF4-FFF2-40B4-BE49-F238E27FC236}">
                <a16:creationId xmlns:a16="http://schemas.microsoft.com/office/drawing/2014/main" id="{8D972C47-8B12-BD8C-A28F-810A2F808928}"/>
              </a:ext>
            </a:extLst>
          </p:cNvPr>
          <p:cNvSpPr/>
          <p:nvPr/>
        </p:nvSpPr>
        <p:spPr>
          <a:xfrm>
            <a:off x="6628677" y="1877992"/>
            <a:ext cx="1886673" cy="1551008"/>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5" name="Graphic 4">
            <a:extLst>
              <a:ext uri="{FF2B5EF4-FFF2-40B4-BE49-F238E27FC236}">
                <a16:creationId xmlns:a16="http://schemas.microsoft.com/office/drawing/2014/main" id="{A83135C6-402C-A480-D301-26F14F9A0D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34748" y="2072129"/>
            <a:ext cx="874529" cy="859160"/>
          </a:xfrm>
          <a:prstGeom prst="rect">
            <a:avLst/>
          </a:prstGeom>
        </p:spPr>
      </p:pic>
      <p:sp>
        <p:nvSpPr>
          <p:cNvPr id="6" name="TextBox 5">
            <a:extLst>
              <a:ext uri="{FF2B5EF4-FFF2-40B4-BE49-F238E27FC236}">
                <a16:creationId xmlns:a16="http://schemas.microsoft.com/office/drawing/2014/main" id="{850DED02-6191-DFF2-7019-316A4A348DC0}"/>
              </a:ext>
            </a:extLst>
          </p:cNvPr>
          <p:cNvSpPr txBox="1"/>
          <p:nvPr/>
        </p:nvSpPr>
        <p:spPr>
          <a:xfrm>
            <a:off x="6790722" y="3058610"/>
            <a:ext cx="15625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Identifying</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99764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F774E62-B278-1511-454C-15C8F10E41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676E03-3B0C-CE17-EC17-C52C17D94BE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Q2 Recap</a:t>
            </a:r>
            <a:endParaRPr lang="en-GB" dirty="0"/>
          </a:p>
        </p:txBody>
      </p:sp>
      <p:sp>
        <p:nvSpPr>
          <p:cNvPr id="3" name="Content Placeholder 2">
            <a:extLst>
              <a:ext uri="{FF2B5EF4-FFF2-40B4-BE49-F238E27FC236}">
                <a16:creationId xmlns:a16="http://schemas.microsoft.com/office/drawing/2014/main" id="{43EF248A-E186-4D6B-488F-436E2375F419}"/>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85000" lnSpcReduction="20000"/>
          </a:bodyPr>
          <a:lstStyle/>
          <a:p>
            <a:pPr marL="0" indent="0">
              <a:buNone/>
            </a:pPr>
            <a:r>
              <a:rPr lang="en-US" dirty="0"/>
              <a:t>Q2: You are asked to write a summary about a key focus. In this example, it is the differences between the two prisons.</a:t>
            </a:r>
          </a:p>
          <a:p>
            <a:pPr marL="0" indent="0">
              <a:buNone/>
            </a:pPr>
            <a:r>
              <a:rPr lang="en-US" dirty="0"/>
              <a:t>You must include </a:t>
            </a:r>
            <a:r>
              <a:rPr lang="en-US" b="1" dirty="0"/>
              <a:t>examples or quotes</a:t>
            </a:r>
            <a:r>
              <a:rPr lang="en-US" dirty="0"/>
              <a:t> from both texts.</a:t>
            </a:r>
          </a:p>
          <a:p>
            <a:pPr marL="0" indent="0">
              <a:buNone/>
            </a:pPr>
            <a:r>
              <a:rPr lang="en-US" dirty="0"/>
              <a:t>You must include </a:t>
            </a:r>
            <a:r>
              <a:rPr lang="en-US" b="1" dirty="0"/>
              <a:t>inferences </a:t>
            </a:r>
            <a:r>
              <a:rPr lang="en-US" dirty="0"/>
              <a:t>(this suggests…) about both texts.</a:t>
            </a:r>
          </a:p>
          <a:p>
            <a:pPr marL="0" indent="0">
              <a:buNone/>
            </a:pPr>
            <a:r>
              <a:rPr lang="en-US" dirty="0"/>
              <a:t>You must only </a:t>
            </a:r>
            <a:r>
              <a:rPr lang="en-US" b="1" dirty="0"/>
              <a:t>write about the information relevant to the focus </a:t>
            </a:r>
            <a:r>
              <a:rPr lang="en-US" dirty="0"/>
              <a:t>given to you in Q2.</a:t>
            </a:r>
          </a:p>
          <a:p>
            <a:pPr marL="0" indent="0">
              <a:buNone/>
            </a:pPr>
            <a:r>
              <a:rPr lang="en-US" dirty="0"/>
              <a:t>You could include </a:t>
            </a:r>
            <a:r>
              <a:rPr lang="en-US" b="1" dirty="0"/>
              <a:t>connectives.</a:t>
            </a:r>
          </a:p>
        </p:txBody>
      </p:sp>
      <p:pic>
        <p:nvPicPr>
          <p:cNvPr id="4" name="Picture 3">
            <a:extLst>
              <a:ext uri="{FF2B5EF4-FFF2-40B4-BE49-F238E27FC236}">
                <a16:creationId xmlns:a16="http://schemas.microsoft.com/office/drawing/2014/main" id="{26E26DF4-8EE9-75D7-F6A8-EC17614A310F}"/>
              </a:ext>
            </a:extLst>
          </p:cNvPr>
          <p:cNvPicPr>
            <a:picLocks noChangeAspect="1"/>
          </p:cNvPicPr>
          <p:nvPr/>
        </p:nvPicPr>
        <p:blipFill>
          <a:blip r:embed="rId2"/>
          <a:stretch>
            <a:fillRect/>
          </a:stretch>
        </p:blipFill>
        <p:spPr>
          <a:xfrm>
            <a:off x="5578999" y="2088883"/>
            <a:ext cx="3142874" cy="3142874"/>
          </a:xfrm>
          <a:prstGeom prst="rect">
            <a:avLst/>
          </a:prstGeom>
        </p:spPr>
      </p:pic>
    </p:spTree>
    <p:extLst>
      <p:ext uri="{BB962C8B-B14F-4D97-AF65-F5344CB8AC3E}">
        <p14:creationId xmlns:p14="http://schemas.microsoft.com/office/powerpoint/2010/main" val="2008414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w="38100">
            <a:solidFill>
              <a:srgbClr val="7030A0"/>
            </a:solidFill>
          </a:ln>
        </p:spPr>
        <p:txBody>
          <a:bodyPr/>
          <a:lstStyle/>
          <a:p>
            <a:r>
              <a:rPr lang="en-GB" dirty="0"/>
              <a:t>Plenary: Insta!</a:t>
            </a:r>
          </a:p>
        </p:txBody>
      </p:sp>
      <p:sp>
        <p:nvSpPr>
          <p:cNvPr id="3" name="Content Placeholder 2"/>
          <p:cNvSpPr>
            <a:spLocks noGrp="1"/>
          </p:cNvSpPr>
          <p:nvPr>
            <p:ph idx="1"/>
          </p:nvPr>
        </p:nvSpPr>
        <p:spPr>
          <a:xfrm>
            <a:off x="457200" y="1600200"/>
            <a:ext cx="8229600" cy="2860811"/>
          </a:xfrm>
          <a:solidFill>
            <a:schemeClr val="bg1"/>
          </a:solidFill>
          <a:ln w="38100">
            <a:solidFill>
              <a:srgbClr val="7030A0"/>
            </a:solidFill>
          </a:ln>
        </p:spPr>
        <p:txBody>
          <a:bodyPr>
            <a:normAutofit fontScale="92500" lnSpcReduction="20000"/>
          </a:bodyPr>
          <a:lstStyle/>
          <a:p>
            <a:r>
              <a:rPr lang="en-GB" dirty="0"/>
              <a:t>What have you learnt today?</a:t>
            </a:r>
          </a:p>
          <a:p>
            <a:pPr marL="0" indent="0">
              <a:buNone/>
            </a:pPr>
            <a:endParaRPr lang="en-GB" dirty="0"/>
          </a:p>
          <a:p>
            <a:r>
              <a:rPr lang="en-GB" dirty="0"/>
              <a:t>Write no more than 140 letters (you don’t need to count, just take a rough guess).</a:t>
            </a:r>
          </a:p>
          <a:p>
            <a:endParaRPr lang="en-GB" dirty="0"/>
          </a:p>
          <a:p>
            <a:r>
              <a:rPr lang="en-GB" dirty="0"/>
              <a:t>You may include #hashtags.</a:t>
            </a:r>
          </a:p>
        </p:txBody>
      </p:sp>
      <p:sp>
        <p:nvSpPr>
          <p:cNvPr id="8" name="Subtitle 2">
            <a:extLst>
              <a:ext uri="{FF2B5EF4-FFF2-40B4-BE49-F238E27FC236}">
                <a16:creationId xmlns:a16="http://schemas.microsoft.com/office/drawing/2014/main" id="{CA74E4B9-F343-4842-B344-76FAC2020E7F}"/>
              </a:ext>
            </a:extLst>
          </p:cNvPr>
          <p:cNvSpPr txBox="1">
            <a:spLocks/>
          </p:cNvSpPr>
          <p:nvPr/>
        </p:nvSpPr>
        <p:spPr>
          <a:xfrm>
            <a:off x="457200" y="4609618"/>
            <a:ext cx="8229600" cy="191056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0000"/>
                </a:solidFill>
                <a:effectLst/>
                <a:uLnTx/>
                <a:uFillTx/>
                <a:latin typeface="Calibri"/>
                <a:ea typeface="+mn-ea"/>
                <a:cs typeface="+mn-cs"/>
              </a:rPr>
              <a:t>To describe </a:t>
            </a:r>
            <a:r>
              <a:rPr lang="en-GB" sz="2400" dirty="0">
                <a:solidFill>
                  <a:srgbClr val="FF0000"/>
                </a:solidFill>
                <a:latin typeface="Calibri"/>
              </a:rPr>
              <a:t>ways of improving our Q2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Q2 answers</a:t>
            </a:r>
          </a:p>
        </p:txBody>
      </p:sp>
      <p:pic>
        <p:nvPicPr>
          <p:cNvPr id="5" name="Graphic 4">
            <a:extLst>
              <a:ext uri="{FF2B5EF4-FFF2-40B4-BE49-F238E27FC236}">
                <a16:creationId xmlns:a16="http://schemas.microsoft.com/office/drawing/2014/main" id="{EAADC1E1-4CB2-E86A-DD99-63EEB331E7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086600" y="185195"/>
            <a:ext cx="1600200" cy="1600200"/>
          </a:xfrm>
          <a:prstGeom prst="rect">
            <a:avLst/>
          </a:prstGeom>
        </p:spPr>
      </p:pic>
    </p:spTree>
    <p:extLst>
      <p:ext uri="{BB962C8B-B14F-4D97-AF65-F5344CB8AC3E}">
        <p14:creationId xmlns:p14="http://schemas.microsoft.com/office/powerpoint/2010/main" val="4263589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7413-D28D-F540-6551-AB02AA8673E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BC3B62FD-A13B-E11A-FB5D-55E6AE520EE1}"/>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F0000"/>
                </a:solidFill>
                <a:effectLst/>
                <a:uLnTx/>
                <a:uFillTx/>
                <a:latin typeface="Calibri"/>
                <a:ea typeface="+mn-ea"/>
                <a:cs typeface="+mn-cs"/>
              </a:rPr>
              <a:t>To describe </a:t>
            </a:r>
            <a:r>
              <a:rPr lang="en-GB" sz="4400" dirty="0">
                <a:solidFill>
                  <a:srgbClr val="FF0000"/>
                </a:solidFill>
                <a:latin typeface="Calibri"/>
              </a:rPr>
              <a:t>ways of improving our Q2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Q2 answers</a:t>
            </a:r>
          </a:p>
          <a:p>
            <a:pPr marL="0" indent="0">
              <a:buNone/>
            </a:pPr>
            <a:endParaRPr lang="en-GB" dirty="0"/>
          </a:p>
        </p:txBody>
      </p:sp>
    </p:spTree>
    <p:extLst>
      <p:ext uri="{BB962C8B-B14F-4D97-AF65-F5344CB8AC3E}">
        <p14:creationId xmlns:p14="http://schemas.microsoft.com/office/powerpoint/2010/main" val="277632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D692BF-CA4A-F3BE-FD0F-2F24E50B4EDF}"/>
              </a:ext>
            </a:extLst>
          </p:cNvPr>
          <p:cNvSpPr txBox="1"/>
          <p:nvPr/>
        </p:nvSpPr>
        <p:spPr>
          <a:xfrm>
            <a:off x="628650" y="516901"/>
            <a:ext cx="7886700" cy="1015663"/>
          </a:xfrm>
          <a:prstGeom prst="rect">
            <a:avLst/>
          </a:prstGeom>
          <a:solidFill>
            <a:schemeClr val="accent2">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r>
              <a:rPr lang="en-US" sz="2000" b="1" dirty="0"/>
              <a:t>AO1</a:t>
            </a:r>
          </a:p>
          <a:p>
            <a:pPr marL="285750" indent="-285750">
              <a:buFont typeface="Arial" panose="020B0604020202020204" pitchFamily="34" charset="0"/>
              <a:buChar char="•"/>
            </a:pPr>
            <a:r>
              <a:rPr lang="en-US" sz="2000" b="1" dirty="0"/>
              <a:t>Identify and interpret explicit and implicit information and ideas</a:t>
            </a:r>
          </a:p>
          <a:p>
            <a:pPr marL="285750" indent="-285750">
              <a:buFont typeface="Arial" panose="020B0604020202020204" pitchFamily="34" charset="0"/>
              <a:buChar char="•"/>
            </a:pPr>
            <a:r>
              <a:rPr lang="en-US" sz="2000" b="1" dirty="0"/>
              <a:t>Select and </a:t>
            </a:r>
            <a:r>
              <a:rPr lang="en-US" sz="2000" b="1" dirty="0" err="1"/>
              <a:t>synthesise</a:t>
            </a:r>
            <a:r>
              <a:rPr lang="en-US" sz="2000" b="1" dirty="0"/>
              <a:t> evidence from different texts</a:t>
            </a:r>
            <a:endParaRPr lang="en-GB" sz="2000" dirty="0"/>
          </a:p>
        </p:txBody>
      </p:sp>
      <p:sp>
        <p:nvSpPr>
          <p:cNvPr id="5" name="TextBox 4">
            <a:extLst>
              <a:ext uri="{FF2B5EF4-FFF2-40B4-BE49-F238E27FC236}">
                <a16:creationId xmlns:a16="http://schemas.microsoft.com/office/drawing/2014/main" id="{09374E7F-5684-C317-A6C7-DE37D1F81EE3}"/>
              </a:ext>
            </a:extLst>
          </p:cNvPr>
          <p:cNvSpPr txBox="1"/>
          <p:nvPr/>
        </p:nvSpPr>
        <p:spPr>
          <a:xfrm>
            <a:off x="628650" y="2199925"/>
            <a:ext cx="7886700" cy="1477328"/>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Shows perceptive or detailed synthesis and interpretation of both texts: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makes perceptive inferences from both texts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selects judicious references/use of textual detail relevant to the focus of the question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statements show perceptive differences between texts.</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 name="TextBox 5">
            <a:extLst>
              <a:ext uri="{FF2B5EF4-FFF2-40B4-BE49-F238E27FC236}">
                <a16:creationId xmlns:a16="http://schemas.microsoft.com/office/drawing/2014/main" id="{3210C93A-33CA-64CD-9E61-F293D03B65FE}"/>
              </a:ext>
            </a:extLst>
          </p:cNvPr>
          <p:cNvSpPr txBox="1"/>
          <p:nvPr/>
        </p:nvSpPr>
        <p:spPr>
          <a:xfrm>
            <a:off x="544797" y="1719971"/>
            <a:ext cx="78867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This is the mark scheme that examiners use to mark Q</a:t>
            </a:r>
            <a:r>
              <a:rPr lang="en-US" dirty="0">
                <a:solidFill>
                  <a:prstClr val="black"/>
                </a:solidFill>
                <a:latin typeface="Aptos" panose="02110004020202020204"/>
              </a:rPr>
              <a:t>2</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aphicFrame>
        <p:nvGraphicFramePr>
          <p:cNvPr id="8" name="Table 7">
            <a:extLst>
              <a:ext uri="{FF2B5EF4-FFF2-40B4-BE49-F238E27FC236}">
                <a16:creationId xmlns:a16="http://schemas.microsoft.com/office/drawing/2014/main" id="{54DAF11E-4639-D0CB-57F4-5798D921C6F0}"/>
              </a:ext>
            </a:extLst>
          </p:cNvPr>
          <p:cNvGraphicFramePr>
            <a:graphicFrameLocks noGrp="1"/>
          </p:cNvGraphicFramePr>
          <p:nvPr>
            <p:extLst>
              <p:ext uri="{D42A27DB-BD31-4B8C-83A1-F6EECF244321}">
                <p14:modId xmlns:p14="http://schemas.microsoft.com/office/powerpoint/2010/main" val="1895862041"/>
              </p:ext>
            </p:extLst>
          </p:nvPr>
        </p:nvGraphicFramePr>
        <p:xfrm>
          <a:off x="4903807" y="3839621"/>
          <a:ext cx="3611544" cy="25654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05772">
                  <a:extLst>
                    <a:ext uri="{9D8B030D-6E8A-4147-A177-3AD203B41FA5}">
                      <a16:colId xmlns:a16="http://schemas.microsoft.com/office/drawing/2014/main" val="1687930855"/>
                    </a:ext>
                  </a:extLst>
                </a:gridCol>
                <a:gridCol w="1805772">
                  <a:extLst>
                    <a:ext uri="{9D8B030D-6E8A-4147-A177-3AD203B41FA5}">
                      <a16:colId xmlns:a16="http://schemas.microsoft.com/office/drawing/2014/main" val="247876497"/>
                    </a:ext>
                  </a:extLst>
                </a:gridCol>
              </a:tblGrid>
              <a:tr h="370840">
                <a:tc>
                  <a:txBody>
                    <a:bodyPr/>
                    <a:lstStyle/>
                    <a:p>
                      <a:r>
                        <a:rPr lang="en-US" sz="1400" dirty="0"/>
                        <a:t>Student’s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6916935"/>
                  </a:ext>
                </a:extLst>
              </a:tr>
              <a:tr h="370840">
                <a:tc>
                  <a:txBody>
                    <a:bodyPr/>
                    <a:lstStyle/>
                    <a:p>
                      <a:r>
                        <a:rPr lang="en-US" sz="1400" dirty="0"/>
                        <a:t>Made inferences from both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quotes or examples to support inferences and summary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Showed </a:t>
                      </a:r>
                      <a:r>
                        <a:rPr lang="en-US" sz="1400" b="1" dirty="0"/>
                        <a:t>perceptive </a:t>
                      </a:r>
                      <a:r>
                        <a:rPr lang="en-US" sz="1400" dirty="0"/>
                        <a:t>differences between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9" name="Picture 8" descr="A red x on a black background&#10;&#10;Description automatically generated">
            <a:extLst>
              <a:ext uri="{FF2B5EF4-FFF2-40B4-BE49-F238E27FC236}">
                <a16:creationId xmlns:a16="http://schemas.microsoft.com/office/drawing/2014/main" id="{6EB6BAD0-8D8A-4CF1-6B0B-57BB522CC5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3404" y="4271372"/>
            <a:ext cx="486257" cy="486257"/>
          </a:xfrm>
          <a:prstGeom prst="rect">
            <a:avLst/>
          </a:prstGeom>
        </p:spPr>
      </p:pic>
      <p:pic>
        <p:nvPicPr>
          <p:cNvPr id="10" name="Picture 9" descr="A green check mark on a black background&#10;&#10;Description automatically generated">
            <a:extLst>
              <a:ext uri="{FF2B5EF4-FFF2-40B4-BE49-F238E27FC236}">
                <a16:creationId xmlns:a16="http://schemas.microsoft.com/office/drawing/2014/main" id="{A8C37980-C853-6E31-13DD-D039D8E77F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3404" y="4873757"/>
            <a:ext cx="551847" cy="631246"/>
          </a:xfrm>
          <a:prstGeom prst="rect">
            <a:avLst/>
          </a:prstGeom>
        </p:spPr>
      </p:pic>
      <p:pic>
        <p:nvPicPr>
          <p:cNvPr id="11" name="Picture 10" descr="A red x on a black background&#10;&#10;Description automatically generated">
            <a:extLst>
              <a:ext uri="{FF2B5EF4-FFF2-40B4-BE49-F238E27FC236}">
                <a16:creationId xmlns:a16="http://schemas.microsoft.com/office/drawing/2014/main" id="{32A0A772-CC22-A74D-C91B-69BBCD8588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339" y="5772916"/>
            <a:ext cx="531322" cy="531322"/>
          </a:xfrm>
          <a:prstGeom prst="rect">
            <a:avLst/>
          </a:prstGeom>
        </p:spPr>
      </p:pic>
      <p:pic>
        <p:nvPicPr>
          <p:cNvPr id="2" name="Picture 1">
            <a:extLst>
              <a:ext uri="{FF2B5EF4-FFF2-40B4-BE49-F238E27FC236}">
                <a16:creationId xmlns:a16="http://schemas.microsoft.com/office/drawing/2014/main" id="{CD6DA5F5-9367-DCE0-E993-6AB17F83B602}"/>
              </a:ext>
            </a:extLst>
          </p:cNvPr>
          <p:cNvPicPr>
            <a:picLocks noChangeAspect="1"/>
          </p:cNvPicPr>
          <p:nvPr/>
        </p:nvPicPr>
        <p:blipFill>
          <a:blip r:embed="rId4"/>
          <a:stretch>
            <a:fillRect/>
          </a:stretch>
        </p:blipFill>
        <p:spPr>
          <a:xfrm>
            <a:off x="1080889" y="3950805"/>
            <a:ext cx="2373512" cy="2373512"/>
          </a:xfrm>
          <a:prstGeom prst="rect">
            <a:avLst/>
          </a:prstGeom>
        </p:spPr>
      </p:pic>
    </p:spTree>
    <p:extLst>
      <p:ext uri="{BB962C8B-B14F-4D97-AF65-F5344CB8AC3E}">
        <p14:creationId xmlns:p14="http://schemas.microsoft.com/office/powerpoint/2010/main" val="30989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7E9B3-C386-1847-D477-7EF8EC03357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4000" dirty="0"/>
              <a:t>The student did include examples, but…</a:t>
            </a:r>
            <a:endParaRPr lang="en-GB" sz="4000" dirty="0"/>
          </a:p>
        </p:txBody>
      </p:sp>
      <p:sp>
        <p:nvSpPr>
          <p:cNvPr id="4" name="Content Placeholder 2">
            <a:extLst>
              <a:ext uri="{FF2B5EF4-FFF2-40B4-BE49-F238E27FC236}">
                <a16:creationId xmlns:a16="http://schemas.microsoft.com/office/drawing/2014/main" id="{597C06B4-8D64-4873-9F4D-12FEC703E7FF}"/>
              </a:ext>
            </a:extLst>
          </p:cNvPr>
          <p:cNvSpPr>
            <a:spLocks noGrp="1"/>
          </p:cNvSpPr>
          <p:nvPr>
            <p:ph idx="1"/>
          </p:nvPr>
        </p:nvSpPr>
        <p:spPr>
          <a:xfrm>
            <a:off x="628650" y="2057120"/>
            <a:ext cx="4475785" cy="2491731"/>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US" dirty="0"/>
              <a:t>One prison is for adults and for people on life sentences. The other prison contains children as well as adults. </a:t>
            </a:r>
            <a:endParaRPr lang="en-GB" dirty="0"/>
          </a:p>
          <a:p>
            <a:pPr marL="0" indent="0">
              <a:buNone/>
            </a:pPr>
            <a:endParaRPr lang="en-GB" dirty="0"/>
          </a:p>
        </p:txBody>
      </p:sp>
      <p:sp>
        <p:nvSpPr>
          <p:cNvPr id="5" name="TextBox 4">
            <a:extLst>
              <a:ext uri="{FF2B5EF4-FFF2-40B4-BE49-F238E27FC236}">
                <a16:creationId xmlns:a16="http://schemas.microsoft.com/office/drawing/2014/main" id="{74CD4DDC-A56D-8873-3AC1-CFE2730475A1}"/>
              </a:ext>
            </a:extLst>
          </p:cNvPr>
          <p:cNvSpPr txBox="1"/>
          <p:nvPr/>
        </p:nvSpPr>
        <p:spPr>
          <a:xfrm>
            <a:off x="5567423" y="2057120"/>
            <a:ext cx="2947927" cy="58477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 makes perceptive inferences from both texts</a:t>
            </a:r>
          </a:p>
        </p:txBody>
      </p:sp>
      <p:sp>
        <p:nvSpPr>
          <p:cNvPr id="7" name="TextBox 6">
            <a:extLst>
              <a:ext uri="{FF2B5EF4-FFF2-40B4-BE49-F238E27FC236}">
                <a16:creationId xmlns:a16="http://schemas.microsoft.com/office/drawing/2014/main" id="{5A12323B-6B96-6E70-2A92-C172CE3A4331}"/>
              </a:ext>
            </a:extLst>
          </p:cNvPr>
          <p:cNvSpPr txBox="1"/>
          <p:nvPr/>
        </p:nvSpPr>
        <p:spPr>
          <a:xfrm>
            <a:off x="5567423" y="2979819"/>
            <a:ext cx="2947927" cy="1569660"/>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ptos" panose="02110004020202020204"/>
                <a:ea typeface="+mn-ea"/>
                <a:cs typeface="+mn-cs"/>
              </a:rPr>
              <a:t>Perceptive</a:t>
            </a:r>
            <a:r>
              <a:rPr lang="en-GB" sz="2400" b="1" dirty="0">
                <a:solidFill>
                  <a:prstClr val="black"/>
                </a:solidFill>
                <a:latin typeface="Aptos" panose="02110004020202020204"/>
              </a:rPr>
              <a:t> </a:t>
            </a:r>
            <a:r>
              <a:rPr lang="en-GB" sz="2400" dirty="0">
                <a:solidFill>
                  <a:prstClr val="black"/>
                </a:solidFill>
                <a:latin typeface="Aptos" panose="02110004020202020204"/>
              </a:rPr>
              <a:t>means to notice details or things that others may not</a:t>
            </a:r>
            <a:endParaRPr kumimoji="0" lang="en-GB" sz="24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TextBox 7">
            <a:extLst>
              <a:ext uri="{FF2B5EF4-FFF2-40B4-BE49-F238E27FC236}">
                <a16:creationId xmlns:a16="http://schemas.microsoft.com/office/drawing/2014/main" id="{BA38FB7B-B911-3777-5FDF-3A114480A0AE}"/>
              </a:ext>
            </a:extLst>
          </p:cNvPr>
          <p:cNvSpPr txBox="1"/>
          <p:nvPr/>
        </p:nvSpPr>
        <p:spPr>
          <a:xfrm>
            <a:off x="628650" y="4780344"/>
            <a:ext cx="7886700" cy="1200329"/>
          </a:xfrm>
          <a:prstGeom prst="rect">
            <a:avLst/>
          </a:prstGeom>
          <a:solidFill>
            <a:schemeClr val="tx2">
              <a:lumMod val="10000"/>
              <a:lumOff val="9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 They </a:t>
            </a:r>
            <a:r>
              <a:rPr kumimoji="0" lang="en-US" sz="2400" b="1" i="0" u="none" strike="noStrike" kern="1200" cap="none" spc="0" normalizeH="0" baseline="0" noProof="0" dirty="0">
                <a:ln>
                  <a:noFill/>
                </a:ln>
                <a:solidFill>
                  <a:prstClr val="black"/>
                </a:solidFill>
                <a:effectLst/>
                <a:uLnTx/>
                <a:uFillTx/>
                <a:latin typeface="Aptos" panose="02110004020202020204"/>
                <a:ea typeface="+mn-ea"/>
                <a:cs typeface="+mn-cs"/>
              </a:rPr>
              <a:t>didn’t make inferences</a:t>
            </a: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 just listed facts about the two prisons. The differences they found were obvious rather than </a:t>
            </a:r>
            <a:r>
              <a:rPr kumimoji="0" lang="en-US" sz="2400" b="1" i="0" u="none" strike="noStrike" kern="1200" cap="none" spc="0" normalizeH="0" baseline="0" noProof="0" dirty="0">
                <a:ln>
                  <a:noFill/>
                </a:ln>
                <a:solidFill>
                  <a:prstClr val="black"/>
                </a:solidFill>
                <a:effectLst/>
                <a:uLnTx/>
                <a:uFillTx/>
                <a:latin typeface="Aptos" panose="02110004020202020204"/>
                <a:ea typeface="+mn-ea"/>
                <a:cs typeface="+mn-cs"/>
              </a:rPr>
              <a:t>perceptive</a:t>
            </a:r>
            <a:r>
              <a:rPr kumimoji="0" lang="en-US" sz="2400" i="0" u="none" strike="noStrike" kern="1200" cap="none" spc="0" normalizeH="0" baseline="0" noProof="0" dirty="0">
                <a:ln>
                  <a:noFill/>
                </a:ln>
                <a:solidFill>
                  <a:prstClr val="black"/>
                </a:solidFill>
                <a:effectLst/>
                <a:uLnTx/>
                <a:uFillTx/>
                <a:latin typeface="Aptos" panose="02110004020202020204"/>
                <a:ea typeface="+mn-ea"/>
                <a:cs typeface="+mn-cs"/>
              </a:rPr>
              <a:t>. </a:t>
            </a:r>
            <a:endParaRPr kumimoji="0" lang="en-GB" sz="24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4866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3F2B7A-AE38-1CAE-194D-307BEFC224E8}"/>
              </a:ext>
            </a:extLst>
          </p:cNvPr>
          <p:cNvSpPr txBox="1"/>
          <p:nvPr/>
        </p:nvSpPr>
        <p:spPr>
          <a:xfrm>
            <a:off x="491924" y="409652"/>
            <a:ext cx="4572000" cy="339977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lnSpc>
                <a:spcPct val="120000"/>
              </a:lnSpc>
              <a:buNone/>
            </a:pPr>
            <a:r>
              <a:rPr lang="en-US" sz="1500" dirty="0">
                <a:highlight>
                  <a:srgbClr val="FFFF00"/>
                </a:highlight>
              </a:rPr>
              <a:t>The prison in Source A contains adult male life-term prisoners </a:t>
            </a:r>
            <a:r>
              <a:rPr lang="en-US" sz="1500" dirty="0"/>
              <a:t>whose living conditions are challenging for them. The food is “</a:t>
            </a:r>
            <a:r>
              <a:rPr lang="en-US" sz="1500" dirty="0">
                <a:effectLst/>
                <a:latin typeface="Calibri" panose="020F0502020204030204" pitchFamily="34" charset="0"/>
                <a:ea typeface="Calibri" panose="020F0502020204030204" pitchFamily="34" charset="0"/>
                <a:cs typeface="Times New Roman" panose="02020603050405020304" pitchFamily="18" charset="0"/>
              </a:rPr>
              <a:t>state funded, mass-produced </a:t>
            </a:r>
            <a:r>
              <a:rPr lang="en-GB" sz="1500" dirty="0">
                <a:effectLst/>
                <a:latin typeface="Calibri" panose="020F0502020204030204" pitchFamily="34" charset="0"/>
                <a:ea typeface="Calibri" panose="020F0502020204030204" pitchFamily="34" charset="0"/>
                <a:cs typeface="Times New Roman" panose="02020603050405020304" pitchFamily="18" charset="0"/>
              </a:rPr>
              <a:t>flavourless</a:t>
            </a:r>
            <a:r>
              <a:rPr lang="en-US" sz="1500" dirty="0">
                <a:effectLst/>
                <a:latin typeface="Calibri" panose="020F0502020204030204" pitchFamily="34" charset="0"/>
                <a:ea typeface="Calibri" panose="020F0502020204030204" pitchFamily="34" charset="0"/>
                <a:cs typeface="Times New Roman" panose="02020603050405020304" pitchFamily="18" charset="0"/>
              </a:rPr>
              <a:t> slop” </a:t>
            </a:r>
            <a:r>
              <a:rPr lang="en-US" sz="15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which implies it is of a low-quality and for nutritional benefit rather than taste.</a:t>
            </a:r>
          </a:p>
          <a:p>
            <a:pPr marL="0" indent="0">
              <a:lnSpc>
                <a:spcPct val="120000"/>
              </a:lnSpc>
              <a:buNone/>
            </a:pPr>
            <a:r>
              <a:rPr lang="en-US" sz="1500" dirty="0">
                <a:latin typeface="Calibri" panose="020F0502020204030204" pitchFamily="34" charset="0"/>
                <a:ea typeface="Calibri" panose="020F0502020204030204" pitchFamily="34" charset="0"/>
                <a:cs typeface="Times New Roman" panose="02020603050405020304" pitchFamily="18" charset="0"/>
              </a:rPr>
              <a:t>	In contrast, </a:t>
            </a:r>
            <a:r>
              <a:rPr lang="en-US" sz="15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prison in Source B contains both adult and child inmates </a:t>
            </a:r>
            <a:r>
              <a:rPr lang="en-US" sz="1500" dirty="0">
                <a:latin typeface="Calibri" panose="020F0502020204030204" pitchFamily="34" charset="0"/>
                <a:ea typeface="Calibri" panose="020F0502020204030204" pitchFamily="34" charset="0"/>
                <a:cs typeface="Times New Roman" panose="02020603050405020304" pitchFamily="18" charset="0"/>
              </a:rPr>
              <a:t>and the writer focuses on the treatment of the children. Whilst we are not told what food they are given, </a:t>
            </a:r>
            <a:r>
              <a:rPr lang="en-US" sz="1500" dirty="0">
                <a:highlight>
                  <a:srgbClr val="00FF00"/>
                </a:highlight>
                <a:latin typeface="Calibri" panose="020F0502020204030204" pitchFamily="34" charset="0"/>
                <a:ea typeface="Calibri" panose="020F0502020204030204" pitchFamily="34" charset="0"/>
                <a:cs typeface="Times New Roman" panose="02020603050405020304" pitchFamily="18" charset="0"/>
              </a:rPr>
              <a:t>the writer says that a guard is dismissed for giving biscuits to a “little hungry child” which suggests the children are given little in the way of food. </a:t>
            </a:r>
            <a:endParaRPr lang="en-GB" sz="1500" dirty="0">
              <a:highlight>
                <a:srgbClr val="00FF00"/>
              </a:highlight>
            </a:endParaRPr>
          </a:p>
        </p:txBody>
      </p:sp>
      <p:sp>
        <p:nvSpPr>
          <p:cNvPr id="6" name="TextBox 5">
            <a:extLst>
              <a:ext uri="{FF2B5EF4-FFF2-40B4-BE49-F238E27FC236}">
                <a16:creationId xmlns:a16="http://schemas.microsoft.com/office/drawing/2014/main" id="{DEECD36B-30C2-7EAF-7E04-E64FB48FFC09}"/>
              </a:ext>
            </a:extLst>
          </p:cNvPr>
          <p:cNvSpPr txBox="1"/>
          <p:nvPr/>
        </p:nvSpPr>
        <p:spPr>
          <a:xfrm>
            <a:off x="5301205" y="409652"/>
            <a:ext cx="3541853" cy="4247317"/>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This student’s answer uses </a:t>
            </a:r>
            <a:r>
              <a:rPr kumimoji="0" lang="en-US" sz="18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similar examples </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but they have also made </a:t>
            </a:r>
            <a:r>
              <a:rPr kumimoji="0" lang="en-US" sz="1800" b="1"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rPr>
              <a:t>inferences</a:t>
            </a:r>
            <a:r>
              <a:rPr kumimoji="0" lang="en-US" sz="1800" i="0" u="none" strike="noStrike" kern="1200" cap="none" spc="0" normalizeH="0" baseline="0" noProof="0" dirty="0">
                <a:ln>
                  <a:noFill/>
                </a:ln>
                <a:solidFill>
                  <a:prstClr val="black"/>
                </a:solidFill>
                <a:effectLst/>
                <a:uLnTx/>
                <a:uFillTx/>
                <a:latin typeface="Aptos" panose="02110004020202020204"/>
                <a:ea typeface="+mn-ea"/>
                <a:cs typeface="+mn-cs"/>
              </a:rPr>
              <a:t>. The writer doesn’t tell us that the food given to the prisoners is poor, but we </a:t>
            </a:r>
            <a:r>
              <a:rPr kumimoji="0" lang="en-US" sz="1800" b="1"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rPr>
              <a:t>infer</a:t>
            </a:r>
            <a:r>
              <a:rPr lang="en-US" b="1" dirty="0">
                <a:solidFill>
                  <a:prstClr val="black"/>
                </a:solidFill>
                <a:latin typeface="Aptos" panose="02110004020202020204"/>
              </a:rPr>
              <a:t> </a:t>
            </a:r>
            <a:r>
              <a:rPr lang="en-US" dirty="0">
                <a:solidFill>
                  <a:prstClr val="black"/>
                </a:solidFill>
                <a:latin typeface="Aptos" panose="02110004020202020204"/>
              </a:rPr>
              <a:t>that because he tells us it is “mass-produced”, state-funded and “</a:t>
            </a:r>
            <a:r>
              <a:rPr lang="en-US" dirty="0" err="1">
                <a:solidFill>
                  <a:prstClr val="black"/>
                </a:solidFill>
                <a:latin typeface="Aptos" panose="02110004020202020204"/>
              </a:rPr>
              <a:t>flavourless</a:t>
            </a:r>
            <a:r>
              <a:rPr lang="en-US" dirty="0">
                <a:solidFill>
                  <a:prstClr val="black"/>
                </a:solidFill>
                <a:latin typeface="Aptos" panose="02110004020202020204"/>
              </a:rPr>
              <a:t> slop”.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Aptos" panose="02110004020202020204"/>
              </a:rPr>
              <a:t>Similarly, </a:t>
            </a:r>
            <a:r>
              <a:rPr lang="en-US" dirty="0">
                <a:solidFill>
                  <a:prstClr val="black"/>
                </a:solidFill>
                <a:highlight>
                  <a:srgbClr val="00FF00"/>
                </a:highlight>
                <a:latin typeface="Aptos" panose="02110004020202020204"/>
              </a:rPr>
              <a:t>this student explains that the writer implies the children are treated poorly via the dismissal of staff trying to be kind to child inmates by giving them biscuits. </a:t>
            </a:r>
            <a:endParaRPr kumimoji="0" lang="en-US" sz="1800" b="0"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endParaRPr>
          </a:p>
        </p:txBody>
      </p:sp>
      <p:pic>
        <p:nvPicPr>
          <p:cNvPr id="2" name="Picture 1">
            <a:extLst>
              <a:ext uri="{FF2B5EF4-FFF2-40B4-BE49-F238E27FC236}">
                <a16:creationId xmlns:a16="http://schemas.microsoft.com/office/drawing/2014/main" id="{C17FAA57-66F5-301D-41EA-AE74CB6BFEFD}"/>
              </a:ext>
            </a:extLst>
          </p:cNvPr>
          <p:cNvPicPr>
            <a:picLocks noChangeAspect="1"/>
          </p:cNvPicPr>
          <p:nvPr/>
        </p:nvPicPr>
        <p:blipFill>
          <a:blip r:embed="rId2"/>
          <a:stretch>
            <a:fillRect/>
          </a:stretch>
        </p:blipFill>
        <p:spPr>
          <a:xfrm>
            <a:off x="7169735" y="4962402"/>
            <a:ext cx="1673323" cy="1673323"/>
          </a:xfrm>
          <a:prstGeom prst="rect">
            <a:avLst/>
          </a:prstGeom>
        </p:spPr>
      </p:pic>
      <p:graphicFrame>
        <p:nvGraphicFramePr>
          <p:cNvPr id="3" name="Table 2">
            <a:extLst>
              <a:ext uri="{FF2B5EF4-FFF2-40B4-BE49-F238E27FC236}">
                <a16:creationId xmlns:a16="http://schemas.microsoft.com/office/drawing/2014/main" id="{2840C7CE-3FF1-6C63-F2F6-313F60622D38}"/>
              </a:ext>
            </a:extLst>
          </p:cNvPr>
          <p:cNvGraphicFramePr>
            <a:graphicFrameLocks noGrp="1"/>
          </p:cNvGraphicFramePr>
          <p:nvPr>
            <p:extLst>
              <p:ext uri="{D42A27DB-BD31-4B8C-83A1-F6EECF244321}">
                <p14:modId xmlns:p14="http://schemas.microsoft.com/office/powerpoint/2010/main" val="2568648982"/>
              </p:ext>
            </p:extLst>
          </p:nvPr>
        </p:nvGraphicFramePr>
        <p:xfrm>
          <a:off x="491924" y="3928266"/>
          <a:ext cx="3611544" cy="25654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05772">
                  <a:extLst>
                    <a:ext uri="{9D8B030D-6E8A-4147-A177-3AD203B41FA5}">
                      <a16:colId xmlns:a16="http://schemas.microsoft.com/office/drawing/2014/main" val="1687930855"/>
                    </a:ext>
                  </a:extLst>
                </a:gridCol>
                <a:gridCol w="1805772">
                  <a:extLst>
                    <a:ext uri="{9D8B030D-6E8A-4147-A177-3AD203B41FA5}">
                      <a16:colId xmlns:a16="http://schemas.microsoft.com/office/drawing/2014/main" val="247876497"/>
                    </a:ext>
                  </a:extLst>
                </a:gridCol>
              </a:tblGrid>
              <a:tr h="370840">
                <a:tc>
                  <a:txBody>
                    <a:bodyPr/>
                    <a:lstStyle/>
                    <a:p>
                      <a:r>
                        <a:rPr lang="en-US" sz="1400" dirty="0"/>
                        <a:t>Student’s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6916935"/>
                  </a:ext>
                </a:extLst>
              </a:tr>
              <a:tr h="370840">
                <a:tc>
                  <a:txBody>
                    <a:bodyPr/>
                    <a:lstStyle/>
                    <a:p>
                      <a:r>
                        <a:rPr lang="en-US" sz="1400" dirty="0"/>
                        <a:t>Made inferences from both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quotes or examples to support inferences and summary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Showed </a:t>
                      </a:r>
                      <a:r>
                        <a:rPr lang="en-US" sz="1400" b="1" dirty="0"/>
                        <a:t>perceptive </a:t>
                      </a:r>
                      <a:r>
                        <a:rPr lang="en-US" sz="1400" dirty="0"/>
                        <a:t>differences between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7" name="Picture 6" descr="A green check mark on a black background&#10;&#10;Description automatically generated">
            <a:extLst>
              <a:ext uri="{FF2B5EF4-FFF2-40B4-BE49-F238E27FC236}">
                <a16:creationId xmlns:a16="http://schemas.microsoft.com/office/drawing/2014/main" id="{19BFDADC-3F46-E004-B976-DF49E1E2D7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1521" y="4962402"/>
            <a:ext cx="551847" cy="631246"/>
          </a:xfrm>
          <a:prstGeom prst="rect">
            <a:avLst/>
          </a:prstGeom>
        </p:spPr>
      </p:pic>
      <p:pic>
        <p:nvPicPr>
          <p:cNvPr id="9" name="Picture 8" descr="A green check mark on a black background&#10;&#10;Description automatically generated">
            <a:extLst>
              <a:ext uri="{FF2B5EF4-FFF2-40B4-BE49-F238E27FC236}">
                <a16:creationId xmlns:a16="http://schemas.microsoft.com/office/drawing/2014/main" id="{CAD64095-0C07-E096-C4C4-BC2EF92595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6185" y="4209690"/>
            <a:ext cx="551847" cy="631246"/>
          </a:xfrm>
          <a:prstGeom prst="rect">
            <a:avLst/>
          </a:prstGeom>
        </p:spPr>
      </p:pic>
      <p:pic>
        <p:nvPicPr>
          <p:cNvPr id="10" name="Picture 9" descr="A green check mark on a black background&#10;&#10;Description automatically generated">
            <a:extLst>
              <a:ext uri="{FF2B5EF4-FFF2-40B4-BE49-F238E27FC236}">
                <a16:creationId xmlns:a16="http://schemas.microsoft.com/office/drawing/2014/main" id="{430EF880-A627-84B0-64C4-812B0EBC45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1635" y="5750125"/>
            <a:ext cx="551847" cy="631246"/>
          </a:xfrm>
          <a:prstGeom prst="rect">
            <a:avLst/>
          </a:prstGeom>
        </p:spPr>
      </p:pic>
    </p:spTree>
    <p:extLst>
      <p:ext uri="{BB962C8B-B14F-4D97-AF65-F5344CB8AC3E}">
        <p14:creationId xmlns:p14="http://schemas.microsoft.com/office/powerpoint/2010/main" val="87582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4F67EF-C3D3-3E90-781F-84948723227C}"/>
              </a:ext>
            </a:extLst>
          </p:cNvPr>
          <p:cNvSpPr txBox="1"/>
          <p:nvPr/>
        </p:nvSpPr>
        <p:spPr>
          <a:xfrm>
            <a:off x="3148313" y="4491505"/>
            <a:ext cx="2650603"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800" dirty="0">
                <a:effectLst/>
                <a:latin typeface="Aptos" panose="020B0004020202020204" pitchFamily="34" charset="0"/>
                <a:ea typeface="Aptos" panose="020B0004020202020204" pitchFamily="34" charset="0"/>
                <a:cs typeface="Times New Roman" panose="02020603050405020304" pitchFamily="18" charset="0"/>
              </a:rPr>
              <a:t>“The child's face was like a white wedge of sheer terror. “</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 name="TextBox 5">
            <a:extLst>
              <a:ext uri="{FF2B5EF4-FFF2-40B4-BE49-F238E27FC236}">
                <a16:creationId xmlns:a16="http://schemas.microsoft.com/office/drawing/2014/main" id="{A25C6B88-5ECD-60F5-9BF4-2E7549B65558}"/>
              </a:ext>
            </a:extLst>
          </p:cNvPr>
          <p:cNvSpPr txBox="1"/>
          <p:nvPr/>
        </p:nvSpPr>
        <p:spPr>
          <a:xfrm>
            <a:off x="620210" y="4260673"/>
            <a:ext cx="2000492" cy="147732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Aptos" panose="02110004020202020204"/>
              </a:rPr>
              <a:t>Source B: </a:t>
            </a:r>
            <a:r>
              <a:rPr lang="en-US" dirty="0">
                <a:solidFill>
                  <a:prstClr val="black"/>
                </a:solidFill>
                <a:latin typeface="Aptos" panose="02110004020202020204"/>
              </a:rPr>
              <a:t>I want to convey how terribly the children are treated in prisons.</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600D7098-DF2B-D8EE-5B7E-583D5ED4F33C}"/>
              </a:ext>
            </a:extLst>
          </p:cNvPr>
          <p:cNvSpPr txBox="1"/>
          <p:nvPr/>
        </p:nvSpPr>
        <p:spPr>
          <a:xfrm>
            <a:off x="6060312" y="4260673"/>
            <a:ext cx="2650603" cy="181588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Although the writer doesn’t directly say the child is terrified, they suggest it through “a white wedge of sheer terror” which conveys how terrified the child was of its treatment in prison.</a:t>
            </a:r>
            <a:endParaRPr kumimoji="0" lang="en-GB" sz="16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2" name="Picture 1">
            <a:extLst>
              <a:ext uri="{FF2B5EF4-FFF2-40B4-BE49-F238E27FC236}">
                <a16:creationId xmlns:a16="http://schemas.microsoft.com/office/drawing/2014/main" id="{076F8C45-1977-C674-AF9A-32F6442CBB23}"/>
              </a:ext>
            </a:extLst>
          </p:cNvPr>
          <p:cNvPicPr>
            <a:picLocks noChangeAspect="1"/>
          </p:cNvPicPr>
          <p:nvPr/>
        </p:nvPicPr>
        <p:blipFill>
          <a:blip r:embed="rId2"/>
          <a:stretch>
            <a:fillRect/>
          </a:stretch>
        </p:blipFill>
        <p:spPr>
          <a:xfrm>
            <a:off x="877504" y="2059354"/>
            <a:ext cx="7388992" cy="2091109"/>
          </a:xfrm>
          <a:prstGeom prst="rect">
            <a:avLst/>
          </a:prstGeom>
        </p:spPr>
      </p:pic>
      <p:pic>
        <p:nvPicPr>
          <p:cNvPr id="3" name="Picture 2">
            <a:extLst>
              <a:ext uri="{FF2B5EF4-FFF2-40B4-BE49-F238E27FC236}">
                <a16:creationId xmlns:a16="http://schemas.microsoft.com/office/drawing/2014/main" id="{613810E5-C93B-A5F7-8F49-30B3C748F6F6}"/>
              </a:ext>
            </a:extLst>
          </p:cNvPr>
          <p:cNvPicPr>
            <a:picLocks noChangeAspect="1"/>
          </p:cNvPicPr>
          <p:nvPr/>
        </p:nvPicPr>
        <p:blipFill>
          <a:blip r:embed="rId3"/>
          <a:stretch>
            <a:fillRect/>
          </a:stretch>
        </p:blipFill>
        <p:spPr>
          <a:xfrm>
            <a:off x="3781658" y="535404"/>
            <a:ext cx="1383912" cy="1353429"/>
          </a:xfrm>
          <a:prstGeom prst="rect">
            <a:avLst/>
          </a:prstGeom>
        </p:spPr>
      </p:pic>
    </p:spTree>
    <p:extLst>
      <p:ext uri="{BB962C8B-B14F-4D97-AF65-F5344CB8AC3E}">
        <p14:creationId xmlns:p14="http://schemas.microsoft.com/office/powerpoint/2010/main" val="378434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C7FEF-58DB-3811-6522-ED3A14450D1D}"/>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Let’s help this student to improve part of their answer</a:t>
            </a:r>
            <a:endParaRPr lang="en-GB" dirty="0"/>
          </a:p>
        </p:txBody>
      </p:sp>
      <p:sp>
        <p:nvSpPr>
          <p:cNvPr id="5" name="TextBox 4">
            <a:extLst>
              <a:ext uri="{FF2B5EF4-FFF2-40B4-BE49-F238E27FC236}">
                <a16:creationId xmlns:a16="http://schemas.microsoft.com/office/drawing/2014/main" id="{E9D36718-3B91-44CE-C4E7-43610459BF3E}"/>
              </a:ext>
            </a:extLst>
          </p:cNvPr>
          <p:cNvSpPr txBox="1"/>
          <p:nvPr/>
        </p:nvSpPr>
        <p:spPr>
          <a:xfrm>
            <a:off x="628649" y="1951259"/>
            <a:ext cx="7886699" cy="707886"/>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2000" dirty="0"/>
              <a:t>One prison is for adults and for people on life sentences. The other prison contains children as well as adults. </a:t>
            </a:r>
            <a:endParaRPr lang="en-GB" sz="2000" dirty="0"/>
          </a:p>
        </p:txBody>
      </p:sp>
      <p:sp>
        <p:nvSpPr>
          <p:cNvPr id="12" name="TextBox 11">
            <a:extLst>
              <a:ext uri="{FF2B5EF4-FFF2-40B4-BE49-F238E27FC236}">
                <a16:creationId xmlns:a16="http://schemas.microsoft.com/office/drawing/2014/main" id="{8D536A9C-2B4A-0805-B3C4-69FB304B1108}"/>
              </a:ext>
            </a:extLst>
          </p:cNvPr>
          <p:cNvSpPr txBox="1"/>
          <p:nvPr/>
        </p:nvSpPr>
        <p:spPr>
          <a:xfrm>
            <a:off x="628649" y="3165936"/>
            <a:ext cx="4572000" cy="181588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7030A0"/>
                </a:solidFill>
                <a:effectLst/>
                <a:uLnTx/>
                <a:uFillTx/>
                <a:latin typeface="Aptos" panose="02110004020202020204"/>
                <a:ea typeface="+mn-ea"/>
                <a:cs typeface="+mn-cs"/>
              </a:rPr>
              <a:t>Using your understanding of the Q2 mark scheme, transform this into a more effective answer.</a:t>
            </a:r>
            <a:endParaRPr kumimoji="0" lang="en-GB" sz="2800" b="0" i="0" u="none" strike="noStrike" kern="1200" cap="none" spc="0" normalizeH="0" baseline="0" noProof="0" dirty="0">
              <a:ln>
                <a:noFill/>
              </a:ln>
              <a:solidFill>
                <a:srgbClr val="7030A0"/>
              </a:solidFill>
              <a:effectLst/>
              <a:uLnTx/>
              <a:uFillTx/>
              <a:latin typeface="Aptos" panose="02110004020202020204"/>
              <a:ea typeface="+mn-ea"/>
              <a:cs typeface="+mn-cs"/>
            </a:endParaRPr>
          </a:p>
        </p:txBody>
      </p:sp>
      <p:graphicFrame>
        <p:nvGraphicFramePr>
          <p:cNvPr id="3" name="Table 2">
            <a:extLst>
              <a:ext uri="{FF2B5EF4-FFF2-40B4-BE49-F238E27FC236}">
                <a16:creationId xmlns:a16="http://schemas.microsoft.com/office/drawing/2014/main" id="{D1F3AE87-A2BD-A23F-0E71-B09028FE0C94}"/>
              </a:ext>
            </a:extLst>
          </p:cNvPr>
          <p:cNvGraphicFramePr>
            <a:graphicFrameLocks noGrp="1"/>
          </p:cNvGraphicFramePr>
          <p:nvPr>
            <p:extLst>
              <p:ext uri="{D42A27DB-BD31-4B8C-83A1-F6EECF244321}">
                <p14:modId xmlns:p14="http://schemas.microsoft.com/office/powerpoint/2010/main" val="3429493234"/>
              </p:ext>
            </p:extLst>
          </p:nvPr>
        </p:nvGraphicFramePr>
        <p:xfrm>
          <a:off x="5532456" y="3165936"/>
          <a:ext cx="2982892" cy="31394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91446">
                  <a:extLst>
                    <a:ext uri="{9D8B030D-6E8A-4147-A177-3AD203B41FA5}">
                      <a16:colId xmlns:a16="http://schemas.microsoft.com/office/drawing/2014/main" val="1687930855"/>
                    </a:ext>
                  </a:extLst>
                </a:gridCol>
                <a:gridCol w="1491446">
                  <a:extLst>
                    <a:ext uri="{9D8B030D-6E8A-4147-A177-3AD203B41FA5}">
                      <a16:colId xmlns:a16="http://schemas.microsoft.com/office/drawing/2014/main" val="247876497"/>
                    </a:ext>
                  </a:extLst>
                </a:gridCol>
              </a:tblGrid>
              <a:tr h="370840">
                <a:tc>
                  <a:txBody>
                    <a:bodyPr/>
                    <a:lstStyle/>
                    <a:p>
                      <a:r>
                        <a:rPr lang="en-US" sz="1400" dirty="0"/>
                        <a:t>Student’s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6916935"/>
                  </a:ext>
                </a:extLst>
              </a:tr>
              <a:tr h="370840">
                <a:tc>
                  <a:txBody>
                    <a:bodyPr/>
                    <a:lstStyle/>
                    <a:p>
                      <a:r>
                        <a:rPr lang="en-US" sz="1400" dirty="0"/>
                        <a:t>Made inferences from both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quotes or examples to support inferences and summary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Showed </a:t>
                      </a:r>
                      <a:r>
                        <a:rPr lang="en-US" sz="1400" b="1" dirty="0"/>
                        <a:t>perceptive </a:t>
                      </a:r>
                      <a:r>
                        <a:rPr lang="en-US" sz="1400" dirty="0"/>
                        <a:t>differences between texts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spTree>
    <p:extLst>
      <p:ext uri="{BB962C8B-B14F-4D97-AF65-F5344CB8AC3E}">
        <p14:creationId xmlns:p14="http://schemas.microsoft.com/office/powerpoint/2010/main" val="324517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923E-1E67-D005-171F-E8F6D8C4671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Let’s look at an upgraded answer</a:t>
            </a:r>
            <a:endParaRPr lang="en-GB" sz="3600" dirty="0"/>
          </a:p>
        </p:txBody>
      </p:sp>
      <p:sp>
        <p:nvSpPr>
          <p:cNvPr id="3" name="Content Placeholder 2">
            <a:extLst>
              <a:ext uri="{FF2B5EF4-FFF2-40B4-BE49-F238E27FC236}">
                <a16:creationId xmlns:a16="http://schemas.microsoft.com/office/drawing/2014/main" id="{0A47CA96-8F04-6529-E971-8B7B19D9E769}"/>
              </a:ext>
            </a:extLst>
          </p:cNvPr>
          <p:cNvSpPr>
            <a:spLocks noGrp="1"/>
          </p:cNvSpPr>
          <p:nvPr>
            <p:ph idx="1"/>
          </p:nvPr>
        </p:nvSpPr>
        <p:spPr>
          <a:xfrm>
            <a:off x="628650" y="1825625"/>
            <a:ext cx="4961922"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lnSpc>
                <a:spcPct val="120000"/>
              </a:lnSpc>
              <a:spcBef>
                <a:spcPts val="0"/>
              </a:spcBef>
              <a:buNone/>
            </a:pPr>
            <a:r>
              <a:rPr lang="en-US" sz="1800" dirty="0"/>
              <a:t>	In Source A the writer describes the living conditions of adult prisoners on life sentences, </a:t>
            </a:r>
            <a:r>
              <a:rPr lang="en-US" sz="1800" dirty="0">
                <a:highlight>
                  <a:srgbClr val="00FF00"/>
                </a:highlight>
              </a:rPr>
              <a:t>suggesting the rooms are very uncomfortable at certain times of the year: </a:t>
            </a:r>
            <a:r>
              <a:rPr lang="en-US" sz="1800" dirty="0"/>
              <a:t>“</a:t>
            </a:r>
            <a:r>
              <a:rPr lang="en-US" sz="1800" dirty="0">
                <a:effectLst/>
                <a:highlight>
                  <a:srgbClr val="FFFF00"/>
                </a:highlight>
                <a:ea typeface="Calibri" panose="020F0502020204030204" pitchFamily="34" charset="0"/>
                <a:cs typeface="Times New Roman" panose="02020603050405020304" pitchFamily="18" charset="0"/>
              </a:rPr>
              <a:t>with prisoners describing it as ‘worse than a boiler room’”. </a:t>
            </a:r>
          </a:p>
          <a:p>
            <a:pPr marL="0" indent="0">
              <a:lnSpc>
                <a:spcPct val="120000"/>
              </a:lnSpc>
              <a:spcBef>
                <a:spcPts val="0"/>
              </a:spcBef>
              <a:buNone/>
            </a:pPr>
            <a:r>
              <a:rPr lang="en-US" sz="1800" dirty="0">
                <a:ea typeface="Calibri" panose="020F0502020204030204" pitchFamily="34" charset="0"/>
                <a:cs typeface="Times New Roman" panose="02020603050405020304" pitchFamily="18" charset="0"/>
              </a:rPr>
              <a:t>	In contrast, the writer of Source B chooses to focus on the emotional turmoil children face in adult prisons: “</a:t>
            </a:r>
            <a:r>
              <a:rPr lang="en-GB" sz="1800" dirty="0">
                <a:effectLst/>
                <a:highlight>
                  <a:srgbClr val="FFFF00"/>
                </a:highlight>
                <a:ea typeface="Aptos" panose="020B0004020202020204" pitchFamily="34" charset="0"/>
                <a:cs typeface="Times New Roman" panose="02020603050405020304" pitchFamily="18" charset="0"/>
              </a:rPr>
              <a:t>There was in his eyes the mute appeal of a hunted animal.” </a:t>
            </a:r>
            <a:r>
              <a:rPr lang="en-GB" sz="1800" dirty="0">
                <a:effectLst/>
                <a:highlight>
                  <a:srgbClr val="00FF00"/>
                </a:highlight>
                <a:ea typeface="Aptos" panose="020B0004020202020204" pitchFamily="34" charset="0"/>
                <a:cs typeface="Times New Roman" panose="02020603050405020304" pitchFamily="18" charset="0"/>
              </a:rPr>
              <a:t>This suggests children feel trapped and terrified when locked up in these conditions. </a:t>
            </a:r>
            <a:endParaRPr lang="en-GB" sz="1800" dirty="0">
              <a:highlight>
                <a:srgbClr val="00FF00"/>
              </a:highlight>
            </a:endParaRPr>
          </a:p>
        </p:txBody>
      </p:sp>
      <p:sp>
        <p:nvSpPr>
          <p:cNvPr id="4" name="TextBox 3">
            <a:extLst>
              <a:ext uri="{FF2B5EF4-FFF2-40B4-BE49-F238E27FC236}">
                <a16:creationId xmlns:a16="http://schemas.microsoft.com/office/drawing/2014/main" id="{56860DE6-62C1-AF6D-248D-B415220469F1}"/>
              </a:ext>
            </a:extLst>
          </p:cNvPr>
          <p:cNvSpPr txBox="1"/>
          <p:nvPr/>
        </p:nvSpPr>
        <p:spPr>
          <a:xfrm>
            <a:off x="5822066" y="1825625"/>
            <a:ext cx="2693284" cy="3139321"/>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This student’s answer </a:t>
            </a:r>
            <a:r>
              <a:rPr kumimoji="0" lang="en-US" sz="18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includes examples </a:t>
            </a:r>
            <a:r>
              <a:rPr kumimoji="0" lang="en-US" sz="1800" b="0"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rPr>
              <a:t>from the text that all help to support their inferences:  that the rooms in Source A are uncomfortable for prisoners at certain times of the year, and then the children are terrified and feel trapped when put in adult prisons. </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07620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09C0D-A7F9-DECB-6641-5672FAE6CFC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0000"/>
          </a:bodyPr>
          <a:lstStyle/>
          <a:p>
            <a:r>
              <a:rPr lang="en-US" dirty="0"/>
              <a:t>We should also include connectives to help structure our summaries</a:t>
            </a:r>
            <a:endParaRPr lang="en-GB" dirty="0"/>
          </a:p>
        </p:txBody>
      </p:sp>
      <p:sp>
        <p:nvSpPr>
          <p:cNvPr id="4" name="Content Placeholder 2">
            <a:extLst>
              <a:ext uri="{FF2B5EF4-FFF2-40B4-BE49-F238E27FC236}">
                <a16:creationId xmlns:a16="http://schemas.microsoft.com/office/drawing/2014/main" id="{2482BFEF-4437-3869-696F-D417E0EBFEA8}"/>
              </a:ext>
            </a:extLst>
          </p:cNvPr>
          <p:cNvSpPr>
            <a:spLocks noGrp="1"/>
          </p:cNvSpPr>
          <p:nvPr>
            <p:ph idx="1"/>
          </p:nvPr>
        </p:nvSpPr>
        <p:spPr>
          <a:xfrm>
            <a:off x="628650" y="1825625"/>
            <a:ext cx="3619259" cy="341770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70000" lnSpcReduction="20000"/>
          </a:bodyPr>
          <a:lstStyle/>
          <a:p>
            <a:pPr marL="0" indent="0">
              <a:lnSpc>
                <a:spcPct val="120000"/>
              </a:lnSpc>
              <a:spcBef>
                <a:spcPts val="0"/>
              </a:spcBef>
              <a:buNone/>
            </a:pPr>
            <a:r>
              <a:rPr lang="en-US" sz="2800" dirty="0">
                <a:ea typeface="Calibri" panose="020F0502020204030204" pitchFamily="34" charset="0"/>
                <a:cs typeface="Times New Roman" panose="02020603050405020304" pitchFamily="18" charset="0"/>
              </a:rPr>
              <a:t>In contrast, the writer of Source B chooses to focus on the emotional turmoil children face in adult prisons: “</a:t>
            </a:r>
            <a:r>
              <a:rPr lang="en-GB" sz="2800" dirty="0">
                <a:effectLst/>
                <a:ea typeface="Aptos" panose="020B0004020202020204" pitchFamily="34" charset="0"/>
                <a:cs typeface="Times New Roman" panose="02020603050405020304" pitchFamily="18" charset="0"/>
              </a:rPr>
              <a:t>There was in his eyes the mute appeal of a hunted animal.” This suggests children feel trapped and terrified when locked up in these conditions.</a:t>
            </a:r>
            <a:endParaRPr lang="en-GB" dirty="0"/>
          </a:p>
        </p:txBody>
      </p:sp>
      <p:sp>
        <p:nvSpPr>
          <p:cNvPr id="5" name="Content Placeholder 2">
            <a:extLst>
              <a:ext uri="{FF2B5EF4-FFF2-40B4-BE49-F238E27FC236}">
                <a16:creationId xmlns:a16="http://schemas.microsoft.com/office/drawing/2014/main" id="{00AF1459-566F-A795-A14A-AA2590108562}"/>
              </a:ext>
            </a:extLst>
          </p:cNvPr>
          <p:cNvSpPr txBox="1">
            <a:spLocks/>
          </p:cNvSpPr>
          <p:nvPr/>
        </p:nvSpPr>
        <p:spPr>
          <a:xfrm>
            <a:off x="4896091" y="1825625"/>
            <a:ext cx="3619259" cy="34177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800" dirty="0">
                <a:ea typeface="Calibri" panose="020F0502020204030204" pitchFamily="34" charset="0"/>
                <a:cs typeface="Times New Roman" panose="02020603050405020304" pitchFamily="18" charset="0"/>
              </a:rPr>
              <a:t>The writer of Source B chooses to focus on the emotional turmoil children face in adult prisons: “</a:t>
            </a:r>
            <a:r>
              <a:rPr lang="en-GB" sz="2800" dirty="0">
                <a:effectLst/>
                <a:ea typeface="Aptos" panose="020B0004020202020204" pitchFamily="34" charset="0"/>
                <a:cs typeface="Times New Roman" panose="02020603050405020304" pitchFamily="18" charset="0"/>
              </a:rPr>
              <a:t>There was in his eyes the mute appeal of a hunted animal.” This suggests children feel trapped and terrified when locked up in these conditions.</a:t>
            </a:r>
            <a:endParaRPr lang="en-GB" dirty="0"/>
          </a:p>
        </p:txBody>
      </p:sp>
      <p:sp>
        <p:nvSpPr>
          <p:cNvPr id="6" name="TextBox 5">
            <a:extLst>
              <a:ext uri="{FF2B5EF4-FFF2-40B4-BE49-F238E27FC236}">
                <a16:creationId xmlns:a16="http://schemas.microsoft.com/office/drawing/2014/main" id="{366D0B88-3FEA-B4B5-AEC7-6E6007F5BD45}"/>
              </a:ext>
            </a:extLst>
          </p:cNvPr>
          <p:cNvSpPr txBox="1"/>
          <p:nvPr/>
        </p:nvSpPr>
        <p:spPr>
          <a:xfrm>
            <a:off x="628650" y="5474825"/>
            <a:ext cx="7886700" cy="954107"/>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7030A0"/>
                </a:solidFill>
                <a:effectLst/>
                <a:uLnTx/>
                <a:uFillTx/>
                <a:latin typeface="Aptos" panose="02110004020202020204"/>
                <a:ea typeface="+mn-ea"/>
                <a:cs typeface="+mn-cs"/>
              </a:rPr>
              <a:t>Discuss: What has the Student 1 included that Student 2 has not?</a:t>
            </a:r>
            <a:endParaRPr kumimoji="0" lang="en-GB" sz="2800" b="0" i="0" u="none" strike="noStrike" kern="1200" cap="none" spc="0" normalizeH="0" baseline="0" noProof="0" dirty="0">
              <a:ln>
                <a:noFill/>
              </a:ln>
              <a:solidFill>
                <a:srgbClr val="7030A0"/>
              </a:solidFill>
              <a:effectLst/>
              <a:uLnTx/>
              <a:uFillTx/>
              <a:latin typeface="Aptos" panose="02110004020202020204"/>
              <a:ea typeface="+mn-ea"/>
              <a:cs typeface="+mn-cs"/>
            </a:endParaRPr>
          </a:p>
        </p:txBody>
      </p:sp>
      <p:sp>
        <p:nvSpPr>
          <p:cNvPr id="7" name="Rectangle: Rounded Corners 6">
            <a:extLst>
              <a:ext uri="{FF2B5EF4-FFF2-40B4-BE49-F238E27FC236}">
                <a16:creationId xmlns:a16="http://schemas.microsoft.com/office/drawing/2014/main" id="{59148249-524C-13B5-8DFA-7BC4CDC12800}"/>
              </a:ext>
            </a:extLst>
          </p:cNvPr>
          <p:cNvSpPr/>
          <p:nvPr/>
        </p:nvSpPr>
        <p:spPr>
          <a:xfrm>
            <a:off x="2824223" y="4872942"/>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Student 1</a:t>
            </a:r>
            <a:endParaRPr kumimoji="0" lang="en-GB"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8" name="Rectangle: Rounded Corners 7">
            <a:extLst>
              <a:ext uri="{FF2B5EF4-FFF2-40B4-BE49-F238E27FC236}">
                <a16:creationId xmlns:a16="http://schemas.microsoft.com/office/drawing/2014/main" id="{2EF2CD72-F88A-DCDD-FDAA-E8A5B8ED7AD9}"/>
              </a:ext>
            </a:extLst>
          </p:cNvPr>
          <p:cNvSpPr/>
          <p:nvPr/>
        </p:nvSpPr>
        <p:spPr>
          <a:xfrm>
            <a:off x="7091664" y="4879694"/>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Student 2</a:t>
            </a:r>
            <a:endParaRPr kumimoji="0" lang="en-GB"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806131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1503</Words>
  <Application>Microsoft Office PowerPoint</Application>
  <PresentationFormat>On-screen Show (4:3)</PresentationFormat>
  <Paragraphs>129</Paragraphs>
  <Slides>18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Aptos</vt:lpstr>
      <vt:lpstr>Aptos Display</vt:lpstr>
      <vt:lpstr>Arial</vt:lpstr>
      <vt:lpstr>Calibri</vt:lpstr>
      <vt:lpstr>gg sans</vt:lpstr>
      <vt:lpstr>Times New Roman</vt:lpstr>
      <vt:lpstr>Office Theme</vt:lpstr>
      <vt:lpstr>1_Office Theme</vt:lpstr>
      <vt:lpstr>PowerPoint Presentation</vt:lpstr>
      <vt:lpstr>Learning outcomes</vt:lpstr>
      <vt:lpstr>PowerPoint Presentation</vt:lpstr>
      <vt:lpstr>The student did include examples, but…</vt:lpstr>
      <vt:lpstr>PowerPoint Presentation</vt:lpstr>
      <vt:lpstr>PowerPoint Presentation</vt:lpstr>
      <vt:lpstr>Let’s help this student to improve part of their answer</vt:lpstr>
      <vt:lpstr>Let’s look at an upgraded answer</vt:lpstr>
      <vt:lpstr>We should also include connectives to help structure our summaries</vt:lpstr>
      <vt:lpstr>We should also include connectives to help structure our summaries</vt:lpstr>
      <vt:lpstr>You must include inferences in your summary (Q2)</vt:lpstr>
      <vt:lpstr>Last lesson we wrote our own Q2 answers</vt:lpstr>
      <vt:lpstr>We will now peer assess our new answers</vt:lpstr>
      <vt:lpstr>PowerPoint Presentation</vt:lpstr>
      <vt:lpstr>Let’s recap Paper 2 Section A so far</vt:lpstr>
      <vt:lpstr>Q1 Recap</vt:lpstr>
      <vt:lpstr>Q2 Recap</vt:lpstr>
      <vt:lpstr>Plenary: Insta!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3</cp:revision>
  <dcterms:created xsi:type="dcterms:W3CDTF">2025-02-15T14:56:06Z</dcterms:created>
  <dcterms:modified xsi:type="dcterms:W3CDTF">2025-08-12T11:21:01Z</dcterms:modified>
</cp:coreProperties>
</file>