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46"/>
  </p:notesMasterIdLst>
  <p:sldIdLst>
    <p:sldId id="256" r:id="rId6"/>
    <p:sldId id="257" r:id="rId7"/>
    <p:sldId id="351" r:id="rId8"/>
    <p:sldId id="348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52" r:id="rId18"/>
    <p:sldId id="353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54" r:id="rId29"/>
    <p:sldId id="355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56" r:id="rId40"/>
    <p:sldId id="357" r:id="rId41"/>
    <p:sldId id="384" r:id="rId42"/>
    <p:sldId id="385" r:id="rId43"/>
    <p:sldId id="386" r:id="rId44"/>
    <p:sldId id="387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6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288EB2CC-FA31-4F89-B1A4-B93729EA0CF6}"/>
    <pc:docChg chg="custSel modSld">
      <pc:chgData name="Max Thrilling" userId="1a0901c82f0d6655" providerId="LiveId" clId="{288EB2CC-FA31-4F89-B1A4-B93729EA0CF6}" dt="2024-04-16T13:54:02.966" v="0" actId="478"/>
      <pc:docMkLst>
        <pc:docMk/>
      </pc:docMkLst>
      <pc:sldChg chg="delSp mod">
        <pc:chgData name="Max Thrilling" userId="1a0901c82f0d6655" providerId="LiveId" clId="{288EB2CC-FA31-4F89-B1A4-B93729EA0CF6}" dt="2024-04-16T13:54:02.966" v="0" actId="478"/>
        <pc:sldMkLst>
          <pc:docMk/>
          <pc:sldMk cId="953468260" sldId="256"/>
        </pc:sldMkLst>
        <pc:spChg chg="del">
          <ac:chgData name="Max Thrilling" userId="1a0901c82f0d6655" providerId="LiveId" clId="{288EB2CC-FA31-4F89-B1A4-B93729EA0CF6}" dt="2024-04-16T13:54:02.966" v="0" actId="478"/>
          <ac:spMkLst>
            <pc:docMk/>
            <pc:sldMk cId="953468260" sldId="256"/>
            <ac:spMk id="3" creationId="{18313DA6-E47F-4E10-80A0-614716C6A3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C3F8-AB32-47E0-B65A-0ACD949F5DF6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13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9356-DFB8-4BC2-AFD4-A1DCF73C4179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3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0146-A92B-4196-87CD-A7FADA971953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87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E098-C7C9-4376-9DC2-DB378DF289C0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36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CA6B-D1F4-4BFF-A49E-3B676E7DE5AE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9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C4BF-353E-4042-BF81-C8312C01A6A2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1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079B-589F-4334-8566-751DEC133FCB}" type="datetime1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7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1234-74C1-459D-9BBD-263B3AD869EC}" type="datetime1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5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A4AD-E0A8-47B7-9DF8-F3EC3A7372CB}" type="datetime1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9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561D181-8181-4D92-92DD-E812F5FA2159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61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1B89-7286-4EC9-8FF9-2ADD00AF564D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45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E1008E4-F3FA-40BA-B82E-1B1C09F4EEF9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3130CFE-9C38-A59A-C310-69C31CA0304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56" y="253515"/>
            <a:ext cx="1349406" cy="6350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40D57-004E-7BD3-E67F-025182B45CD7}"/>
              </a:ext>
            </a:extLst>
          </p:cNvPr>
          <p:cNvSpPr/>
          <p:nvPr userDrawn="1"/>
        </p:nvSpPr>
        <p:spPr>
          <a:xfrm>
            <a:off x="2388093" y="2719313"/>
            <a:ext cx="4367814" cy="2254928"/>
          </a:xfrm>
          <a:prstGeom prst="rect">
            <a:avLst/>
          </a:prstGeom>
          <a:blipFill dpi="0" rotWithShape="1">
            <a:blip r:embed="rId1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9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6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7.png"/><Relationship Id="rId5" Type="http://schemas.openxmlformats.org/officeDocument/2006/relationships/image" Target="../media/image48.png"/><Relationship Id="rId10" Type="http://schemas.openxmlformats.org/officeDocument/2006/relationships/image" Target="../media/image56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6.png"/><Relationship Id="rId7" Type="http://schemas.openxmlformats.org/officeDocument/2006/relationships/image" Target="../media/image5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6.png"/><Relationship Id="rId7" Type="http://schemas.openxmlformats.org/officeDocument/2006/relationships/image" Target="../media/image53.png"/><Relationship Id="rId12" Type="http://schemas.openxmlformats.org/officeDocument/2006/relationships/image" Target="../media/image6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65.png"/><Relationship Id="rId5" Type="http://schemas.openxmlformats.org/officeDocument/2006/relationships/image" Target="../media/image48.png"/><Relationship Id="rId10" Type="http://schemas.openxmlformats.org/officeDocument/2006/relationships/image" Target="../media/image64.png"/><Relationship Id="rId4" Type="http://schemas.openxmlformats.org/officeDocument/2006/relationships/image" Target="../media/image47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8.png"/><Relationship Id="rId7" Type="http://schemas.openxmlformats.org/officeDocument/2006/relationships/image" Target="../media/image8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68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4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4.png"/><Relationship Id="rId7" Type="http://schemas.openxmlformats.org/officeDocument/2006/relationships/image" Target="../media/image6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54.png"/><Relationship Id="rId3" Type="http://schemas.openxmlformats.org/officeDocument/2006/relationships/image" Target="../media/image144.png"/><Relationship Id="rId7" Type="http://schemas.openxmlformats.org/officeDocument/2006/relationships/image" Target="../media/image158.png"/><Relationship Id="rId12" Type="http://schemas.openxmlformats.org/officeDocument/2006/relationships/image" Target="../media/image153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61.png"/><Relationship Id="rId5" Type="http://schemas.openxmlformats.org/officeDocument/2006/relationships/image" Target="../media/image157.png"/><Relationship Id="rId10" Type="http://schemas.openxmlformats.org/officeDocument/2006/relationships/image" Target="../media/image160.png"/><Relationship Id="rId4" Type="http://schemas.openxmlformats.org/officeDocument/2006/relationships/image" Target="../media/image156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7.png"/><Relationship Id="rId18" Type="http://schemas.openxmlformats.org/officeDocument/2006/relationships/image" Target="../media/image182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" Type="http://schemas.openxmlformats.org/officeDocument/2006/relationships/image" Target="../media/image175.png"/><Relationship Id="rId16" Type="http://schemas.openxmlformats.org/officeDocument/2006/relationships/image" Target="../media/image180.png"/><Relationship Id="rId20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2.png"/><Relationship Id="rId5" Type="http://schemas.openxmlformats.org/officeDocument/2006/relationships/image" Target="../media/image165.png"/><Relationship Id="rId15" Type="http://schemas.openxmlformats.org/officeDocument/2006/relationships/image" Target="../media/image179.png"/><Relationship Id="rId10" Type="http://schemas.openxmlformats.org/officeDocument/2006/relationships/image" Target="../media/image170.png"/><Relationship Id="rId19" Type="http://schemas.openxmlformats.org/officeDocument/2006/relationships/image" Target="../media/image183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87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2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8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88.png"/><Relationship Id="rId7" Type="http://schemas.openxmlformats.org/officeDocument/2006/relationships/image" Target="../media/image193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88.png"/><Relationship Id="rId7" Type="http://schemas.openxmlformats.org/officeDocument/2006/relationships/image" Target="../media/image197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10" Type="http://schemas.openxmlformats.org/officeDocument/2006/relationships/image" Target="../media/image200.png"/><Relationship Id="rId4" Type="http://schemas.openxmlformats.org/officeDocument/2006/relationships/image" Target="../media/image190.png"/><Relationship Id="rId9" Type="http://schemas.openxmlformats.org/officeDocument/2006/relationships/image" Target="../media/image19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188.png"/><Relationship Id="rId7" Type="http://schemas.openxmlformats.org/officeDocument/2006/relationships/image" Target="../media/image205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188.png"/><Relationship Id="rId7" Type="http://schemas.openxmlformats.org/officeDocument/2006/relationships/image" Target="../media/image205.png"/><Relationship Id="rId12" Type="http://schemas.openxmlformats.org/officeDocument/2006/relationships/image" Target="../media/image212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11" Type="http://schemas.openxmlformats.org/officeDocument/2006/relationships/image" Target="../media/image211.png"/><Relationship Id="rId5" Type="http://schemas.openxmlformats.org/officeDocument/2006/relationships/image" Target="../media/image203.png"/><Relationship Id="rId10" Type="http://schemas.openxmlformats.org/officeDocument/2006/relationships/image" Target="../media/image210.png"/><Relationship Id="rId4" Type="http://schemas.openxmlformats.org/officeDocument/2006/relationships/image" Target="../media/image202.png"/><Relationship Id="rId9" Type="http://schemas.openxmlformats.org/officeDocument/2006/relationships/image" Target="../media/image20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188.png"/><Relationship Id="rId7" Type="http://schemas.openxmlformats.org/officeDocument/2006/relationships/image" Target="../media/image216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188.png"/><Relationship Id="rId7" Type="http://schemas.openxmlformats.org/officeDocument/2006/relationships/image" Target="../media/image221.png"/><Relationship Id="rId12" Type="http://schemas.openxmlformats.org/officeDocument/2006/relationships/image" Target="../media/image225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0" Type="http://schemas.openxmlformats.org/officeDocument/2006/relationships/image" Target="../media/image224.png"/><Relationship Id="rId4" Type="http://schemas.openxmlformats.org/officeDocument/2006/relationships/image" Target="../media/image213.png"/><Relationship Id="rId9" Type="http://schemas.openxmlformats.org/officeDocument/2006/relationships/image" Target="../media/image2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3" Type="http://schemas.openxmlformats.org/officeDocument/2006/relationships/image" Target="../media/image188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0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image" Target="../media/image243.png"/><Relationship Id="rId7" Type="http://schemas.openxmlformats.org/officeDocument/2006/relationships/image" Target="../media/image247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54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3.png"/><Relationship Id="rId5" Type="http://schemas.openxmlformats.org/officeDocument/2006/relationships/image" Target="../media/image252.png"/><Relationship Id="rId4" Type="http://schemas.openxmlformats.org/officeDocument/2006/relationships/image" Target="../media/image2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56.png"/><Relationship Id="rId7" Type="http://schemas.openxmlformats.org/officeDocument/2006/relationships/image" Target="../media/image260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Relationship Id="rId9" Type="http://schemas.openxmlformats.org/officeDocument/2006/relationships/image" Target="../media/image2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897" y="2246638"/>
            <a:ext cx="460735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Numerical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Methods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CC36C3-86D5-329B-9C9F-124B80BA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Using the same axes, sketch the graphs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. Explain how your diagram shows that the function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has only one root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this root lies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Given that the root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show that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=1.753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correct to 3 decimal places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732240" y="14847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36096" y="28529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709228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48264" y="2996952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4523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8123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121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37220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521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0830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834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63220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36084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08948" y="2996952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Arc 3"/>
          <p:cNvSpPr/>
          <p:nvPr/>
        </p:nvSpPr>
        <p:spPr>
          <a:xfrm rot="16200000" flipH="1">
            <a:off x="6923112" y="141784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 rot="5400000" flipH="1">
            <a:off x="4042792" y="2950096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 flipH="1">
            <a:off x="6804248" y="1844824"/>
            <a:ext cx="4104456" cy="4104456"/>
          </a:xfrm>
          <a:prstGeom prst="arc">
            <a:avLst>
              <a:gd name="adj1" fmla="val 17930102"/>
              <a:gd name="adj2" fmla="val 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blipFill>
                <a:blip r:embed="rId5"/>
                <a:stretch>
                  <a:fillRect l="-8861" t="-1515" r="-7595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blipFill>
                <a:blip r:embed="rId6"/>
                <a:stretch>
                  <a:fillRect l="-5714" r="-571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40152" y="4437112"/>
                <a:ext cx="1390830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437112"/>
                <a:ext cx="1390830" cy="497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>
            <a:off x="5946072" y="4972242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986241" y="4964844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28101" y="4941167"/>
                <a:ext cx="12044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=1.7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01" y="4941167"/>
                <a:ext cx="1204402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36296" y="4941168"/>
                <a:ext cx="12044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941168"/>
                <a:ext cx="1204402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004048" y="5373216"/>
                <a:ext cx="16169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1.7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−0.0576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373216"/>
                <a:ext cx="1616918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948264" y="5373216"/>
                <a:ext cx="14822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1.8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0.0322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5373216"/>
                <a:ext cx="1482265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376774" y="5805264"/>
                <a:ext cx="47525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function is continuous across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there is a change of sign, the root must be within this interval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774" y="5805264"/>
                <a:ext cx="4752528" cy="738664"/>
              </a:xfrm>
              <a:prstGeom prst="rect">
                <a:avLst/>
              </a:prstGeom>
              <a:blipFill>
                <a:blip r:embed="rId12"/>
                <a:stretch>
                  <a:fillRect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68E95F-0F73-AB13-B9F0-D5A08EF6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8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" grpId="0"/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Using the same axes, sketch the graphs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. Explain how your diagram shows that the function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has only one root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this root lies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Given that the root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show that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=1.753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correct to 3 decimal places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732240" y="14847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36096" y="28529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709228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48264" y="2996952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4523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8123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121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37220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521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0830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834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63220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36084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08948" y="2996952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Arc 3"/>
          <p:cNvSpPr/>
          <p:nvPr/>
        </p:nvSpPr>
        <p:spPr>
          <a:xfrm rot="16200000" flipH="1">
            <a:off x="6923112" y="141784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 rot="5400000" flipH="1">
            <a:off x="4042792" y="2950096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 flipH="1">
            <a:off x="6804248" y="1844824"/>
            <a:ext cx="4104456" cy="4104456"/>
          </a:xfrm>
          <a:prstGeom prst="arc">
            <a:avLst>
              <a:gd name="adj1" fmla="val 17930102"/>
              <a:gd name="adj2" fmla="val 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blipFill>
                <a:blip r:embed="rId5"/>
                <a:stretch>
                  <a:fillRect l="-8861" t="-1515" r="-7595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blipFill>
                <a:blip r:embed="rId6"/>
                <a:stretch>
                  <a:fillRect l="-5714" r="-571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5436096" y="5517232"/>
            <a:ext cx="259228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732240" y="55172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380312" y="55172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084168" y="55172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028384" y="55172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436096" y="55172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16216" y="5661248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1.753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661248"/>
                <a:ext cx="474489" cy="215444"/>
              </a:xfrm>
              <a:prstGeom prst="rect">
                <a:avLst/>
              </a:prstGeom>
              <a:blipFill>
                <a:blip r:embed="rId7"/>
                <a:stretch>
                  <a:fillRect l="-7692" r="-769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812360" y="5661248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1.754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5661248"/>
                <a:ext cx="474489" cy="215444"/>
              </a:xfrm>
              <a:prstGeom prst="rect">
                <a:avLst/>
              </a:prstGeom>
              <a:blipFill>
                <a:blip r:embed="rId8"/>
                <a:stretch>
                  <a:fillRect l="-7792" r="-909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148064" y="5661248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1.752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661248"/>
                <a:ext cx="474489" cy="215444"/>
              </a:xfrm>
              <a:prstGeom prst="rect">
                <a:avLst/>
              </a:prstGeom>
              <a:blipFill>
                <a:blip r:embed="rId9"/>
                <a:stretch>
                  <a:fillRect l="-7692" r="-897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4391472" y="436510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If the root rounds to 1.753 to 3dp, then it must be in the range 1.7525 to 1.7535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084168" y="5373216"/>
            <a:ext cx="1296144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012160" y="501317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Root lies here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384578" y="602128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need to sub in these limits and show that there is a change of sign between them…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524FE3-6143-E672-D23F-497B50DA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3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9" grpId="0"/>
      <p:bldP spid="60" grpId="0"/>
      <p:bldP spid="61" grpId="0"/>
      <p:bldP spid="65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Using the same axes, sketch the graphs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. Explain how your diagram shows that the function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has only one root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this root lies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Given that the root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show that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=1.753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correct to 3 decimal places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732240" y="14847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36096" y="28529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709228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48264" y="2996952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4523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8123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121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37220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521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0830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834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63220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36084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08948" y="2996952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Arc 3"/>
          <p:cNvSpPr/>
          <p:nvPr/>
        </p:nvSpPr>
        <p:spPr>
          <a:xfrm rot="16200000" flipH="1">
            <a:off x="6923112" y="141784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 rot="5400000" flipH="1">
            <a:off x="4042792" y="2950096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 flipH="1">
            <a:off x="6804248" y="1844824"/>
            <a:ext cx="4104456" cy="4104456"/>
          </a:xfrm>
          <a:prstGeom prst="arc">
            <a:avLst>
              <a:gd name="adj1" fmla="val 17930102"/>
              <a:gd name="adj2" fmla="val 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blipFill>
                <a:blip r:embed="rId5"/>
                <a:stretch>
                  <a:fillRect l="-8861" t="-1515" r="-7595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blipFill>
                <a:blip r:embed="rId6"/>
                <a:stretch>
                  <a:fillRect l="-5714" r="-571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940152" y="4437112"/>
                <a:ext cx="1390830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437112"/>
                <a:ext cx="1390830" cy="497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H="1">
            <a:off x="5946072" y="4972242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986241" y="4964844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16016" y="4941167"/>
                <a:ext cx="141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=1.7525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941167"/>
                <a:ext cx="1416487" cy="276999"/>
              </a:xfrm>
              <a:prstGeom prst="rect">
                <a:avLst/>
              </a:prstGeom>
              <a:blipFill>
                <a:blip r:embed="rId8"/>
                <a:stretch>
                  <a:fillRect l="-431"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36296" y="4941168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=1.7535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941168"/>
                <a:ext cx="1512168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004048" y="5373216"/>
                <a:ext cx="11771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−0.00064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373216"/>
                <a:ext cx="117711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6948264" y="5373216"/>
                <a:ext cx="10424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0.00024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5373216"/>
                <a:ext cx="104246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51920" y="5805264"/>
                <a:ext cx="52773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function is continuous across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1.7525&lt;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&lt;1.7535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there is a change of sign, the root must be within this interval – it must therefore round to 1.753 to 3dp!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805264"/>
                <a:ext cx="5277382" cy="738664"/>
              </a:xfrm>
              <a:prstGeom prst="rect">
                <a:avLst/>
              </a:prstGeom>
              <a:blipFill>
                <a:blip r:embed="rId12"/>
                <a:stretch>
                  <a:fillRect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CA2FCE-702B-D76B-53BA-2491A8D82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83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/>
      <p:bldP spid="47" grpId="0"/>
      <p:bldP spid="48" grpId="0"/>
      <p:bldP spid="72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7553" y="2171993"/>
            <a:ext cx="56973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Exercise 10B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142B6-0F18-9533-D2B9-233E4B3A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461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by using the process of iteration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Iteration is a process where a calculation is repeated multiple times, and each time the answer closes in on a specific value.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How does a calculator calculate a square root, for example?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4797152"/>
                <a:ext cx="205485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97152"/>
                <a:ext cx="2054857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827584" y="5373216"/>
            <a:ext cx="28803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5805264"/>
            <a:ext cx="11380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‘next’ number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>
            <a:stCxn id="14" idx="0"/>
          </p:cNvCxnSpPr>
          <p:nvPr/>
        </p:nvCxnSpPr>
        <p:spPr>
          <a:xfrm flipV="1">
            <a:off x="2188718" y="5301208"/>
            <a:ext cx="7018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0"/>
          </p:cNvCxnSpPr>
          <p:nvPr/>
        </p:nvCxnSpPr>
        <p:spPr>
          <a:xfrm flipV="1">
            <a:off x="2188718" y="5445224"/>
            <a:ext cx="367058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9672" y="5805264"/>
            <a:ext cx="11380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‘current’ number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843808" y="5013176"/>
            <a:ext cx="216024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15816" y="5157192"/>
            <a:ext cx="93610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number we are rooting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27984" y="1844824"/>
                <a:ext cx="205485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844824"/>
                <a:ext cx="2054857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16016" y="1412776"/>
                <a:ext cx="3672408" cy="2694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Let’s use this formula to calculate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412776"/>
                <a:ext cx="3672408" cy="269433"/>
              </a:xfrm>
              <a:prstGeom prst="rect">
                <a:avLst/>
              </a:prstGeom>
              <a:blipFill>
                <a:blip r:embed="rId5"/>
                <a:stretch>
                  <a:fillRect l="-1495" t="-13636" b="-47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 flipV="1">
            <a:off x="6804248" y="2204864"/>
            <a:ext cx="288032" cy="792088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22342" y="1772816"/>
                <a:ext cx="2123728" cy="1405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our first guess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be equal to 0.5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are finding the square root of 3, so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342" y="1772816"/>
                <a:ext cx="2123728" cy="1405256"/>
              </a:xfrm>
              <a:prstGeom prst="rect">
                <a:avLst/>
              </a:prstGeom>
              <a:blipFill>
                <a:blip r:embed="rId6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27984" y="2636912"/>
                <a:ext cx="251761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(0.5)+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(0.5)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636912"/>
                <a:ext cx="2517612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27984" y="3501008"/>
                <a:ext cx="12493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501008"/>
                <a:ext cx="1249316" cy="276999"/>
              </a:xfrm>
              <a:prstGeom prst="rect">
                <a:avLst/>
              </a:prstGeom>
              <a:blipFill>
                <a:blip r:embed="rId8"/>
                <a:stretch>
                  <a:fillRect l="-2439" r="-4390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 flipV="1">
            <a:off x="6804248" y="2996952"/>
            <a:ext cx="288032" cy="72008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092280" y="321297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27984" y="4221088"/>
                <a:ext cx="205485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221088"/>
                <a:ext cx="2054857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27984" y="5013176"/>
                <a:ext cx="277409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(3.25)+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(3.25)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013176"/>
                <a:ext cx="2774093" cy="622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27984" y="5877272"/>
                <a:ext cx="13775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=2.087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877272"/>
                <a:ext cx="1377557" cy="276999"/>
              </a:xfrm>
              <a:prstGeom prst="rect">
                <a:avLst/>
              </a:prstGeom>
              <a:blipFill>
                <a:blip r:embed="rId11"/>
                <a:stretch>
                  <a:fillRect l="-2212" r="-3982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 flipV="1">
            <a:off x="7092280" y="4581128"/>
            <a:ext cx="288032" cy="72008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308304" y="4221088"/>
            <a:ext cx="2016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Perform the calculation again, but use the newly calculated value instead…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 flipV="1">
            <a:off x="7020272" y="5301208"/>
            <a:ext cx="288032" cy="72008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236296" y="551723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B32C9-E458-D0A1-9506-4BB4C2D9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35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4" grpId="0"/>
      <p:bldP spid="17" grpId="0"/>
      <p:bldP spid="18" grpId="0"/>
      <p:bldP spid="19" grpId="0"/>
      <p:bldP spid="21" grpId="0" animBg="1"/>
      <p:bldP spid="23" grpId="0"/>
      <p:bldP spid="24" grpId="0"/>
      <p:bldP spid="25" grpId="0" animBg="1"/>
      <p:bldP spid="26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by using the process of iteration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Iteration is a process where a calculation is repeated multiple times, and each time the answer closes in on a specific value.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How does a calculator calculate a square root, for example?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4797152"/>
                <a:ext cx="205485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97152"/>
                <a:ext cx="2054857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827584" y="5373216"/>
            <a:ext cx="28803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5805264"/>
            <a:ext cx="11380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‘next’ number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>
            <a:stCxn id="14" idx="0"/>
          </p:cNvCxnSpPr>
          <p:nvPr/>
        </p:nvCxnSpPr>
        <p:spPr>
          <a:xfrm flipV="1">
            <a:off x="2188718" y="5301208"/>
            <a:ext cx="7018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0"/>
          </p:cNvCxnSpPr>
          <p:nvPr/>
        </p:nvCxnSpPr>
        <p:spPr>
          <a:xfrm flipV="1">
            <a:off x="2188718" y="5445224"/>
            <a:ext cx="367058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9672" y="5805264"/>
            <a:ext cx="11380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‘current’ number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843808" y="5013176"/>
            <a:ext cx="216024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15816" y="5157192"/>
            <a:ext cx="93610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number we are rooting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1412776"/>
            <a:ext cx="468052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Keep repeating these calculations, each time using the newly-calculated value…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99992" y="2132856"/>
                <a:ext cx="8873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132856"/>
                <a:ext cx="887359" cy="276999"/>
              </a:xfrm>
              <a:prstGeom prst="rect">
                <a:avLst/>
              </a:prstGeom>
              <a:blipFill>
                <a:blip r:embed="rId4"/>
                <a:stretch>
                  <a:fillRect l="-3425" r="-6164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99992" y="2564904"/>
                <a:ext cx="10102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564904"/>
                <a:ext cx="1010277" cy="276999"/>
              </a:xfrm>
              <a:prstGeom prst="rect">
                <a:avLst/>
              </a:prstGeom>
              <a:blipFill>
                <a:blip r:embed="rId5"/>
                <a:stretch>
                  <a:fillRect l="-3012" r="-5422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99992" y="3068960"/>
                <a:ext cx="1355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=2.087…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068960"/>
                <a:ext cx="1355436" cy="276999"/>
              </a:xfrm>
              <a:prstGeom prst="rect">
                <a:avLst/>
              </a:prstGeom>
              <a:blipFill>
                <a:blip r:embed="rId6"/>
                <a:stretch>
                  <a:fillRect l="-2242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99992" y="3573016"/>
                <a:ext cx="1483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=1.7621…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573016"/>
                <a:ext cx="1483676" cy="276999"/>
              </a:xfrm>
              <a:prstGeom prst="rect">
                <a:avLst/>
              </a:prstGeom>
              <a:blipFill>
                <a:blip r:embed="rId7"/>
                <a:stretch>
                  <a:fillRect l="-2049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99992" y="4077072"/>
                <a:ext cx="1483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=1.7323…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077072"/>
                <a:ext cx="1483676" cy="276999"/>
              </a:xfrm>
              <a:prstGeom prst="rect">
                <a:avLst/>
              </a:prstGeom>
              <a:blipFill>
                <a:blip r:embed="rId8"/>
                <a:stretch>
                  <a:fillRect l="-2049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283968" y="5013176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process has given us the square root of 3 (and to improve the accuracy, you can just keep doing more iterations!)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 calculator can follow this process and do several iterations very quickly…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99992" y="4581128"/>
                <a:ext cx="1483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=1.7320…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581128"/>
                <a:ext cx="1483676" cy="276999"/>
              </a:xfrm>
              <a:prstGeom prst="rect">
                <a:avLst/>
              </a:prstGeom>
              <a:blipFill>
                <a:blip r:embed="rId9"/>
                <a:stretch>
                  <a:fillRect l="-2049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1537DA-7DEA-3886-F182-924E80BA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  <p:bldP spid="30" grpId="0"/>
      <p:bldP spid="38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by using the process of iteration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Iteration is a process where a calculation is repeated multiple times, and each time the answer closes in on a specific value.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How does a calculator calculate a square root, for example?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4797152"/>
                <a:ext cx="205485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97152"/>
                <a:ext cx="2054857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1920" y="1412776"/>
                <a:ext cx="5184576" cy="6665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But how does this process work?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Start with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since this is what we were calculating…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412776"/>
                <a:ext cx="5184576" cy="666593"/>
              </a:xfrm>
              <a:prstGeom prst="rect">
                <a:avLst/>
              </a:prstGeom>
              <a:blipFill>
                <a:blip r:embed="rId4"/>
                <a:stretch>
                  <a:fillRect l="-588" t="-8257" r="-471" b="-15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0" y="2276872"/>
                <a:ext cx="593432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76872"/>
                <a:ext cx="593432" cy="240835"/>
              </a:xfrm>
              <a:prstGeom prst="rect">
                <a:avLst/>
              </a:prstGeom>
              <a:blipFill>
                <a:blip r:embed="rId5"/>
                <a:stretch>
                  <a:fillRect l="-3093" r="-6186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99992" y="2708920"/>
                <a:ext cx="562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708920"/>
                <a:ext cx="562654" cy="215444"/>
              </a:xfrm>
              <a:prstGeom prst="rect">
                <a:avLst/>
              </a:prstGeom>
              <a:blipFill>
                <a:blip r:embed="rId6"/>
                <a:stretch>
                  <a:fillRect l="-3261" r="-652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55976" y="3068960"/>
                <a:ext cx="69198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068960"/>
                <a:ext cx="691984" cy="403316"/>
              </a:xfrm>
              <a:prstGeom prst="rect">
                <a:avLst/>
              </a:prstGeom>
              <a:blipFill>
                <a:blip r:embed="rId7"/>
                <a:stretch>
                  <a:fillRect l="-5310" r="-5310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99992" y="3645024"/>
                <a:ext cx="1095172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645024"/>
                <a:ext cx="1095172" cy="403316"/>
              </a:xfrm>
              <a:prstGeom prst="rect">
                <a:avLst/>
              </a:prstGeom>
              <a:blipFill>
                <a:blip r:embed="rId8"/>
                <a:stretch>
                  <a:fillRect l="-1667" r="-2778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72000" y="4221088"/>
                <a:ext cx="1022524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21088"/>
                <a:ext cx="1022524" cy="404726"/>
              </a:xfrm>
              <a:prstGeom prst="rect">
                <a:avLst/>
              </a:prstGeom>
              <a:blipFill>
                <a:blip r:embed="rId9"/>
                <a:stretch>
                  <a:fillRect l="-1786" r="-2381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2000" y="4797152"/>
                <a:ext cx="1129092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797152"/>
                <a:ext cx="1129092" cy="484043"/>
              </a:xfrm>
              <a:prstGeom prst="rect">
                <a:avLst/>
              </a:prstGeom>
              <a:blipFill>
                <a:blip r:embed="rId10"/>
                <a:stretch>
                  <a:fillRect l="-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36152" y="5517232"/>
            <a:ext cx="51845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solution to this equation will be the same as the solution to the original one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These can be found by drawing graphs of each one and finding where they cross…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 flipV="1">
            <a:off x="5076056" y="2420888"/>
            <a:ext cx="288032" cy="432048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364088" y="2492896"/>
            <a:ext cx="169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5004048" y="2852936"/>
            <a:ext cx="288032" cy="432048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 flipV="1">
            <a:off x="5508104" y="3356992"/>
            <a:ext cx="288032" cy="504056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flipV="1">
            <a:off x="5508104" y="3933056"/>
            <a:ext cx="288032" cy="504056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flipV="1">
            <a:off x="5580112" y="4509120"/>
            <a:ext cx="288032" cy="504056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148064" y="2924944"/>
            <a:ext cx="169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all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24128" y="3429000"/>
                <a:ext cx="2195736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both sides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429000"/>
                <a:ext cx="2195736" cy="396519"/>
              </a:xfrm>
              <a:prstGeom prst="rect">
                <a:avLst/>
              </a:prstGeom>
              <a:blipFill>
                <a:blip r:embed="rId11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52120" y="4005064"/>
                <a:ext cx="16561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005064"/>
                <a:ext cx="1656184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68144" y="4581128"/>
                <a:ext cx="2880320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Factorise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out of the right side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581128"/>
                <a:ext cx="2880320" cy="396519"/>
              </a:xfrm>
              <a:prstGeom prst="rect">
                <a:avLst/>
              </a:prstGeom>
              <a:blipFill>
                <a:blip r:embed="rId13"/>
                <a:stretch>
                  <a:fillRect l="-212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71600" y="4725144"/>
            <a:ext cx="2088232" cy="7920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4572000" y="4725144"/>
            <a:ext cx="1152128" cy="64807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A4B22-B316-0ED5-48F3-4F647E9F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8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5" grpId="0"/>
      <p:bldP spid="26" grpId="0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40" grpId="0"/>
      <p:bldP spid="43" grpId="0"/>
      <p:bldP spid="44" grpId="0"/>
      <p:bldP spid="5" grpId="0" animBg="1"/>
      <p:bldP spid="5" grpId="1" animBg="1"/>
      <p:bldP spid="45" grpId="0" animBg="1"/>
      <p:bldP spid="4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by using the process of iteration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074" t="13987" r="16358" b="5973"/>
          <a:stretch/>
        </p:blipFill>
        <p:spPr>
          <a:xfrm>
            <a:off x="4644008" y="1412776"/>
            <a:ext cx="4287918" cy="3672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9632" y="2564904"/>
                <a:ext cx="128855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564904"/>
                <a:ext cx="1288558" cy="553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3573016"/>
                <a:ext cx="5485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548547" cy="246221"/>
              </a:xfrm>
              <a:prstGeom prst="rect">
                <a:avLst/>
              </a:prstGeom>
              <a:blipFill>
                <a:blip r:embed="rId5"/>
                <a:stretch>
                  <a:fillRect l="-8989" r="-4494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9712" y="3429000"/>
                <a:ext cx="1292277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429000"/>
                <a:ext cx="1292277" cy="553228"/>
              </a:xfrm>
              <a:prstGeom prst="rect">
                <a:avLst/>
              </a:prstGeom>
              <a:blipFill>
                <a:blip r:embed="rId6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899592" y="3140968"/>
            <a:ext cx="288032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23728" y="3140968"/>
            <a:ext cx="288032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72400" y="1124744"/>
                <a:ext cx="4801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1124744"/>
                <a:ext cx="480196" cy="215444"/>
              </a:xfrm>
              <a:prstGeom prst="rect">
                <a:avLst/>
              </a:prstGeom>
              <a:blipFill>
                <a:blip r:embed="rId7"/>
                <a:stretch>
                  <a:fillRect l="-8974" r="-3846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64088" y="1196752"/>
                <a:ext cx="113152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96752"/>
                <a:ext cx="1131528" cy="484043"/>
              </a:xfrm>
              <a:prstGeom prst="rect">
                <a:avLst/>
              </a:prstGeom>
              <a:blipFill>
                <a:blip r:embed="rId8"/>
                <a:stretch>
                  <a:fillRect l="-3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7504" y="188640"/>
                <a:ext cx="6873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687368" cy="215444"/>
              </a:xfrm>
              <a:prstGeom prst="rect">
                <a:avLst/>
              </a:prstGeom>
              <a:blipFill>
                <a:blip r:embed="rId9"/>
                <a:stretch>
                  <a:fillRect l="-3571" r="-6250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7504" y="404664"/>
                <a:ext cx="782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=3.25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04664"/>
                <a:ext cx="782586" cy="215444"/>
              </a:xfrm>
              <a:prstGeom prst="rect">
                <a:avLst/>
              </a:prstGeom>
              <a:blipFill>
                <a:blip r:embed="rId10"/>
                <a:stretch>
                  <a:fillRect l="-3125" r="-468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7504" y="620688"/>
                <a:ext cx="10507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=2.087…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20688"/>
                <a:ext cx="1050736" cy="215444"/>
              </a:xfrm>
              <a:prstGeom prst="rect">
                <a:avLst/>
              </a:prstGeom>
              <a:blipFill>
                <a:blip r:embed="rId11"/>
                <a:stretch>
                  <a:fillRect l="-2326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7504" y="836712"/>
                <a:ext cx="11501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=1.7621…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36712"/>
                <a:ext cx="1150123" cy="215444"/>
              </a:xfrm>
              <a:prstGeom prst="rect">
                <a:avLst/>
              </a:prstGeom>
              <a:blipFill>
                <a:blip r:embed="rId12"/>
                <a:stretch>
                  <a:fillRect l="-212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7504" y="1052736"/>
                <a:ext cx="11501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=1.7323…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52736"/>
                <a:ext cx="1150123" cy="215444"/>
              </a:xfrm>
              <a:prstGeom prst="rect">
                <a:avLst/>
              </a:prstGeom>
              <a:blipFill>
                <a:blip r:embed="rId13"/>
                <a:stretch>
                  <a:fillRect l="-2128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504" y="1268760"/>
                <a:ext cx="11501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=1.7320…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268760"/>
                <a:ext cx="1150123" cy="215444"/>
              </a:xfrm>
              <a:prstGeom prst="rect">
                <a:avLst/>
              </a:prstGeom>
              <a:blipFill>
                <a:blip r:embed="rId14"/>
                <a:stretch>
                  <a:fillRect l="-2128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5" y="4221088"/>
                <a:ext cx="3888432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choose a value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(in this case we chose 0.5), and sub it into the equation on the right side (the blue line)</a:t>
                </a:r>
              </a:p>
              <a:p>
                <a:pPr marL="342900" indent="-342900">
                  <a:buAutoNum type="arabicParenR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>
                  <a:buAutoNum type="arabicParenR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answer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 is the next value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 we substitute in. Since the red line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we can show this on the diagram</a:t>
                </a:r>
              </a:p>
              <a:p>
                <a:pPr marL="342900" indent="-342900">
                  <a:buAutoNum type="arabicParenR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>
                  <a:buAutoNum type="arabicParenR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then substitute this into the equation on the right side again (the blue line)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" y="4221088"/>
                <a:ext cx="3888432" cy="2462213"/>
              </a:xfrm>
              <a:prstGeom prst="rect">
                <a:avLst/>
              </a:prstGeom>
              <a:blipFill>
                <a:blip r:embed="rId15"/>
                <a:stretch>
                  <a:fillRect l="-784" t="-1733" r="-1567" b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5336468" y="1784412"/>
            <a:ext cx="8878" cy="309362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345346" y="1784412"/>
            <a:ext cx="2601157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982014" y="1784412"/>
            <a:ext cx="0" cy="110083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6862534" y="2870202"/>
            <a:ext cx="1097160" cy="279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864013" y="2876879"/>
            <a:ext cx="1480" cy="28260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92237" y="3151722"/>
            <a:ext cx="269290" cy="296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5400000">
                <a:off x="5012431" y="5197878"/>
                <a:ext cx="6603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012431" y="5197878"/>
                <a:ext cx="660309" cy="215444"/>
              </a:xfrm>
              <a:prstGeom prst="rect">
                <a:avLst/>
              </a:prstGeom>
              <a:blipFill>
                <a:blip r:embed="rId16"/>
                <a:stretch>
                  <a:fillRect l="-5714" t="-2752" b="-55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 rot="5400000">
                <a:off x="7614634" y="5243747"/>
                <a:ext cx="7677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614634" y="5243747"/>
                <a:ext cx="767711" cy="215444"/>
              </a:xfrm>
              <a:prstGeom prst="rect">
                <a:avLst/>
              </a:prstGeom>
              <a:blipFill>
                <a:blip r:embed="rId17"/>
                <a:stretch>
                  <a:fillRect l="-5556" t="-3175" b="-39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rot="5400000">
                <a:off x="6453100" y="5344472"/>
                <a:ext cx="8751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𝟎𝟖𝟕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453100" y="5344472"/>
                <a:ext cx="875111" cy="215444"/>
              </a:xfrm>
              <a:prstGeom prst="rect">
                <a:avLst/>
              </a:prstGeom>
              <a:blipFill>
                <a:blip r:embed="rId18"/>
                <a:stretch>
                  <a:fillRect l="-5714" t="-2797" b="-4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 rot="5400000">
                <a:off x="6124664" y="5351762"/>
                <a:ext cx="9825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𝟕𝟔𝟐𝟏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124664" y="5351762"/>
                <a:ext cx="982513" cy="215444"/>
              </a:xfrm>
              <a:prstGeom prst="rect">
                <a:avLst/>
              </a:prstGeom>
              <a:blipFill>
                <a:blip r:embed="rId19"/>
                <a:stretch>
                  <a:fillRect l="-5714" t="-2484" b="-3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770538" y="5927081"/>
                <a:ext cx="3888432" cy="758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4) Gradually we close in on the intersection, which is the solution to the original equation, in this case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e>
                    </m:ra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38" y="5927081"/>
                <a:ext cx="3888432" cy="758926"/>
              </a:xfrm>
              <a:prstGeom prst="rect">
                <a:avLst/>
              </a:prstGeom>
              <a:blipFill>
                <a:blip r:embed="rId20"/>
                <a:stretch>
                  <a:fillRect l="-471" t="-800" b="-7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95936" y="1682066"/>
                <a:ext cx="7677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682066"/>
                <a:ext cx="767711" cy="215444"/>
              </a:xfrm>
              <a:prstGeom prst="rect">
                <a:avLst/>
              </a:prstGeom>
              <a:blipFill>
                <a:blip r:embed="rId21"/>
                <a:stretch>
                  <a:fillRect l="-3200" r="-48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27047" y="2770123"/>
                <a:ext cx="8751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𝟎𝟖𝟕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047" y="2770123"/>
                <a:ext cx="875111" cy="215444"/>
              </a:xfrm>
              <a:prstGeom prst="rect">
                <a:avLst/>
              </a:prstGeom>
              <a:blipFill>
                <a:blip r:embed="rId22"/>
                <a:stretch>
                  <a:fillRect l="-2083" r="-347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24300" y="3042327"/>
                <a:ext cx="9825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𝟕𝟔𝟐𝟏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300" y="3042327"/>
                <a:ext cx="982513" cy="215444"/>
              </a:xfrm>
              <a:prstGeom prst="rect">
                <a:avLst/>
              </a:prstGeom>
              <a:blipFill>
                <a:blip r:embed="rId23"/>
                <a:stretch>
                  <a:fillRect l="-1852" r="-246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7981025" y="1775534"/>
            <a:ext cx="1" cy="309830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4829453" y="1784412"/>
            <a:ext cx="497151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839811" y="2868721"/>
            <a:ext cx="3141214" cy="14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864013" y="2876879"/>
            <a:ext cx="0" cy="20137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615344" y="3170807"/>
            <a:ext cx="0" cy="173114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849746" y="3150198"/>
            <a:ext cx="1981295" cy="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391340-D3F6-0AB9-F294-746577E2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/>
      <p:bldP spid="17" grpId="0"/>
      <p:bldP spid="38" grpId="0"/>
      <p:bldP spid="43" grpId="0"/>
      <p:bldP spid="47" grpId="0"/>
      <p:bldP spid="48" grpId="0"/>
      <p:bldP spid="50" grpId="0"/>
      <p:bldP spid="50" grpId="1"/>
      <p:bldP spid="51" grpId="0"/>
      <p:bldP spid="51" grpId="1"/>
      <p:bldP spid="52" grpId="0"/>
      <p:bldP spid="5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488" y="1455558"/>
            <a:ext cx="7693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diagram you just saw is sometimes called a convergence cobweb, and can appear in different types…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4" name="Picture 19" descr="numer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60" y="2236425"/>
            <a:ext cx="4471037" cy="41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43758" y="4298090"/>
            <a:ext cx="2509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It is important to note that sometimes this technique causes an answer to diverge away from the solution instead of towards it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In that case, the ‘fix’ is usually to choose a different starting value…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8E3144-4273-E115-5DB8-73C0B9EF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714520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by using the process of iteration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a) Show that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can be written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has a root,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b) Use the iterative formula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to find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714520" cy="4774474"/>
              </a:xfrm>
              <a:blipFill>
                <a:blip r:embed="rId2"/>
                <a:stretch>
                  <a:fillRect l="-1314" t="-766" r="-3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56891" y="1622234"/>
                <a:ext cx="19655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891" y="1622234"/>
                <a:ext cx="1965538" cy="338554"/>
              </a:xfrm>
              <a:prstGeom prst="rect">
                <a:avLst/>
              </a:prstGeom>
              <a:blipFill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835825" y="2083396"/>
                <a:ext cx="16755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825" y="2083396"/>
                <a:ext cx="167558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367929" y="2544558"/>
                <a:ext cx="13167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929" y="2544558"/>
                <a:ext cx="131670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462028" y="2950346"/>
                <a:ext cx="1102801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28" y="2950346"/>
                <a:ext cx="1102801" cy="554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 flipV="1">
            <a:off x="6331979" y="1848010"/>
            <a:ext cx="288032" cy="432048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399673" y="1909001"/>
                <a:ext cx="1691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73" y="1909001"/>
                <a:ext cx="1691680" cy="307777"/>
              </a:xfrm>
              <a:prstGeom prst="rect">
                <a:avLst/>
              </a:prstGeom>
              <a:blipFill>
                <a:blip r:embed="rId7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 flipV="1">
            <a:off x="6242008" y="2297865"/>
            <a:ext cx="288032" cy="432048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 flipV="1">
            <a:off x="5415743" y="2760574"/>
            <a:ext cx="288032" cy="432048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386818" y="2380890"/>
                <a:ext cx="23495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subtract 1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818" y="2380890"/>
                <a:ext cx="2349557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646852" y="2819728"/>
                <a:ext cx="15581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852" y="2819728"/>
                <a:ext cx="1558179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4131326" y="3679045"/>
            <a:ext cx="4583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When rearranging, you should look at the formula you are aiming for first…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can give you an idea as to how to do the rearrangement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90006D-8535-77BD-17D7-E5AC7BD5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/>
      <p:bldP spid="46" grpId="0"/>
      <p:bldP spid="54" grpId="0"/>
      <p:bldP spid="55" grpId="0" animBg="1"/>
      <p:bldP spid="56" grpId="0"/>
      <p:bldP spid="58" grpId="0" animBg="1"/>
      <p:bldP spid="59" grpId="0" animBg="1"/>
      <p:bldP spid="61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evaluate:</a:t>
                </a:r>
              </a:p>
              <a:p>
                <a:pPr marL="342900" indent="-342900">
                  <a:buAutoNum type="arabicParenR"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(1.5)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(−0.2)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Find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given that: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  <a:blipFill>
                <a:blip r:embed="rId2"/>
                <a:stretch>
                  <a:fillRect l="-1752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14"/>
          <p:cNvSpPr txBox="1">
            <a:spLocks/>
          </p:cNvSpPr>
          <p:nvPr/>
        </p:nvSpPr>
        <p:spPr>
          <a:xfrm>
            <a:off x="4643452" y="1687745"/>
            <a:ext cx="409933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4"/>
              <p:cNvSpPr txBox="1">
                <a:spLocks/>
              </p:cNvSpPr>
              <p:nvPr/>
            </p:nvSpPr>
            <p:spPr>
              <a:xfrm>
                <a:off x="4640965" y="1652911"/>
                <a:ext cx="4176464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find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965" y="1652911"/>
                <a:ext cx="4176464" cy="4752528"/>
              </a:xfrm>
              <a:prstGeom prst="rect">
                <a:avLst/>
              </a:prstGeom>
              <a:blipFill>
                <a:blip r:embed="rId3"/>
                <a:stretch>
                  <a:fillRect l="-1168" t="-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8309" y="3091543"/>
                <a:ext cx="670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3.25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09" y="3091543"/>
                <a:ext cx="6703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6778" y="3135087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11.24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78" y="3135087"/>
                <a:ext cx="79861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90949" y="4058194"/>
                <a:ext cx="2281394" cy="606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949" y="4058194"/>
                <a:ext cx="2281394" cy="606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96196" y="4907280"/>
                <a:ext cx="2127121" cy="564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96" y="4907280"/>
                <a:ext cx="2127121" cy="564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06139" y="5769428"/>
                <a:ext cx="32113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𝑥𝑠𝑖𝑛𝑥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39" y="5769428"/>
                <a:ext cx="3211328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63889" y="2647407"/>
                <a:ext cx="8202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89" y="2647407"/>
                <a:ext cx="82022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87295" y="2647406"/>
                <a:ext cx="980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295" y="2647406"/>
                <a:ext cx="98046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15203" y="2638697"/>
                <a:ext cx="980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3" y="2638697"/>
                <a:ext cx="980461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DEF76-E162-1832-E780-7AA428FAB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714520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by using the process of iteration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a) Show that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can be written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has a root,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b) Use the iterative formula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to find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714520" cy="4774474"/>
              </a:xfrm>
              <a:blipFill>
                <a:blip r:embed="rId2"/>
                <a:stretch>
                  <a:fillRect l="-1314" t="-766" r="-3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21845" y="1413650"/>
                <a:ext cx="1321066" cy="533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845" y="1413650"/>
                <a:ext cx="1321066" cy="533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07296" y="2028758"/>
                <a:ext cx="1123256" cy="533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296" y="2028758"/>
                <a:ext cx="1123256" cy="533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94443" y="2610816"/>
                <a:ext cx="1045414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443" y="2610816"/>
                <a:ext cx="1045414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92606" y="3247958"/>
                <a:ext cx="113184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3.66…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606" y="3247958"/>
                <a:ext cx="11318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511517" y="1422831"/>
                <a:ext cx="1321066" cy="533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517" y="1422831"/>
                <a:ext cx="1321066" cy="5334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696968" y="2037939"/>
                <a:ext cx="1123256" cy="533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968" y="2037939"/>
                <a:ext cx="1123256" cy="5336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684115" y="2619997"/>
                <a:ext cx="1445652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.66…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115" y="2619997"/>
                <a:ext cx="1445652" cy="497059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682278" y="3257139"/>
                <a:ext cx="12820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3.727…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278" y="3257139"/>
                <a:ext cx="128201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197975" y="4066879"/>
                <a:ext cx="1321066" cy="533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75" y="4066879"/>
                <a:ext cx="1321066" cy="5334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383426" y="4681987"/>
                <a:ext cx="1127424" cy="532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6" y="4681987"/>
                <a:ext cx="1127424" cy="5322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370573" y="5264045"/>
                <a:ext cx="1595821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3.727…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573" y="5264045"/>
                <a:ext cx="1595821" cy="49705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368736" y="5901187"/>
                <a:ext cx="12354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3.731…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736" y="5901187"/>
                <a:ext cx="1235403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 flipV="1">
            <a:off x="5406562" y="1682756"/>
            <a:ext cx="201024" cy="608751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529340" y="1633579"/>
            <a:ext cx="109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specific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c 29"/>
          <p:cNvSpPr/>
          <p:nvPr/>
        </p:nvSpPr>
        <p:spPr>
          <a:xfrm flipV="1">
            <a:off x="5393709" y="2264814"/>
            <a:ext cx="201024" cy="608751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 flipV="1">
            <a:off x="5358823" y="2890937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 flipV="1">
            <a:off x="8037757" y="1691936"/>
            <a:ext cx="201024" cy="608751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 flipV="1">
            <a:off x="8024904" y="2273994"/>
            <a:ext cx="201024" cy="608751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 flipV="1">
            <a:off x="7990018" y="2900117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flipV="1">
            <a:off x="5876615" y="4312115"/>
            <a:ext cx="201024" cy="608751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flipV="1">
            <a:off x="5863762" y="4894173"/>
            <a:ext cx="201024" cy="608751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 flipV="1">
            <a:off x="5828876" y="5520296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540357" y="2349675"/>
            <a:ext cx="78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values in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96289" y="3010687"/>
            <a:ext cx="893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71553" y="1675810"/>
            <a:ext cx="109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specific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82570" y="2391906"/>
            <a:ext cx="78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values in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38502" y="3052918"/>
            <a:ext cx="893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65495" y="4329039"/>
            <a:ext cx="109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specific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76512" y="5045135"/>
            <a:ext cx="78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values in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32444" y="5706147"/>
            <a:ext cx="893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ACE2E-A661-E2B4-A59B-96D12A44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8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3" grpId="0"/>
      <p:bldP spid="44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714520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by using the process of iteration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a) Show that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a root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Use the iterative formula: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To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itchFamily="66" charset="0"/>
                  </a:rPr>
                  <a:t>, giving answers to 4 decimal places, when:</a:t>
                </a:r>
              </a:p>
              <a:p>
                <a:pPr marL="0" indent="0" algn="ctr">
                  <a:buNone/>
                </a:pPr>
                <a:r>
                  <a:rPr lang="en-US" sz="1600" dirty="0" err="1">
                    <a:latin typeface="Comic Sans MS" pitchFamily="66" charset="0"/>
                  </a:rPr>
                  <a:t>i</a:t>
                </a:r>
                <a:r>
                  <a:rPr lang="en-US" sz="1600" dirty="0"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	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714520" cy="4774474"/>
              </a:xfrm>
              <a:blipFill>
                <a:blip r:embed="rId2"/>
                <a:stretch>
                  <a:fillRect l="-1806" t="-766" r="-3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85579" y="1441660"/>
                <a:ext cx="224785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579" y="1441660"/>
                <a:ext cx="2247859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48305" y="2125283"/>
                <a:ext cx="10590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305" y="2125283"/>
                <a:ext cx="1059072" cy="307777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90532" y="2125284"/>
                <a:ext cx="10238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532" y="2125284"/>
                <a:ext cx="1023806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754484" y="1732654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55613" y="1742672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42142" y="1753830"/>
                <a:ext cx="10577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142" y="1753830"/>
                <a:ext cx="1057767" cy="276999"/>
              </a:xfrm>
              <a:prstGeom prst="rect">
                <a:avLst/>
              </a:prstGeom>
              <a:blipFill>
                <a:blip r:embed="rId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75336" y="1736413"/>
                <a:ext cx="11065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336" y="1736413"/>
                <a:ext cx="1106516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36571" y="2581144"/>
                <a:ext cx="47897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function is continuous, and there is a change of sign, there must be a root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1" y="2581144"/>
                <a:ext cx="4789714" cy="523220"/>
              </a:xfrm>
              <a:prstGeom prst="rect">
                <a:avLst/>
              </a:prstGeom>
              <a:blipFill>
                <a:blip r:embed="rId8"/>
                <a:stretch>
                  <a:fillRect t="-1163" r="-510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C9C2F-BA11-DF2E-A27B-128B7333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9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714520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by using the process of iteration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Use the iterative formula: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To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itchFamily="66" charset="0"/>
                  </a:rPr>
                  <a:t>, giving answers to 4 decimal places, when:</a:t>
                </a:r>
              </a:p>
              <a:p>
                <a:pPr marL="0" indent="0" algn="ctr">
                  <a:buNone/>
                </a:pPr>
                <a:r>
                  <a:rPr lang="en-US" sz="1600" dirty="0" err="1">
                    <a:latin typeface="Comic Sans MS" pitchFamily="66" charset="0"/>
                  </a:rPr>
                  <a:t>i</a:t>
                </a:r>
                <a:r>
                  <a:rPr lang="en-US" sz="1600" dirty="0"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	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  <a:blipFill>
                <a:blip r:embed="rId2"/>
                <a:stretch>
                  <a:fillRect t="-766" r="-1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62902" y="1493193"/>
                <a:ext cx="1710533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902" y="1493193"/>
                <a:ext cx="1710533" cy="637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924011" y="2107147"/>
                <a:ext cx="1889042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(1.5)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2(1.5)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011" y="2107147"/>
                <a:ext cx="1889042" cy="637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19655" y="2860438"/>
                <a:ext cx="10265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.3385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655" y="2860438"/>
                <a:ext cx="1026563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135989" y="1462712"/>
                <a:ext cx="1710533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89" y="1462712"/>
                <a:ext cx="1710533" cy="637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270972" y="2094084"/>
                <a:ext cx="2398798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(1.3385)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2(1.3385)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972" y="2094084"/>
                <a:ext cx="2398798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75324" y="2847375"/>
                <a:ext cx="10265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1.2544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24" y="2847375"/>
                <a:ext cx="1026563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893532" y="3905466"/>
                <a:ext cx="1710533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532" y="3905466"/>
                <a:ext cx="1710533" cy="637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45932" y="4597798"/>
                <a:ext cx="2402389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(1.2544)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2(1.2544)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932" y="4597798"/>
                <a:ext cx="2402389" cy="6379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41576" y="5429466"/>
                <a:ext cx="10301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1.2200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76" y="5429466"/>
                <a:ext cx="1030154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 flipV="1">
            <a:off x="5663623" y="1854617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57547" y="1887281"/>
                <a:ext cx="608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547" y="1887281"/>
                <a:ext cx="608419" cy="461665"/>
              </a:xfrm>
              <a:prstGeom prst="rect">
                <a:avLst/>
              </a:prstGeom>
              <a:blipFill>
                <a:blip r:embed="rId12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740130" y="2470754"/>
            <a:ext cx="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 flipV="1">
            <a:off x="5628789" y="2438091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flipV="1">
            <a:off x="8567932" y="1928640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661856" y="1961304"/>
                <a:ext cx="608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56" y="1961304"/>
                <a:ext cx="608419" cy="461665"/>
              </a:xfrm>
              <a:prstGeom prst="rect">
                <a:avLst/>
              </a:prstGeom>
              <a:blipFill>
                <a:blip r:embed="rId13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644439" y="2544777"/>
            <a:ext cx="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Arc 28"/>
          <p:cNvSpPr/>
          <p:nvPr/>
        </p:nvSpPr>
        <p:spPr>
          <a:xfrm flipV="1">
            <a:off x="8533098" y="2512114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 flipV="1">
            <a:off x="6342892" y="4353978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36816" y="4386642"/>
                <a:ext cx="608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816" y="4386642"/>
                <a:ext cx="608419" cy="461665"/>
              </a:xfrm>
              <a:prstGeom prst="rect">
                <a:avLst/>
              </a:prstGeom>
              <a:blipFill>
                <a:blip r:embed="rId14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419399" y="4970115"/>
            <a:ext cx="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6308058" y="4937452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4232365" y="5928058"/>
            <a:ext cx="465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case, the solutions are getting closer to a root. This sequence is therefore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convergent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1336E4-0F99-A6BD-2CB9-F751B7106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/>
      <p:bldP spid="32" grpId="0"/>
      <p:bldP spid="33" grpId="0" animBg="1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714520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by using the process of iteration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Use the iterative formula: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To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itchFamily="66" charset="0"/>
                  </a:rPr>
                  <a:t>, giving answers to 4 decimal places, when:</a:t>
                </a:r>
              </a:p>
              <a:p>
                <a:pPr marL="0" indent="0" algn="ctr">
                  <a:buNone/>
                </a:pPr>
                <a:r>
                  <a:rPr lang="en-US" sz="1600" dirty="0" err="1">
                    <a:latin typeface="Comic Sans MS" pitchFamily="66" charset="0"/>
                  </a:rPr>
                  <a:t>i</a:t>
                </a:r>
                <a:r>
                  <a:rPr lang="en-US" sz="1600" dirty="0"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	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  <a:blipFill>
                <a:blip r:embed="rId2"/>
                <a:stretch>
                  <a:fillRect t="-766" r="-1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762902" y="1493193"/>
                <a:ext cx="1710533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902" y="1493193"/>
                <a:ext cx="1710533" cy="637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924011" y="2107147"/>
                <a:ext cx="1655005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(4)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2(4)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011" y="2107147"/>
                <a:ext cx="1655005" cy="637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919655" y="2860438"/>
                <a:ext cx="10265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.5092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655" y="2860438"/>
                <a:ext cx="1026563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135989" y="1462712"/>
                <a:ext cx="1710533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89" y="1462712"/>
                <a:ext cx="1710533" cy="637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253555" y="2111502"/>
                <a:ext cx="2402389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(4.5092)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2(4.5092)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555" y="2111502"/>
                <a:ext cx="2402389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249199" y="2873501"/>
                <a:ext cx="10301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5.4058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199" y="2873501"/>
                <a:ext cx="103015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893532" y="3905466"/>
                <a:ext cx="1710533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532" y="3905466"/>
                <a:ext cx="1710533" cy="637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045932" y="4597798"/>
                <a:ext cx="2402389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(5.4058)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2(5.4058)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932" y="4597798"/>
                <a:ext cx="2402389" cy="6379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041576" y="5429466"/>
                <a:ext cx="10301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7.1219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76" y="5429466"/>
                <a:ext cx="1030154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 flipV="1">
            <a:off x="5663623" y="1854617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757547" y="1887281"/>
                <a:ext cx="608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547" y="1887281"/>
                <a:ext cx="608419" cy="461665"/>
              </a:xfrm>
              <a:prstGeom prst="rect">
                <a:avLst/>
              </a:prstGeom>
              <a:blipFill>
                <a:blip r:embed="rId12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740130" y="2470754"/>
            <a:ext cx="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 flipV="1">
            <a:off x="5628789" y="2438091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 flipV="1">
            <a:off x="8567932" y="1928640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661856" y="1961304"/>
                <a:ext cx="608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56" y="1961304"/>
                <a:ext cx="608419" cy="461665"/>
              </a:xfrm>
              <a:prstGeom prst="rect">
                <a:avLst/>
              </a:prstGeom>
              <a:blipFill>
                <a:blip r:embed="rId13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8644439" y="2544777"/>
            <a:ext cx="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Arc 51"/>
          <p:cNvSpPr/>
          <p:nvPr/>
        </p:nvSpPr>
        <p:spPr>
          <a:xfrm flipV="1">
            <a:off x="8533098" y="2512114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 flipV="1">
            <a:off x="6342892" y="4353978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436816" y="4386642"/>
                <a:ext cx="608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816" y="4386642"/>
                <a:ext cx="608419" cy="461665"/>
              </a:xfrm>
              <a:prstGeom prst="rect">
                <a:avLst/>
              </a:prstGeom>
              <a:blipFill>
                <a:blip r:embed="rId14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6419399" y="4970115"/>
            <a:ext cx="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Arc 55"/>
          <p:cNvSpPr/>
          <p:nvPr/>
        </p:nvSpPr>
        <p:spPr>
          <a:xfrm flipV="1">
            <a:off x="6308058" y="4937452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4232365" y="5928058"/>
            <a:ext cx="465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case, the solutions are getting further to a root. This sequence is therefore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divergent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A1716C-CC7B-4675-A96E-7B370DC6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3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 animBg="1"/>
      <p:bldP spid="46" grpId="0"/>
      <p:bldP spid="47" grpId="0"/>
      <p:bldP spid="48" grpId="0" animBg="1"/>
      <p:bldP spid="49" grpId="0" animBg="1"/>
      <p:bldP spid="50" grpId="0"/>
      <p:bldP spid="51" grpId="0"/>
      <p:bldP spid="52" grpId="0" animBg="1"/>
      <p:bldP spid="53" grpId="0" animBg="1"/>
      <p:bldP spid="54" grpId="0"/>
      <p:bldP spid="55" grpId="0"/>
      <p:bldP spid="56" grpId="0" animBg="1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7553" y="2171993"/>
            <a:ext cx="56973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Exercise 10C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5BBF42-E18E-DC65-9024-D4031FD9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985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Start with a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with a root as shown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600" dirty="0">
                    <a:latin typeface="Comic Sans MS" pitchFamily="66" charset="0"/>
                  </a:rPr>
                  <a:t>Choosing a ‘first guess’ of the value of the root,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itchFamily="66" charset="0"/>
                  </a:rPr>
                  <a:t>, we can then label some more information…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600" dirty="0">
                    <a:latin typeface="Comic Sans MS" pitchFamily="66" charset="0"/>
                  </a:rPr>
                  <a:t>The vertical distance from the x-axis to the curve for our chosen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itchFamily="66" charset="0"/>
                  </a:rPr>
                  <a:t>,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(by subbing the value into the equation of the line)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2003" t="-1149" r="-3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788024" y="3356992"/>
            <a:ext cx="3600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32040" y="1412776"/>
            <a:ext cx="0" cy="20882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5400000">
            <a:off x="1414500" y="-3494620"/>
            <a:ext cx="5090864" cy="8856984"/>
          </a:xfrm>
          <a:prstGeom prst="arc">
            <a:avLst>
              <a:gd name="adj1" fmla="val 16550914"/>
              <a:gd name="adj2" fmla="val 2054520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44408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1124744"/>
                <a:ext cx="393826" cy="215444"/>
              </a:xfrm>
              <a:prstGeom prst="rect">
                <a:avLst/>
              </a:prstGeom>
              <a:blipFill>
                <a:blip r:embed="rId3"/>
                <a:stretch>
                  <a:fillRect l="-13846" r="-1538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6016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124744"/>
                <a:ext cx="393826" cy="215444"/>
              </a:xfrm>
              <a:prstGeom prst="rect">
                <a:avLst/>
              </a:prstGeom>
              <a:blipFill>
                <a:blip r:embed="rId5"/>
                <a:stretch>
                  <a:fillRect l="-15625" r="-1562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20072" y="3284984"/>
            <a:ext cx="144016" cy="144016"/>
            <a:chOff x="5004048" y="4221088"/>
            <a:chExt cx="144016" cy="14401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172400" y="1484784"/>
            <a:ext cx="144016" cy="144016"/>
            <a:chOff x="5004048" y="4221088"/>
            <a:chExt cx="144016" cy="1440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8244408" y="1628800"/>
            <a:ext cx="0" cy="172819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452320" y="1556792"/>
            <a:ext cx="792088" cy="180020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72400" y="3356992"/>
                <a:ext cx="2438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356992"/>
                <a:ext cx="243848" cy="246221"/>
              </a:xfrm>
              <a:prstGeom prst="rect">
                <a:avLst/>
              </a:prstGeom>
              <a:blipFill>
                <a:blip r:embed="rId6"/>
                <a:stretch>
                  <a:fillRect l="-12500" r="-75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08304" y="3356992"/>
                <a:ext cx="248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356992"/>
                <a:ext cx="248594" cy="246221"/>
              </a:xfrm>
              <a:prstGeom prst="rect">
                <a:avLst/>
              </a:prstGeom>
              <a:blipFill>
                <a:blip r:embed="rId7"/>
                <a:stretch>
                  <a:fillRect l="-12195" r="-7317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16416" y="2348880"/>
                <a:ext cx="5320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348880"/>
                <a:ext cx="532005" cy="246221"/>
              </a:xfrm>
              <a:prstGeom prst="rect">
                <a:avLst/>
              </a:prstGeom>
              <a:blipFill>
                <a:blip r:embed="rId8"/>
                <a:stretch>
                  <a:fillRect l="-12500" r="-125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56376" y="1412776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412776"/>
                <a:ext cx="178319" cy="246221"/>
              </a:xfrm>
              <a:prstGeom prst="rect">
                <a:avLst/>
              </a:prstGeom>
              <a:blipFill>
                <a:blip r:embed="rId9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76056" y="3356992"/>
                <a:ext cx="4490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𝑜𝑜𝑡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356992"/>
                <a:ext cx="449034" cy="246221"/>
              </a:xfrm>
              <a:prstGeom prst="rect">
                <a:avLst/>
              </a:prstGeom>
              <a:blipFill>
                <a:blip r:embed="rId10"/>
                <a:stretch>
                  <a:fillRect l="-6849" r="-8219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39952" y="3789040"/>
                <a:ext cx="38164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Labelling this point on 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we can draw a tangent at the curve 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which then intersects the x-axis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789040"/>
                <a:ext cx="3816425" cy="830997"/>
              </a:xfrm>
              <a:prstGeom prst="rect">
                <a:avLst/>
              </a:prstGeom>
              <a:blipFill>
                <a:blip r:embed="rId11"/>
                <a:stretch>
                  <a:fillRect l="-799" t="-2206" r="-1278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139952" y="486916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Notice that the new intersection is closer to the root than our first guess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39952" y="566124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Look what happens if we follow this process repeatedly…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We get closer to the actual root!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380312" y="3284984"/>
            <a:ext cx="144016" cy="144016"/>
            <a:chOff x="5004048" y="4221088"/>
            <a:chExt cx="144016" cy="144016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8172400" y="3284984"/>
            <a:ext cx="144016" cy="144016"/>
            <a:chOff x="5004048" y="4221088"/>
            <a:chExt cx="144016" cy="14401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17536471">
                <a:off x="7245794" y="2438619"/>
                <a:ext cx="9403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𝑎𝑛𝑔𝑒𝑛𝑡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36471">
                <a:off x="7245794" y="2438619"/>
                <a:ext cx="940386" cy="184666"/>
              </a:xfrm>
              <a:prstGeom prst="rect">
                <a:avLst/>
              </a:prstGeom>
              <a:blipFill>
                <a:blip r:embed="rId12"/>
                <a:stretch>
                  <a:fillRect t="-3226" r="-4598" b="-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7452320" y="2564904"/>
            <a:ext cx="0" cy="792088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444208" y="2492896"/>
            <a:ext cx="1008112" cy="864096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7380312" y="2420888"/>
            <a:ext cx="144016" cy="144016"/>
            <a:chOff x="5004048" y="4221088"/>
            <a:chExt cx="144016" cy="144016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300192" y="3356992"/>
                <a:ext cx="248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356992"/>
                <a:ext cx="248594" cy="246221"/>
              </a:xfrm>
              <a:prstGeom prst="rect">
                <a:avLst/>
              </a:prstGeom>
              <a:blipFill>
                <a:blip r:embed="rId13"/>
                <a:stretch>
                  <a:fillRect l="-9756" r="-7317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6444208" y="3068960"/>
            <a:ext cx="0" cy="28803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6372200" y="2968487"/>
            <a:ext cx="144016" cy="144016"/>
            <a:chOff x="5004048" y="4221088"/>
            <a:chExt cx="144016" cy="144016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 flipH="1">
            <a:off x="5608320" y="3063307"/>
            <a:ext cx="838160" cy="29820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551255" y="3356993"/>
                <a:ext cx="2485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255" y="3356993"/>
                <a:ext cx="248593" cy="246221"/>
              </a:xfrm>
              <a:prstGeom prst="rect">
                <a:avLst/>
              </a:prstGeom>
              <a:blipFill>
                <a:blip r:embed="rId14"/>
                <a:stretch>
                  <a:fillRect l="-12500" r="-100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F1C3ED-F1C5-1BB9-46FE-E1973D5C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7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5" grpId="0"/>
      <p:bldP spid="16" grpId="0"/>
      <p:bldP spid="25" grpId="0"/>
      <p:bldP spid="30" grpId="0"/>
      <p:bldP spid="31" grpId="0"/>
      <p:bldP spid="32" grpId="0"/>
      <p:bldP spid="33" grpId="0"/>
      <p:bldP spid="35" grpId="0"/>
      <p:bldP spid="45" grpId="0"/>
      <p:bldP spid="52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However, we need to create an algebraic method for this (it will naturally be iterative since, as you just saw, it is a repeating process)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0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788024" y="3356992"/>
            <a:ext cx="3600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32040" y="1412776"/>
            <a:ext cx="0" cy="20882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5400000">
            <a:off x="1414500" y="-3494620"/>
            <a:ext cx="5090864" cy="8856984"/>
          </a:xfrm>
          <a:prstGeom prst="arc">
            <a:avLst>
              <a:gd name="adj1" fmla="val 16550914"/>
              <a:gd name="adj2" fmla="val 2054520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44408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1124744"/>
                <a:ext cx="393826" cy="215444"/>
              </a:xfrm>
              <a:prstGeom prst="rect">
                <a:avLst/>
              </a:prstGeom>
              <a:blipFill>
                <a:blip r:embed="rId3"/>
                <a:stretch>
                  <a:fillRect l="-13846" r="-1538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6016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124744"/>
                <a:ext cx="393826" cy="215444"/>
              </a:xfrm>
              <a:prstGeom prst="rect">
                <a:avLst/>
              </a:prstGeom>
              <a:blipFill>
                <a:blip r:embed="rId5"/>
                <a:stretch>
                  <a:fillRect l="-15625" r="-1562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20072" y="3284984"/>
            <a:ext cx="144016" cy="144016"/>
            <a:chOff x="5004048" y="4221088"/>
            <a:chExt cx="144016" cy="14401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172400" y="1484784"/>
            <a:ext cx="144016" cy="144016"/>
            <a:chOff x="5004048" y="4221088"/>
            <a:chExt cx="144016" cy="1440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8244408" y="1628800"/>
            <a:ext cx="0" cy="172819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452320" y="1556792"/>
            <a:ext cx="792088" cy="180020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72400" y="3356992"/>
                <a:ext cx="2438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356992"/>
                <a:ext cx="243848" cy="246221"/>
              </a:xfrm>
              <a:prstGeom prst="rect">
                <a:avLst/>
              </a:prstGeom>
              <a:blipFill>
                <a:blip r:embed="rId6"/>
                <a:stretch>
                  <a:fillRect l="-12500" r="-75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08304" y="3356992"/>
                <a:ext cx="248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356992"/>
                <a:ext cx="248594" cy="246221"/>
              </a:xfrm>
              <a:prstGeom prst="rect">
                <a:avLst/>
              </a:prstGeom>
              <a:blipFill>
                <a:blip r:embed="rId7"/>
                <a:stretch>
                  <a:fillRect l="-12195" r="-7317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16416" y="2348880"/>
                <a:ext cx="5320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348880"/>
                <a:ext cx="532005" cy="246221"/>
              </a:xfrm>
              <a:prstGeom prst="rect">
                <a:avLst/>
              </a:prstGeom>
              <a:blipFill>
                <a:blip r:embed="rId8"/>
                <a:stretch>
                  <a:fillRect l="-12500" r="-125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56376" y="1412776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412776"/>
                <a:ext cx="178319" cy="246221"/>
              </a:xfrm>
              <a:prstGeom prst="rect">
                <a:avLst/>
              </a:prstGeom>
              <a:blipFill>
                <a:blip r:embed="rId9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76056" y="3356992"/>
                <a:ext cx="4490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𝑜𝑜𝑡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356992"/>
                <a:ext cx="449034" cy="246221"/>
              </a:xfrm>
              <a:prstGeom prst="rect">
                <a:avLst/>
              </a:prstGeom>
              <a:blipFill>
                <a:blip r:embed="rId10"/>
                <a:stretch>
                  <a:fillRect l="-6849" r="-8219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7380312" y="3284984"/>
            <a:ext cx="144016" cy="144016"/>
            <a:chOff x="5004048" y="4221088"/>
            <a:chExt cx="144016" cy="144016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8172400" y="3284984"/>
            <a:ext cx="144016" cy="144016"/>
            <a:chOff x="5004048" y="4221088"/>
            <a:chExt cx="144016" cy="14401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17536471">
                <a:off x="7245794" y="2438619"/>
                <a:ext cx="9403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𝑎𝑛𝑔𝑒𝑛𝑡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36471">
                <a:off x="7245794" y="2438619"/>
                <a:ext cx="940386" cy="184666"/>
              </a:xfrm>
              <a:prstGeom prst="rect">
                <a:avLst/>
              </a:prstGeom>
              <a:blipFill>
                <a:blip r:embed="rId11"/>
                <a:stretch>
                  <a:fillRect t="-3226" r="-4598" b="-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43018" y="4149080"/>
            <a:ext cx="2456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Gradient of the tangent (1)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4" y="4509120"/>
                <a:ext cx="2952328" cy="645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Using the triangle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we can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𝑐h𝑎𝑛𝑔𝑒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𝑖𝑛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𝑐h𝑎𝑛𝑔𝑒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𝑖𝑛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09120"/>
                <a:ext cx="2952328" cy="645754"/>
              </a:xfrm>
              <a:prstGeom prst="rect">
                <a:avLst/>
              </a:prstGeom>
              <a:blipFill>
                <a:blip r:embed="rId12"/>
                <a:stretch>
                  <a:fillRect t="-1887" b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43608" y="5229200"/>
                <a:ext cx="1152128" cy="537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229200"/>
                <a:ext cx="1152128" cy="537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3275856" y="4149080"/>
            <a:ext cx="2484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Gradient of the tangent (2)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987824" y="4509120"/>
                <a:ext cx="29523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can also use calculus, by differentiating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and substituting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509120"/>
                <a:ext cx="2952328" cy="738664"/>
              </a:xfrm>
              <a:prstGeom prst="rect">
                <a:avLst/>
              </a:prstGeom>
              <a:blipFill>
                <a:blip r:embed="rId14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851920" y="5301208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301208"/>
                <a:ext cx="1152128" cy="307777"/>
              </a:xfrm>
              <a:prstGeom prst="rect">
                <a:avLst/>
              </a:prstGeom>
              <a:blipFill>
                <a:blip r:embed="rId1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28184" y="4149080"/>
                <a:ext cx="1490280" cy="537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149080"/>
                <a:ext cx="1490280" cy="5379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27584" y="587727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These expressions must be equal, since they both represent the same gradient…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228184" y="4797152"/>
                <a:ext cx="1602363" cy="540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797152"/>
                <a:ext cx="1602363" cy="540917"/>
              </a:xfrm>
              <a:prstGeom prst="rect">
                <a:avLst/>
              </a:prstGeom>
              <a:blipFill>
                <a:blip r:embed="rId17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6516216" y="5445224"/>
                <a:ext cx="1656184" cy="540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445224"/>
                <a:ext cx="1656184" cy="540917"/>
              </a:xfrm>
              <a:prstGeom prst="rect">
                <a:avLst/>
              </a:prstGeom>
              <a:blipFill>
                <a:blip r:embed="rId18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815501" y="4365104"/>
                <a:ext cx="13284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divide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501" y="4365104"/>
                <a:ext cx="1328499" cy="646331"/>
              </a:xfrm>
              <a:prstGeom prst="rect">
                <a:avLst/>
              </a:prstGeom>
              <a:blipFill>
                <a:blip r:embed="rId19"/>
                <a:stretch>
                  <a:fillRect r="-2294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 flipV="1">
            <a:off x="7668344" y="4509120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65"/>
          <p:cNvSpPr/>
          <p:nvPr/>
        </p:nvSpPr>
        <p:spPr>
          <a:xfrm flipV="1">
            <a:off x="8028384" y="5229200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100392" y="5157192"/>
                <a:ext cx="1152128" cy="755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5157192"/>
                <a:ext cx="1152128" cy="755848"/>
              </a:xfrm>
              <a:prstGeom prst="rect">
                <a:avLst/>
              </a:prstGeom>
              <a:blipFill>
                <a:blip r:embed="rId20"/>
                <a:stretch>
                  <a:fillRect t="-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BF871-4CE2-E4E0-133C-7DFEB497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98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1" grpId="0"/>
      <p:bldP spid="54" grpId="0"/>
      <p:bldP spid="59" grpId="0"/>
      <p:bldP spid="61" grpId="0"/>
      <p:bldP spid="6" grpId="0"/>
      <p:bldP spid="7" grpId="0"/>
      <p:bldP spid="62" grpId="0"/>
      <p:bldP spid="63" grpId="0"/>
      <p:bldP spid="64" grpId="0"/>
      <p:bldP spid="65" grpId="0" animBg="1"/>
      <p:bldP spid="66" grpId="0" animBg="1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This is the Newton-Raphson formula: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For iteration, it is written as follows…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503" t="-766" r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788024" y="3356992"/>
            <a:ext cx="3600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32040" y="1412776"/>
            <a:ext cx="0" cy="20882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5400000">
            <a:off x="1414500" y="-3494620"/>
            <a:ext cx="5090864" cy="8856984"/>
          </a:xfrm>
          <a:prstGeom prst="arc">
            <a:avLst>
              <a:gd name="adj1" fmla="val 16550914"/>
              <a:gd name="adj2" fmla="val 2054520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44408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1124744"/>
                <a:ext cx="393826" cy="215444"/>
              </a:xfrm>
              <a:prstGeom prst="rect">
                <a:avLst/>
              </a:prstGeom>
              <a:blipFill>
                <a:blip r:embed="rId3"/>
                <a:stretch>
                  <a:fillRect l="-13846" r="-1538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6016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124744"/>
                <a:ext cx="393826" cy="215444"/>
              </a:xfrm>
              <a:prstGeom prst="rect">
                <a:avLst/>
              </a:prstGeom>
              <a:blipFill>
                <a:blip r:embed="rId5"/>
                <a:stretch>
                  <a:fillRect l="-15625" r="-1562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20072" y="3284984"/>
            <a:ext cx="144016" cy="144016"/>
            <a:chOff x="5004048" y="4221088"/>
            <a:chExt cx="144016" cy="14401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172400" y="1484784"/>
            <a:ext cx="144016" cy="144016"/>
            <a:chOff x="5004048" y="4221088"/>
            <a:chExt cx="144016" cy="1440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8244408" y="1628800"/>
            <a:ext cx="0" cy="172819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452320" y="1556792"/>
            <a:ext cx="792088" cy="180020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72400" y="3356992"/>
                <a:ext cx="2438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356992"/>
                <a:ext cx="243848" cy="246221"/>
              </a:xfrm>
              <a:prstGeom prst="rect">
                <a:avLst/>
              </a:prstGeom>
              <a:blipFill>
                <a:blip r:embed="rId6"/>
                <a:stretch>
                  <a:fillRect l="-12500" r="-75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08304" y="3356992"/>
                <a:ext cx="248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356992"/>
                <a:ext cx="248594" cy="246221"/>
              </a:xfrm>
              <a:prstGeom prst="rect">
                <a:avLst/>
              </a:prstGeom>
              <a:blipFill>
                <a:blip r:embed="rId7"/>
                <a:stretch>
                  <a:fillRect l="-12195" r="-7317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16416" y="2348880"/>
                <a:ext cx="5320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348880"/>
                <a:ext cx="532005" cy="246221"/>
              </a:xfrm>
              <a:prstGeom prst="rect">
                <a:avLst/>
              </a:prstGeom>
              <a:blipFill>
                <a:blip r:embed="rId8"/>
                <a:stretch>
                  <a:fillRect l="-12500" r="-125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56376" y="1412776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412776"/>
                <a:ext cx="178319" cy="246221"/>
              </a:xfrm>
              <a:prstGeom prst="rect">
                <a:avLst/>
              </a:prstGeom>
              <a:blipFill>
                <a:blip r:embed="rId9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76056" y="3356992"/>
                <a:ext cx="4490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𝑜𝑜𝑡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356992"/>
                <a:ext cx="449034" cy="246221"/>
              </a:xfrm>
              <a:prstGeom prst="rect">
                <a:avLst/>
              </a:prstGeom>
              <a:blipFill>
                <a:blip r:embed="rId10"/>
                <a:stretch>
                  <a:fillRect l="-6849" r="-8219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7380312" y="3284984"/>
            <a:ext cx="144016" cy="144016"/>
            <a:chOff x="5004048" y="4221088"/>
            <a:chExt cx="144016" cy="144016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8172400" y="3284984"/>
            <a:ext cx="144016" cy="144016"/>
            <a:chOff x="5004048" y="4221088"/>
            <a:chExt cx="144016" cy="14401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17536471">
                <a:off x="7245794" y="2438619"/>
                <a:ext cx="9403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𝑎𝑛𝑔𝑒𝑛𝑡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36471">
                <a:off x="7245794" y="2438619"/>
                <a:ext cx="940386" cy="184666"/>
              </a:xfrm>
              <a:prstGeom prst="rect">
                <a:avLst/>
              </a:prstGeom>
              <a:blipFill>
                <a:blip r:embed="rId11"/>
                <a:stretch>
                  <a:fillRect t="-3226" r="-4598" b="-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971600" y="3501008"/>
                <a:ext cx="2160240" cy="60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01008"/>
                <a:ext cx="2160240" cy="6050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27584" y="4797152"/>
                <a:ext cx="2232248" cy="60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797152"/>
                <a:ext cx="2232248" cy="6050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14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F906A8-1065-036D-BD80-22092428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9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There are some cases where the Newton-Raphson method may be less effective, or fail completely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0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572000" y="1340768"/>
            <a:ext cx="0" cy="5112568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660232" y="3068960"/>
            <a:ext cx="0" cy="4176464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20472" y="501317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472" y="5013176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39952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124744"/>
                <a:ext cx="393826" cy="215444"/>
              </a:xfrm>
              <a:prstGeom prst="rect">
                <a:avLst/>
              </a:prstGeom>
              <a:blipFill>
                <a:blip r:embed="rId5"/>
                <a:stretch>
                  <a:fillRect l="-13846" r="-1538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rot="5400000">
            <a:off x="863588" y="-1431540"/>
            <a:ext cx="11737304" cy="3600400"/>
          </a:xfrm>
          <a:prstGeom prst="arc">
            <a:avLst>
              <a:gd name="adj1" fmla="val 17589993"/>
              <a:gd name="adj2" fmla="val 398817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372200" y="5517232"/>
            <a:ext cx="2952328" cy="864096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244408" y="836712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836712"/>
                <a:ext cx="393826" cy="215444"/>
              </a:xfrm>
              <a:prstGeom prst="rect">
                <a:avLst/>
              </a:prstGeom>
              <a:blipFill>
                <a:blip r:embed="rId6"/>
                <a:stretch>
                  <a:fillRect l="-13846" r="-1538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6804248" y="6165304"/>
            <a:ext cx="144016" cy="144016"/>
            <a:chOff x="5004048" y="4221088"/>
            <a:chExt cx="144016" cy="14401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804248" y="6309320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6309320"/>
                <a:ext cx="178319" cy="246221"/>
              </a:xfrm>
              <a:prstGeom prst="rect">
                <a:avLst/>
              </a:prstGeom>
              <a:blipFill>
                <a:blip r:embed="rId7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6876256" y="5157192"/>
            <a:ext cx="0" cy="108012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732240" y="4869160"/>
                <a:ext cx="2438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869160"/>
                <a:ext cx="243848" cy="246221"/>
              </a:xfrm>
              <a:prstGeom prst="rect">
                <a:avLst/>
              </a:prstGeom>
              <a:blipFill>
                <a:blip r:embed="rId8"/>
                <a:stretch>
                  <a:fillRect l="-10000" r="-75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6804248" y="5085184"/>
            <a:ext cx="144016" cy="144016"/>
            <a:chOff x="5004048" y="4221088"/>
            <a:chExt cx="144016" cy="14401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3933056"/>
                <a:ext cx="374441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Suppose we chose a ‘first guess’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which corresponds to a value on the curve </a:t>
                </a:r>
                <a:r>
                  <a:rPr lang="en-GB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close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a turning point…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the tangent drawn would lead to a point much further from the actual roots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method can still work, but it could take many iterations to be effective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33056"/>
                <a:ext cx="3744417" cy="2246769"/>
              </a:xfrm>
              <a:prstGeom prst="rect">
                <a:avLst/>
              </a:prstGeom>
              <a:blipFill>
                <a:blip r:embed="rId9"/>
                <a:stretch>
                  <a:fillRect t="-542" r="-977" b="-1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0593595">
                <a:off x="7674985" y="5937028"/>
                <a:ext cx="9403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𝑎𝑛𝑔𝑒𝑛𝑡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93595">
                <a:off x="7674985" y="5937028"/>
                <a:ext cx="940386" cy="184666"/>
              </a:xfrm>
              <a:prstGeom prst="rect">
                <a:avLst/>
              </a:prstGeom>
              <a:blipFill>
                <a:blip r:embed="rId10"/>
                <a:stretch>
                  <a:fillRect l="-1899" r="-3165" b="-6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D831BD-76E8-E43B-031B-35984540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" grpId="0" animBg="1"/>
      <p:bldP spid="50" grpId="0"/>
      <p:bldP spid="54" grpId="0"/>
      <p:bldP spid="56" grpId="0"/>
      <p:bldP spid="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There are some cases where the Newton-Raphson method may be less effective, or fail completely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0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572000" y="1340768"/>
            <a:ext cx="0" cy="5112568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660232" y="3068960"/>
            <a:ext cx="0" cy="4176464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20472" y="501317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472" y="5013176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39952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124744"/>
                <a:ext cx="393826" cy="215444"/>
              </a:xfrm>
              <a:prstGeom prst="rect">
                <a:avLst/>
              </a:prstGeom>
              <a:blipFill>
                <a:blip r:embed="rId5"/>
                <a:stretch>
                  <a:fillRect l="-13846" r="-1538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rot="5400000">
            <a:off x="863588" y="-1431540"/>
            <a:ext cx="11737304" cy="3600400"/>
          </a:xfrm>
          <a:prstGeom prst="arc">
            <a:avLst>
              <a:gd name="adj1" fmla="val 17589993"/>
              <a:gd name="adj2" fmla="val 398817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644008" y="6237312"/>
            <a:ext cx="4248472" cy="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244408" y="836712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836712"/>
                <a:ext cx="393826" cy="215444"/>
              </a:xfrm>
              <a:prstGeom prst="rect">
                <a:avLst/>
              </a:prstGeom>
              <a:blipFill>
                <a:blip r:embed="rId6"/>
                <a:stretch>
                  <a:fillRect l="-13846" r="-1538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6660232" y="6165304"/>
            <a:ext cx="144016" cy="144016"/>
            <a:chOff x="5004048" y="4221088"/>
            <a:chExt cx="144016" cy="14401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588224" y="6309320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6309320"/>
                <a:ext cx="178319" cy="246221"/>
              </a:xfrm>
              <a:prstGeom prst="rect">
                <a:avLst/>
              </a:prstGeom>
              <a:blipFill>
                <a:blip r:embed="rId7"/>
                <a:stretch>
                  <a:fillRect l="-27586" r="-241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6732240" y="5229200"/>
            <a:ext cx="0" cy="100811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588224" y="4869160"/>
                <a:ext cx="2438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869160"/>
                <a:ext cx="243848" cy="246221"/>
              </a:xfrm>
              <a:prstGeom prst="rect">
                <a:avLst/>
              </a:prstGeom>
              <a:blipFill>
                <a:blip r:embed="rId8"/>
                <a:stretch>
                  <a:fillRect l="-12500" r="-75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6660232" y="5085184"/>
            <a:ext cx="144016" cy="144016"/>
            <a:chOff x="5004048" y="4221088"/>
            <a:chExt cx="144016" cy="14401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3933056"/>
                <a:ext cx="3744417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Suppose we chose a ‘first guess’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which corresponds to a value which is </a:t>
                </a:r>
                <a:r>
                  <a:rPr lang="en-GB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at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 turning point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the tangent drawn will never intersect the x-axis, so the method fails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leads to a turning point, then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we cannot divide by 0 (check the formula above)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33056"/>
                <a:ext cx="3744417" cy="2462213"/>
              </a:xfrm>
              <a:prstGeom prst="rect">
                <a:avLst/>
              </a:prstGeom>
              <a:blipFill>
                <a:blip r:embed="rId9"/>
                <a:stretch>
                  <a:fillRect t="-495" r="-326" b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668344" y="6021288"/>
                <a:ext cx="9403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𝑎𝑛𝑔𝑒𝑛𝑡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6021288"/>
                <a:ext cx="940386" cy="184666"/>
              </a:xfrm>
              <a:prstGeom prst="rect">
                <a:avLst/>
              </a:prstGeom>
              <a:blipFill>
                <a:blip r:embed="rId10"/>
                <a:stretch>
                  <a:fillRect l="-3247" r="-3896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1403648" y="620688"/>
            <a:ext cx="360040" cy="720080"/>
          </a:xfrm>
          <a:prstGeom prst="line">
            <a:avLst/>
          </a:prstGeom>
          <a:ln w="63500">
            <a:solidFill>
              <a:srgbClr val="0000FF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F8B2F0-AC01-62C7-5E10-936A2205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7553" y="2171993"/>
            <a:ext cx="56973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Exercise 10A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EA58B2-2027-4AA5-3A90-23A1E32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1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with x-coordinate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is a stationary point on the curve.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equation f(x)=0 has a root,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1.8&lt;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&lt;1.9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a) Explain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not suitable to use as a first approximation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when applying the Newton-Raphson method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2170" t="-766" r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6516216" y="1340768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220074" y="2708921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blipFill>
                <a:blip r:embed="rId5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12360" y="836712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836712"/>
                <a:ext cx="916982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/>
          <p:cNvSpPr/>
          <p:nvPr/>
        </p:nvSpPr>
        <p:spPr>
          <a:xfrm rot="10800000">
            <a:off x="5508104" y="1268760"/>
            <a:ext cx="2376264" cy="2592288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211977">
                <a:moveTo>
                  <a:pt x="0" y="2211977"/>
                </a:moveTo>
                <a:cubicBezTo>
                  <a:pt x="300445" y="1248954"/>
                  <a:pt x="600891" y="285931"/>
                  <a:pt x="862148" y="182880"/>
                </a:cubicBezTo>
                <a:cubicBezTo>
                  <a:pt x="1123405" y="79829"/>
                  <a:pt x="1362892" y="1624149"/>
                  <a:pt x="1567543" y="1593669"/>
                </a:cubicBezTo>
                <a:cubicBezTo>
                  <a:pt x="1772194" y="1563189"/>
                  <a:pt x="1931125" y="781594"/>
                  <a:pt x="2090057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8" name="Group 67"/>
          <p:cNvGrpSpPr/>
          <p:nvPr/>
        </p:nvGrpSpPr>
        <p:grpSpPr>
          <a:xfrm>
            <a:off x="6804248" y="3573016"/>
            <a:ext cx="144016" cy="144016"/>
            <a:chOff x="5004048" y="4221088"/>
            <a:chExt cx="144016" cy="144016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804248" y="2420888"/>
                <a:ext cx="1628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420888"/>
                <a:ext cx="162800" cy="246221"/>
              </a:xfrm>
              <a:prstGeom prst="rect">
                <a:avLst/>
              </a:prstGeom>
              <a:blipFill>
                <a:blip r:embed="rId7"/>
                <a:stretch>
                  <a:fillRect l="-29630" r="-25926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/>
          <p:cNvCxnSpPr/>
          <p:nvPr/>
        </p:nvCxnSpPr>
        <p:spPr>
          <a:xfrm>
            <a:off x="6876256" y="2708920"/>
            <a:ext cx="0" cy="93610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804248" y="3717032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717032"/>
                <a:ext cx="178319" cy="246221"/>
              </a:xfrm>
              <a:prstGeom prst="rect">
                <a:avLst/>
              </a:prstGeom>
              <a:blipFill>
                <a:blip r:embed="rId8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0" y="4293096"/>
                <a:ext cx="42737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not appropriate to use since, as it is a turning point,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we cannot divide by 0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93096"/>
                <a:ext cx="4273767" cy="830997"/>
              </a:xfrm>
              <a:prstGeom prst="rect">
                <a:avLst/>
              </a:prstGeom>
              <a:blipFill>
                <a:blip r:embed="rId9"/>
                <a:stretch>
                  <a:fillRect l="-428" t="-1460" r="-2140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479173-C89A-201B-D3E5-F3835282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9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997152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with x-coordinate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is a stationary point on the curve.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equation f(x)=0 has a root,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1.8&lt;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&lt;1.9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as a first approximation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apply the Newton-Raphson method procedure twice to find a new approximation for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to 3dp.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997152"/>
              </a:xfrm>
              <a:blipFill>
                <a:blip r:embed="rId2"/>
                <a:stretch>
                  <a:fillRect l="-2170" t="-733" r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6516216" y="1340768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220074" y="2708921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blipFill>
                <a:blip r:embed="rId5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12360" y="836712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836712"/>
                <a:ext cx="916982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/>
          <p:cNvSpPr/>
          <p:nvPr/>
        </p:nvSpPr>
        <p:spPr>
          <a:xfrm rot="10800000">
            <a:off x="5508104" y="1268760"/>
            <a:ext cx="2376264" cy="2592288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211977">
                <a:moveTo>
                  <a:pt x="0" y="2211977"/>
                </a:moveTo>
                <a:cubicBezTo>
                  <a:pt x="300445" y="1248954"/>
                  <a:pt x="600891" y="285931"/>
                  <a:pt x="862148" y="182880"/>
                </a:cubicBezTo>
                <a:cubicBezTo>
                  <a:pt x="1123405" y="79829"/>
                  <a:pt x="1362892" y="1624149"/>
                  <a:pt x="1567543" y="1593669"/>
                </a:cubicBezTo>
                <a:cubicBezTo>
                  <a:pt x="1772194" y="1563189"/>
                  <a:pt x="1931125" y="781594"/>
                  <a:pt x="2090057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8" name="Group 67"/>
          <p:cNvGrpSpPr/>
          <p:nvPr/>
        </p:nvGrpSpPr>
        <p:grpSpPr>
          <a:xfrm>
            <a:off x="6804248" y="3573016"/>
            <a:ext cx="144016" cy="144016"/>
            <a:chOff x="5004048" y="4221088"/>
            <a:chExt cx="144016" cy="144016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804248" y="2420888"/>
                <a:ext cx="1628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420888"/>
                <a:ext cx="162800" cy="246221"/>
              </a:xfrm>
              <a:prstGeom prst="rect">
                <a:avLst/>
              </a:prstGeom>
              <a:blipFill>
                <a:blip r:embed="rId7"/>
                <a:stretch>
                  <a:fillRect l="-29630" r="-25926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/>
          <p:cNvCxnSpPr/>
          <p:nvPr/>
        </p:nvCxnSpPr>
        <p:spPr>
          <a:xfrm>
            <a:off x="6876256" y="2708920"/>
            <a:ext cx="0" cy="93610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804248" y="3717032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717032"/>
                <a:ext cx="178319" cy="246221"/>
              </a:xfrm>
              <a:prstGeom prst="rect">
                <a:avLst/>
              </a:prstGeom>
              <a:blipFill>
                <a:blip r:embed="rId8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99992" y="4221088"/>
                <a:ext cx="42737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apply the Newton-Raphson procedure, we first need to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221088"/>
                <a:ext cx="4273767" cy="584775"/>
              </a:xfrm>
              <a:prstGeom prst="rect">
                <a:avLst/>
              </a:prstGeom>
              <a:blipFill>
                <a:blip r:embed="rId9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20072" y="4941168"/>
                <a:ext cx="259731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941168"/>
                <a:ext cx="2597315" cy="338554"/>
              </a:xfrm>
              <a:prstGeom prst="rect">
                <a:avLst/>
              </a:prstGeom>
              <a:blipFill>
                <a:blip r:embed="rId1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220072" y="5517232"/>
                <a:ext cx="21117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517232"/>
                <a:ext cx="2111797" cy="338554"/>
              </a:xfrm>
              <a:prstGeom prst="rect">
                <a:avLst/>
              </a:prstGeom>
              <a:blipFill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 flipV="1">
            <a:off x="7646428" y="5124528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12360" y="5085184"/>
                <a:ext cx="12241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5085184"/>
                <a:ext cx="1224136" cy="646331"/>
              </a:xfrm>
              <a:prstGeom prst="rect">
                <a:avLst/>
              </a:prstGeom>
              <a:blipFill>
                <a:blip r:embed="rId12"/>
                <a:stretch>
                  <a:fillRect r="-1000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AF7FE-1EB4-A8F9-C2C3-224739F8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1" grpId="0"/>
      <p:bldP spid="22" grpId="0" animBg="1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997152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with x-coordinate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is a stationary point on the curve.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equation f(x)=0 has a root,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1.8&lt;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&lt;1.9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as a first approximation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apply the Newton-Raphson method procedure twice to find a new approximation for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to 3dp.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997152"/>
              </a:xfrm>
              <a:blipFill>
                <a:blip r:embed="rId2"/>
                <a:stretch>
                  <a:fillRect l="-2170" t="-733" r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67944" y="1556792"/>
                <a:ext cx="259731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556792"/>
                <a:ext cx="2597315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732240" y="1556792"/>
                <a:ext cx="21117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1556792"/>
                <a:ext cx="2111797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995936" y="2708920"/>
                <a:ext cx="1705495" cy="5409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08920"/>
                <a:ext cx="1705495" cy="540917"/>
              </a:xfrm>
              <a:prstGeom prst="rect">
                <a:avLst/>
              </a:prstGeom>
              <a:blipFill>
                <a:blip r:embed="rId6"/>
                <a:stretch>
                  <a:fillRect b="-56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067944" y="3429000"/>
                <a:ext cx="1705495" cy="5409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429000"/>
                <a:ext cx="1705495" cy="540917"/>
              </a:xfrm>
              <a:prstGeom prst="rect">
                <a:avLst/>
              </a:prstGeom>
              <a:blipFill>
                <a:blip r:embed="rId7"/>
                <a:stretch>
                  <a:fillRect b="-56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067944" y="4077072"/>
                <a:ext cx="2880320" cy="56278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077072"/>
                <a:ext cx="2880320" cy="562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 flipV="1">
            <a:off x="5652120" y="2996951"/>
            <a:ext cx="216024" cy="72008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724128" y="306896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appropriate numbers (if needed)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 flipV="1">
            <a:off x="6732240" y="3717032"/>
            <a:ext cx="216024" cy="648072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76256" y="3645024"/>
                <a:ext cx="23762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into both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on the numerator,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on the denominator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376264" cy="738664"/>
              </a:xfrm>
              <a:prstGeom prst="rect">
                <a:avLst/>
              </a:prstGeom>
              <a:blipFill>
                <a:blip r:embed="rId9"/>
                <a:stretch>
                  <a:fillRect t="-1653" r="-179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139952" y="4797152"/>
                <a:ext cx="13681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.8666…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797152"/>
                <a:ext cx="136815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39952" y="1988840"/>
                <a:ext cx="7486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88840"/>
                <a:ext cx="74860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614E2C-C952-DD63-429E-8FB9654E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4" grpId="0"/>
      <p:bldP spid="28" grpId="0"/>
      <p:bldP spid="31" grpId="0"/>
      <p:bldP spid="32" grpId="0" animBg="1"/>
      <p:bldP spid="33" grpId="0"/>
      <p:bldP spid="34" grpId="0" animBg="1"/>
      <p:bldP spid="35" grpId="0"/>
      <p:bldP spid="36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997152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with x-coordinate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is a stationary point on the curve.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equation f(x)=0 has a root,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1.8&lt;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&lt;1.9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as a first approximation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apply the Newton-Raphson method procedure twice to find a new approximation for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to 3dp.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997152"/>
              </a:xfrm>
              <a:blipFill>
                <a:blip r:embed="rId2"/>
                <a:stretch>
                  <a:fillRect l="-2170" t="-733" r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67944" y="1556792"/>
                <a:ext cx="259731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556792"/>
                <a:ext cx="2597315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732240" y="1556792"/>
                <a:ext cx="21117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1556792"/>
                <a:ext cx="2111797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995936" y="2708920"/>
                <a:ext cx="1705495" cy="5409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08920"/>
                <a:ext cx="1705495" cy="540917"/>
              </a:xfrm>
              <a:prstGeom prst="rect">
                <a:avLst/>
              </a:prstGeom>
              <a:blipFill>
                <a:blip r:embed="rId6"/>
                <a:stretch>
                  <a:fillRect b="-56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067944" y="3429000"/>
                <a:ext cx="1705495" cy="5409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429000"/>
                <a:ext cx="1705495" cy="540917"/>
              </a:xfrm>
              <a:prstGeom prst="rect">
                <a:avLst/>
              </a:prstGeom>
              <a:blipFill>
                <a:blip r:embed="rId7"/>
                <a:stretch>
                  <a:fillRect b="-56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39952" y="4005064"/>
                <a:ext cx="4392488" cy="56278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=1.8666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(1.8666)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(1.8666)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(1.8666)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(1.8666)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(1.8666)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005064"/>
                <a:ext cx="4392488" cy="562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 flipV="1">
            <a:off x="5652120" y="2996951"/>
            <a:ext cx="216024" cy="72008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724128" y="306896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appropriate numbers (if needed)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 flipV="1">
            <a:off x="8388424" y="3717032"/>
            <a:ext cx="216024" cy="648072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36296" y="4653136"/>
                <a:ext cx="20162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=1.8666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into both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on the numerator,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on the denominator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653136"/>
                <a:ext cx="2016224" cy="954107"/>
              </a:xfrm>
              <a:prstGeom prst="rect">
                <a:avLst/>
              </a:prstGeom>
              <a:blipFill>
                <a:blip r:embed="rId9"/>
                <a:stretch>
                  <a:fillRect t="-637" r="-906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178052" y="4787627"/>
                <a:ext cx="17281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.856</m:t>
                    </m:r>
                  </m:oMath>
                </a14:m>
                <a:r>
                  <a:rPr lang="en-GB" sz="1400" dirty="0"/>
                  <a:t> (3dp)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052" y="4787627"/>
                <a:ext cx="1728192" cy="307777"/>
              </a:xfrm>
              <a:prstGeom prst="rect">
                <a:avLst/>
              </a:prstGeom>
              <a:blipFill>
                <a:blip r:embed="rId10"/>
                <a:stretch>
                  <a:fillRect t="-1961" b="-196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39952" y="1988840"/>
                <a:ext cx="7486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88840"/>
                <a:ext cx="74860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76056" y="1988840"/>
                <a:ext cx="13681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.8666…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988840"/>
                <a:ext cx="136815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DFCDD-5BFE-106C-64B4-A9D28BBD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2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1" grpId="0"/>
      <p:bldP spid="32" grpId="0" animBg="1"/>
      <p:bldP spid="33" grpId="0"/>
      <p:bldP spid="34" grpId="0" animBg="1"/>
      <p:bldP spid="35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99715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with x-coordinate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is a stationary point on the curve.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equation f(x)=0 has a root,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1.8&lt;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&lt;1.9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c) By considering the change of sign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over an appropriate interval, show that your answer to part b is accurate to 3 decimal places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997152"/>
              </a:xfrm>
              <a:blipFill>
                <a:blip r:embed="rId2"/>
                <a:stretch>
                  <a:fillRect l="-1669" t="-977" r="-3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492002" y="4882877"/>
                <a:ext cx="107974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.856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02" y="4882877"/>
                <a:ext cx="10797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5055096" y="2764507"/>
            <a:ext cx="259228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51240" y="2764507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999312" y="2764507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03168" y="2764507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47384" y="2764507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55096" y="2764507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35216" y="2908523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1.856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216" y="2908523"/>
                <a:ext cx="474489" cy="215444"/>
              </a:xfrm>
              <a:prstGeom prst="rect">
                <a:avLst/>
              </a:prstGeom>
              <a:blipFill>
                <a:blip r:embed="rId5"/>
                <a:stretch>
                  <a:fillRect l="-7692" r="-769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31360" y="2908523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1.857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360" y="2908523"/>
                <a:ext cx="474489" cy="215444"/>
              </a:xfrm>
              <a:prstGeom prst="rect">
                <a:avLst/>
              </a:prstGeom>
              <a:blipFill>
                <a:blip r:embed="rId6"/>
                <a:stretch>
                  <a:fillRect l="-7692" r="-897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67064" y="2908523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1.855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064" y="2908523"/>
                <a:ext cx="474489" cy="215444"/>
              </a:xfrm>
              <a:prstGeom prst="rect">
                <a:avLst/>
              </a:prstGeom>
              <a:blipFill>
                <a:blip r:embed="rId7"/>
                <a:stretch>
                  <a:fillRect l="-7692" r="-769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010472" y="1612379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If the root rounds to 1.856 to 3dp, then it must be in the range 1.8555 to 1.8565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703168" y="2620491"/>
            <a:ext cx="1296144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31160" y="226045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Root lies here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3578" y="3268563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need to sub in these limits and show that there is a change of sign between them…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311502" y="4170412"/>
                <a:ext cx="22350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502" y="4170412"/>
                <a:ext cx="2235035" cy="307777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H="1">
            <a:off x="5774622" y="4600767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14791" y="4593369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44566" y="4569692"/>
                <a:ext cx="141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=1.8555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566" y="4569692"/>
                <a:ext cx="1416487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064846" y="4569693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=1.8565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846" y="4569693"/>
                <a:ext cx="1512168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832598" y="5001741"/>
                <a:ext cx="11771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−0.00348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598" y="5001741"/>
                <a:ext cx="117711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6776814" y="5001741"/>
                <a:ext cx="10424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0.00928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814" y="5001741"/>
                <a:ext cx="104246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680470" y="5433789"/>
                <a:ext cx="52773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function is continuous across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1.8555&lt;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&lt;1.8565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there is a change of sign, the root must be within this interval – it must therefore round to 1.856 to 3dp!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470" y="5433789"/>
                <a:ext cx="5277382" cy="738664"/>
              </a:xfrm>
              <a:prstGeom prst="rect">
                <a:avLst/>
              </a:prstGeom>
              <a:blipFill>
                <a:blip r:embed="rId13"/>
                <a:stretch>
                  <a:fillRect t="-820" r="-116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F88978-2F74-5566-F81B-713024E6B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7" grpId="0"/>
      <p:bldP spid="39" grpId="0"/>
      <p:bldP spid="40" grpId="0"/>
      <p:bldP spid="43" grpId="0"/>
      <p:bldP spid="46" grpId="0"/>
      <p:bldP spid="48" grpId="0"/>
      <p:bldP spid="49" grpId="0"/>
      <p:bldP spid="50" grpId="0"/>
      <p:bldP spid="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7553" y="2171993"/>
            <a:ext cx="56973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Exercise 10D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5C952E-218B-BB82-8E82-1578A0B8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59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3923212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techniques you have learned in this chapter to model more practical situations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price of a car in £s, x years after purchase, is modelled by the function: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=15000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0.85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−1000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a) Use the model to find the value of the car 10 years after purchase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3923212" cy="4774474"/>
              </a:xfrm>
              <a:blipFill>
                <a:blip r:embed="rId2"/>
                <a:stretch>
                  <a:fillRect t="-766" r="-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68402" y="1537455"/>
                <a:ext cx="284315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=15000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−1000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402" y="1537455"/>
                <a:ext cx="2843150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76962" y="1994655"/>
                <a:ext cx="3345531" cy="316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=15000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(10)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−1000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962" y="1994655"/>
                <a:ext cx="3345531" cy="31669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90025" y="2477980"/>
                <a:ext cx="15447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497.13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025" y="2477980"/>
                <a:ext cx="1544782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333569" y="3148540"/>
            <a:ext cx="4575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value of the car will be £3497.13 (remember to round appropriately for pounds)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rc 8"/>
          <p:cNvSpPr/>
          <p:nvPr/>
        </p:nvSpPr>
        <p:spPr>
          <a:xfrm flipV="1">
            <a:off x="7419960" y="1680753"/>
            <a:ext cx="261000" cy="503569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2595" y="1527543"/>
                <a:ext cx="163461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(calculator needs to be in radians)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595" y="1527543"/>
                <a:ext cx="1634616" cy="738664"/>
              </a:xfrm>
              <a:prstGeom prst="rect">
                <a:avLst/>
              </a:prstGeom>
              <a:blipFill>
                <a:blip r:embed="rId6"/>
                <a:stretch>
                  <a:fillRect t="-1653" r="-2974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flipV="1">
            <a:off x="7372063" y="2181496"/>
            <a:ext cx="261000" cy="503569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587762" y="2267771"/>
            <a:ext cx="1016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B4549-09F0-4FCB-491B-66B16C28F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59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3923212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techniques you have learned in this chapter to model more practical situations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price of a car in £s, x years after purchase, is modelled by the function: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=15000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0.85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−1000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Show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a root between 19 and 20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  <a:blipFill>
                <a:blip r:embed="rId2"/>
                <a:stretch>
                  <a:fillRect t="-766" r="-1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99922" y="1502621"/>
                <a:ext cx="284315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=15000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−1000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922" y="1502621"/>
                <a:ext cx="2843150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5983627" y="1927236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23796" y="1919838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53571" y="1896161"/>
                <a:ext cx="141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571" y="1896161"/>
                <a:ext cx="1416487" cy="276999"/>
              </a:xfrm>
              <a:prstGeom prst="rect">
                <a:avLst/>
              </a:prstGeom>
              <a:blipFill>
                <a:blip r:embed="rId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73851" y="1896162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851" y="1896162"/>
                <a:ext cx="1512168" cy="276999"/>
              </a:xfrm>
              <a:prstGeom prst="rect">
                <a:avLst/>
              </a:prstGeom>
              <a:blipFill>
                <a:blip r:embed="rId5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41603" y="2328210"/>
                <a:ext cx="9430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534.11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603" y="2328210"/>
                <a:ext cx="94307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85819" y="2328210"/>
                <a:ext cx="107773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−331.55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819" y="2328210"/>
                <a:ext cx="107773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72950" y="2742840"/>
                <a:ext cx="451429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function changes sign across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19&lt;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&lt;20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there is a change of sign, there must be at least one root in the interval 19-20.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950" y="2742840"/>
                <a:ext cx="4514296" cy="738664"/>
              </a:xfrm>
              <a:prstGeom prst="rect">
                <a:avLst/>
              </a:prstGeom>
              <a:blipFill>
                <a:blip r:embed="rId8"/>
                <a:stretch>
                  <a:fillRect t="-1653" r="-94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2163D-7812-72DF-1EE6-17192C67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3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3923212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techniques you have learned in this chapter to model more practical situations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price of a car in £s, x years after purchase, is modelled by the function: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=15000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0.85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−1000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c)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  <a:blipFill>
                <a:blip r:embed="rId2"/>
                <a:stretch>
                  <a:fillRect t="-766" r="-1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94231" y="1641958"/>
                <a:ext cx="284315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=15000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−1000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231" y="1641958"/>
                <a:ext cx="2843150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163752" y="2604254"/>
                <a:ext cx="80579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52" y="2604254"/>
                <a:ext cx="805798" cy="30777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90769" y="2612963"/>
                <a:ext cx="19389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15000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0.85)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69" y="2612963"/>
                <a:ext cx="1938992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515066" y="2612963"/>
                <a:ext cx="11615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1000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66" y="2612963"/>
                <a:ext cx="116153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 flipV="1">
            <a:off x="7520110" y="1828798"/>
            <a:ext cx="178267" cy="957944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46127" y="1562376"/>
                <a:ext cx="149787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using techniques you have learnt previously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127" y="1562376"/>
                <a:ext cx="1497874" cy="1384995"/>
              </a:xfrm>
              <a:prstGeom prst="rect">
                <a:avLst/>
              </a:prstGeom>
              <a:blipFill>
                <a:blip r:embed="rId7"/>
                <a:stretch>
                  <a:fillRect t="-441" r="-3252" b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9A92A8-9FB7-060D-C8E4-309A8536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63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 animBg="1"/>
      <p:bldP spid="25" grpId="1" animBg="1"/>
      <p:bldP spid="26" grpId="0"/>
      <p:bldP spid="26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3923212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techniques you have learned in this chapter to model more practical situations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price of a car in £s, x years after purchase, is modelled by the function: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=15000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0.85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−1000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d) Taking 19.5 as a first approximation, apply the Newton-Raphson method once to find a second approximation for the time when the value of the car is zero. Give your answer to 3dp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  <a:blipFill>
                <a:blip r:embed="rId2"/>
                <a:stretch>
                  <a:fillRect l="-311" t="-766" r="-2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19066" y="3858288"/>
                <a:ext cx="35369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)=15000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0.85</m:t>
                          </m:r>
                        </m:e>
                      </m:d>
                      <m:r>
                        <a:rPr lang="en-US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66" y="3858288"/>
                <a:ext cx="3536930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4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080124" y="1493520"/>
                <a:ext cx="1705495" cy="5409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124" y="1493520"/>
                <a:ext cx="1705495" cy="540917"/>
              </a:xfrm>
              <a:prstGeom prst="rect">
                <a:avLst/>
              </a:prstGeom>
              <a:blipFill>
                <a:blip r:embed="rId5"/>
                <a:stretch>
                  <a:fillRect b="-56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45438" y="2211977"/>
                <a:ext cx="1705495" cy="5409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438" y="2211977"/>
                <a:ext cx="1705495" cy="540917"/>
              </a:xfrm>
              <a:prstGeom prst="rect">
                <a:avLst/>
              </a:prstGeom>
              <a:blipFill>
                <a:blip r:embed="rId6"/>
                <a:stretch>
                  <a:fillRect b="-56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206240" y="2843348"/>
                <a:ext cx="4693920" cy="57599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19.5)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15000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0.85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(19.5)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−1000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⁡(19.5)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15000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0.85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(19.5)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−1000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⁡(19.5)</m:t>
                          </m:r>
                        </m:den>
                      </m:f>
                    </m:oMath>
                  </m:oMathPara>
                </a14:m>
                <a:endParaRPr lang="en-GB" sz="1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2843348"/>
                <a:ext cx="4693920" cy="5759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236720" y="3735977"/>
                <a:ext cx="1145177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9.528</m:t>
                      </m:r>
                    </m:oMath>
                  </m:oMathPara>
                </a14:m>
                <a:endParaRPr lang="en-GB" sz="1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720" y="3735977"/>
                <a:ext cx="114517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 flipV="1">
            <a:off x="5643411" y="1777751"/>
            <a:ext cx="216024" cy="72008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715421" y="1614628"/>
            <a:ext cx="1547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appropriate numbers (if needed)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 flipV="1">
            <a:off x="8667098" y="2480415"/>
            <a:ext cx="216024" cy="648072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50331" y="1317754"/>
                <a:ext cx="166735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=19.5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into both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on the numerator,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on the denominator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31" y="1317754"/>
                <a:ext cx="1667354" cy="1169551"/>
              </a:xfrm>
              <a:prstGeom prst="rect">
                <a:avLst/>
              </a:prstGeom>
              <a:blipFill>
                <a:blip r:embed="rId9"/>
                <a:stretch>
                  <a:fillRect t="-1042" r="-3297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 flipV="1">
            <a:off x="8654035" y="3190163"/>
            <a:ext cx="216024" cy="648072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8116388" y="3886783"/>
            <a:ext cx="10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C21A1B-2D8A-1DB5-7B3D-AAD8C4CC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If the function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is continuous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have opposite signs, then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has at least one root which satisfies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The diagram shows a sketch of the curve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Explain how the graph shows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has a root between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b) 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has a root between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t="-766" r="-10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516216" y="1340768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220074" y="2708921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76754" y="1062445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754" y="1062445"/>
                <a:ext cx="916982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7380312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48264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12360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652120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20072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84168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72200" y="162880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372200" y="378904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56176" y="1484784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168" y="3645024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4248" y="2852936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6296" y="28529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68344" y="28529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3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76056" y="28529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-3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08104" y="28529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0152" y="2852936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724128" y="1412776"/>
            <a:ext cx="2090057" cy="2211977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211977">
                <a:moveTo>
                  <a:pt x="0" y="2211977"/>
                </a:moveTo>
                <a:cubicBezTo>
                  <a:pt x="300445" y="1248954"/>
                  <a:pt x="600891" y="285931"/>
                  <a:pt x="862148" y="182880"/>
                </a:cubicBezTo>
                <a:cubicBezTo>
                  <a:pt x="1123405" y="79829"/>
                  <a:pt x="1362892" y="1624149"/>
                  <a:pt x="1567543" y="1593669"/>
                </a:cubicBezTo>
                <a:cubicBezTo>
                  <a:pt x="1772194" y="1563189"/>
                  <a:pt x="1931125" y="781594"/>
                  <a:pt x="2090057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139952" y="4653136"/>
            <a:ext cx="1296144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36096" y="4437112"/>
                <a:ext cx="309634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graph crosses the x-axis between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there must be a root in that interval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437112"/>
                <a:ext cx="3096344" cy="738664"/>
              </a:xfrm>
              <a:prstGeom prst="rect">
                <a:avLst/>
              </a:prstGeom>
              <a:blipFill>
                <a:blip r:embed="rId6"/>
                <a:stretch>
                  <a:fillRect l="-197" t="-1653" r="-216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7422721" y="2639881"/>
            <a:ext cx="144016" cy="144016"/>
            <a:chOff x="5292080" y="5445224"/>
            <a:chExt cx="144016" cy="144016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CF8133-B073-008B-E262-CF375F80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25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8" grpId="0" animBg="1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3923212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techniques you have learned in this chapter to model more practical situations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price of a car in £s, x years after purchase, is modelled by the function: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=15000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0.85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−1000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e) </a:t>
                </a:r>
                <a:r>
                  <a:rPr lang="en-US" sz="1600" dirty="0" err="1">
                    <a:latin typeface="Comic Sans MS" pitchFamily="66" charset="0"/>
                  </a:rPr>
                  <a:t>Criticise</a:t>
                </a:r>
                <a:r>
                  <a:rPr lang="en-US" sz="1600" dirty="0">
                    <a:latin typeface="Comic Sans MS" pitchFamily="66" charset="0"/>
                  </a:rPr>
                  <a:t> this model with respect to the value of the car as it gets older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  <a:blipFill>
                <a:blip r:embed="rId2"/>
                <a:stretch>
                  <a:fillRect t="-766" r="-1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19066" y="3858288"/>
                <a:ext cx="35369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)=15000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0.85</m:t>
                          </m:r>
                        </m:e>
                      </m:d>
                      <m:r>
                        <a:rPr lang="en-US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66" y="3858288"/>
                <a:ext cx="3536930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4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516492" y="3770451"/>
            <a:ext cx="4514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Beyond the value calculated in part d) (19.528), the car will take a negative value.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However, this is unrealistic, so the model seems unreasonable for cars that are around 20 years old.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08493F-FABD-807C-CEF5-709468706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If the function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is continuous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have opposite signs, then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has at least one root which satisfies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The diagram shows a sketch of the curve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Explain how the graph shows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has a root between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b) 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has a root between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t="-766" r="-10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516216" y="1340768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220074" y="2708921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76754" y="1062445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754" y="1062445"/>
                <a:ext cx="916982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7380312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48264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12360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652120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20072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84168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72200" y="162880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372200" y="378904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56176" y="1484784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168" y="3645024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4248" y="2852936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6296" y="28529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68344" y="28529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3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76056" y="28529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-3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08104" y="28529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0152" y="2852936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724128" y="1412776"/>
            <a:ext cx="2090057" cy="2211977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211977">
                <a:moveTo>
                  <a:pt x="0" y="2211977"/>
                </a:moveTo>
                <a:cubicBezTo>
                  <a:pt x="300445" y="1248954"/>
                  <a:pt x="600891" y="285931"/>
                  <a:pt x="862148" y="182880"/>
                </a:cubicBezTo>
                <a:cubicBezTo>
                  <a:pt x="1123405" y="79829"/>
                  <a:pt x="1362892" y="1624149"/>
                  <a:pt x="1567543" y="1593669"/>
                </a:cubicBezTo>
                <a:cubicBezTo>
                  <a:pt x="1772194" y="1563189"/>
                  <a:pt x="1931125" y="781594"/>
                  <a:pt x="2090057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157707" y="4483223"/>
            <a:ext cx="920320" cy="9156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080987" y="4197414"/>
            <a:ext cx="387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these two values and show that there is a change of sign…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27286" y="4833436"/>
                <a:ext cx="224785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86" y="4833436"/>
                <a:ext cx="2247859" cy="307777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242790" y="5562884"/>
                <a:ext cx="13957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1.4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0.104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790" y="5562884"/>
                <a:ext cx="1395703" cy="30777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235083" y="5562883"/>
                <a:ext cx="153035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−0.125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083" y="5562883"/>
                <a:ext cx="1530355" cy="307777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6320901" y="5213910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361070" y="5206512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302930" y="5182835"/>
                <a:ext cx="12044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930" y="5182835"/>
                <a:ext cx="1204402" cy="276999"/>
              </a:xfrm>
              <a:prstGeom prst="rect">
                <a:avLst/>
              </a:prstGeom>
              <a:blipFill>
                <a:blip r:embed="rId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611125" y="5182836"/>
                <a:ext cx="12044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125" y="5182836"/>
                <a:ext cx="1204402" cy="276999"/>
              </a:xfrm>
              <a:prstGeom prst="rect">
                <a:avLst/>
              </a:prstGeom>
              <a:blipFill>
                <a:blip r:embed="rId1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098743" y="5964070"/>
                <a:ext cx="38765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there is a change of sign, there must be a root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1.4,1.5</m:t>
                        </m:r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743" y="5964070"/>
                <a:ext cx="3876581" cy="523220"/>
              </a:xfrm>
              <a:prstGeom prst="rect">
                <a:avLst/>
              </a:prstGeom>
              <a:blipFill>
                <a:blip r:embed="rId11"/>
                <a:stretch>
                  <a:fillRect t="-1163" r="-157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851B77-BDA4-7698-CE75-6266E218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3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" grpId="0"/>
      <p:bldP spid="44" grpId="0"/>
      <p:bldP spid="49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975464" cy="47744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itchFamily="66" charset="0"/>
              </a:rPr>
              <a:t>You need to be able to use numerical methods to locate roots of equations</a:t>
            </a: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It is important to consider the number of roots that are possible, and be careful of some special cases…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39552" y="32849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79512" y="46531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843806" y="45091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6" y="4509119"/>
                <a:ext cx="226423" cy="246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7544" y="29969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96952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 flipV="1">
            <a:off x="3563888" y="32849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203848" y="46531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868142" y="45091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2" y="4509119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491880" y="29969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996952"/>
                <a:ext cx="226423" cy="246221"/>
              </a:xfrm>
              <a:prstGeom prst="rect">
                <a:avLst/>
              </a:prstGeom>
              <a:blipFill>
                <a:blip r:embed="rId5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 flipV="1">
            <a:off x="6588224" y="32849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6228184" y="46531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892478" y="45091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478" y="4509119"/>
                <a:ext cx="226423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516216" y="29969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996952"/>
                <a:ext cx="226423" cy="246221"/>
              </a:xfrm>
              <a:prstGeom prst="rect">
                <a:avLst/>
              </a:prstGeom>
              <a:blipFill>
                <a:blip r:embed="rId7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Freeform 70"/>
          <p:cNvSpPr/>
          <p:nvPr/>
        </p:nvSpPr>
        <p:spPr>
          <a:xfrm flipH="1">
            <a:off x="755576" y="3501008"/>
            <a:ext cx="1710776" cy="2161415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  <a:gd name="connsiteX0" fmla="*/ 0 w 2205910"/>
              <a:gd name="connsiteY0" fmla="*/ 2791043 h 2791043"/>
              <a:gd name="connsiteX1" fmla="*/ 862148 w 2205910"/>
              <a:gd name="connsiteY1" fmla="*/ 761946 h 2791043"/>
              <a:gd name="connsiteX2" fmla="*/ 1567543 w 2205910"/>
              <a:gd name="connsiteY2" fmla="*/ 2172735 h 2791043"/>
              <a:gd name="connsiteX3" fmla="*/ 2205910 w 2205910"/>
              <a:gd name="connsiteY3" fmla="*/ 0 h 2791043"/>
              <a:gd name="connsiteX0" fmla="*/ 0 w 2068994"/>
              <a:gd name="connsiteY0" fmla="*/ 2395347 h 2395347"/>
              <a:gd name="connsiteX1" fmla="*/ 725232 w 2068994"/>
              <a:gd name="connsiteY1" fmla="*/ 761946 h 2395347"/>
              <a:gd name="connsiteX2" fmla="*/ 1430627 w 2068994"/>
              <a:gd name="connsiteY2" fmla="*/ 2172735 h 2395347"/>
              <a:gd name="connsiteX3" fmla="*/ 2068994 w 2068994"/>
              <a:gd name="connsiteY3" fmla="*/ 0 h 239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8994" h="2395347">
                <a:moveTo>
                  <a:pt x="0" y="2395347"/>
                </a:moveTo>
                <a:cubicBezTo>
                  <a:pt x="300445" y="1432324"/>
                  <a:pt x="486794" y="799048"/>
                  <a:pt x="725232" y="761946"/>
                </a:cubicBezTo>
                <a:cubicBezTo>
                  <a:pt x="963670" y="724844"/>
                  <a:pt x="1206667" y="2299726"/>
                  <a:pt x="1430627" y="2172735"/>
                </a:cubicBezTo>
                <a:cubicBezTo>
                  <a:pt x="1654587" y="2045744"/>
                  <a:pt x="1910062" y="781594"/>
                  <a:pt x="206899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2" name="Group 71"/>
          <p:cNvGrpSpPr/>
          <p:nvPr/>
        </p:nvGrpSpPr>
        <p:grpSpPr>
          <a:xfrm>
            <a:off x="923380" y="4599586"/>
            <a:ext cx="144016" cy="144016"/>
            <a:chOff x="5292080" y="5445224"/>
            <a:chExt cx="144016" cy="144016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571452" y="4599586"/>
            <a:ext cx="144016" cy="144016"/>
            <a:chOff x="5292080" y="5445224"/>
            <a:chExt cx="144016" cy="144016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2075508" y="4599586"/>
            <a:ext cx="144016" cy="144016"/>
            <a:chOff x="5292080" y="5445224"/>
            <a:chExt cx="144016" cy="144016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rc 1"/>
          <p:cNvSpPr/>
          <p:nvPr/>
        </p:nvSpPr>
        <p:spPr>
          <a:xfrm>
            <a:off x="3995936" y="4149080"/>
            <a:ext cx="1368152" cy="5040560"/>
          </a:xfrm>
          <a:prstGeom prst="arc">
            <a:avLst>
              <a:gd name="adj1" fmla="val 13940584"/>
              <a:gd name="adj2" fmla="val 1849765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5576" y="3284984"/>
            <a:ext cx="0" cy="25202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3568" y="5805264"/>
                <a:ext cx="165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05264"/>
                <a:ext cx="165302" cy="246221"/>
              </a:xfrm>
              <a:prstGeom prst="rect">
                <a:avLst/>
              </a:prstGeom>
              <a:blipFill>
                <a:blip r:embed="rId8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483768" y="5805264"/>
                <a:ext cx="165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805264"/>
                <a:ext cx="165302" cy="246221"/>
              </a:xfrm>
              <a:prstGeom prst="rect">
                <a:avLst/>
              </a:prstGeom>
              <a:blipFill>
                <a:blip r:embed="rId9"/>
                <a:stretch>
                  <a:fillRect l="-28571" r="-2142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707904" y="5805264"/>
                <a:ext cx="165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805264"/>
                <a:ext cx="165302" cy="246221"/>
              </a:xfrm>
              <a:prstGeom prst="rect">
                <a:avLst/>
              </a:prstGeom>
              <a:blipFill>
                <a:blip r:embed="rId10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508104" y="5805264"/>
                <a:ext cx="165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805264"/>
                <a:ext cx="165302" cy="246221"/>
              </a:xfrm>
              <a:prstGeom prst="rect">
                <a:avLst/>
              </a:prstGeom>
              <a:blipFill>
                <a:blip r:embed="rId11"/>
                <a:stretch>
                  <a:fillRect l="-29630" r="-2592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732240" y="5805264"/>
                <a:ext cx="165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805264"/>
                <a:ext cx="165302" cy="246221"/>
              </a:xfrm>
              <a:prstGeom prst="rect">
                <a:avLst/>
              </a:prstGeom>
              <a:blipFill>
                <a:blip r:embed="rId12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8532440" y="5805264"/>
                <a:ext cx="165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5805264"/>
                <a:ext cx="165302" cy="246221"/>
              </a:xfrm>
              <a:prstGeom prst="rect">
                <a:avLst/>
              </a:prstGeom>
              <a:blipFill>
                <a:blip r:embed="rId13"/>
                <a:stretch>
                  <a:fillRect l="-29630" r="-2592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Arc 90"/>
          <p:cNvSpPr/>
          <p:nvPr/>
        </p:nvSpPr>
        <p:spPr>
          <a:xfrm rot="5400000" flipH="1">
            <a:off x="5116252" y="2308684"/>
            <a:ext cx="2079848" cy="2448272"/>
          </a:xfrm>
          <a:prstGeom prst="arc">
            <a:avLst>
              <a:gd name="adj1" fmla="val 10967504"/>
              <a:gd name="adj2" fmla="val 1618487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 rot="16200000" flipH="1">
            <a:off x="8068580" y="4684948"/>
            <a:ext cx="2079848" cy="2448272"/>
          </a:xfrm>
          <a:prstGeom prst="arc">
            <a:avLst>
              <a:gd name="adj1" fmla="val 10967504"/>
              <a:gd name="adj2" fmla="val 1618487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556" y="6093296"/>
                <a:ext cx="2934566" cy="6001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Comparing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there is a change of sign</a:t>
                </a:r>
              </a:p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 can be an odd number of roots</a:t>
                </a:r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6" y="6093296"/>
                <a:ext cx="2934566" cy="600164"/>
              </a:xfrm>
              <a:prstGeom prst="rect">
                <a:avLst/>
              </a:prstGeom>
              <a:blipFill>
                <a:blip r:embed="rId14"/>
                <a:stretch>
                  <a:fillRect b="-490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055892" y="6093296"/>
                <a:ext cx="3024336" cy="6001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Comparing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there is no change of sign</a:t>
                </a:r>
              </a:p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 can be an even number of roots</a:t>
                </a:r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892" y="6093296"/>
                <a:ext cx="3024336" cy="600164"/>
              </a:xfrm>
              <a:prstGeom prst="rect">
                <a:avLst/>
              </a:prstGeom>
              <a:blipFill>
                <a:blip r:embed="rId15"/>
                <a:stretch>
                  <a:fillRect b="-490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/>
          <p:cNvGrpSpPr/>
          <p:nvPr/>
        </p:nvGrpSpPr>
        <p:grpSpPr>
          <a:xfrm>
            <a:off x="4211960" y="4581128"/>
            <a:ext cx="144016" cy="144016"/>
            <a:chOff x="5292080" y="5445224"/>
            <a:chExt cx="144016" cy="144016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5004048" y="4581128"/>
            <a:ext cx="144016" cy="144016"/>
            <a:chOff x="5292080" y="5445224"/>
            <a:chExt cx="144016" cy="144016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152236" y="6093296"/>
                <a:ext cx="2915816" cy="6001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Comparing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there is a change of sign</a:t>
                </a:r>
              </a:p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 could be no roots</a:t>
                </a:r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236" y="6093296"/>
                <a:ext cx="2915816" cy="600164"/>
              </a:xfrm>
              <a:prstGeom prst="rect">
                <a:avLst/>
              </a:prstGeom>
              <a:blipFill>
                <a:blip r:embed="rId16"/>
                <a:stretch>
                  <a:fillRect b="-490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/>
          <p:cNvCxnSpPr/>
          <p:nvPr/>
        </p:nvCxnSpPr>
        <p:spPr>
          <a:xfrm>
            <a:off x="2555776" y="3284984"/>
            <a:ext cx="0" cy="25202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779912" y="3284984"/>
            <a:ext cx="0" cy="25202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580112" y="3284984"/>
            <a:ext cx="0" cy="25202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804248" y="3284984"/>
            <a:ext cx="0" cy="25202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8604448" y="3284984"/>
            <a:ext cx="0" cy="25202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9D6BB-0F62-D657-0910-BE61CA6D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0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65" grpId="0"/>
      <p:bldP spid="66" grpId="0"/>
      <p:bldP spid="69" grpId="0"/>
      <p:bldP spid="70" grpId="0"/>
      <p:bldP spid="71" grpId="0" animBg="1"/>
      <p:bldP spid="2" grpId="0" animBg="1"/>
      <p:bldP spid="16" grpId="0"/>
      <p:bldP spid="86" grpId="0"/>
      <p:bldP spid="87" grpId="0"/>
      <p:bldP spid="88" grpId="0"/>
      <p:bldP spid="89" grpId="0"/>
      <p:bldP spid="90" grpId="0"/>
      <p:bldP spid="91" grpId="0" animBg="1"/>
      <p:bldP spid="92" grpId="0" animBg="1"/>
      <p:bldP spid="17" grpId="0" animBg="1"/>
      <p:bldP spid="93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The graph of the function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=54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−225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+309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−140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 is shown in the diagram.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</a:t>
                </a:r>
                <a:r>
                  <a:rPr lang="en-GB" sz="1400" dirty="0">
                    <a:latin typeface="Comic Sans MS" pitchFamily="66" charset="0"/>
                  </a:rPr>
                  <a:t> student observes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(1.1)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(1.6)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both negative and states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 has no roots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1.1,1.6</m:t>
                        </m:r>
                      </m:e>
                    </m:d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Explain, referring to the diagram, why the student is incorrect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(1.3)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(1.5)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(1.7)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use your answer to explain why there are at least 3 roots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1.1&lt;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&lt;1.7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l="-307" t="-766" r="-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796136" y="1556792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436096" y="2924944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00390" y="2780927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0" y="2780927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24128" y="1268760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268760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reeform 54"/>
          <p:cNvSpPr/>
          <p:nvPr/>
        </p:nvSpPr>
        <p:spPr>
          <a:xfrm>
            <a:off x="6732240" y="1481826"/>
            <a:ext cx="1151141" cy="2646983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  <a:gd name="connsiteX0" fmla="*/ 0 w 2227484"/>
              <a:gd name="connsiteY0" fmla="*/ 2646983 h 2646983"/>
              <a:gd name="connsiteX1" fmla="*/ 862148 w 2227484"/>
              <a:gd name="connsiteY1" fmla="*/ 617886 h 2646983"/>
              <a:gd name="connsiteX2" fmla="*/ 1567543 w 2227484"/>
              <a:gd name="connsiteY2" fmla="*/ 2028675 h 2646983"/>
              <a:gd name="connsiteX3" fmla="*/ 2227484 w 2227484"/>
              <a:gd name="connsiteY3" fmla="*/ 0 h 2646983"/>
              <a:gd name="connsiteX0" fmla="*/ 0 w 2227484"/>
              <a:gd name="connsiteY0" fmla="*/ 2646983 h 2646983"/>
              <a:gd name="connsiteX1" fmla="*/ 862148 w 2227484"/>
              <a:gd name="connsiteY1" fmla="*/ 617886 h 2646983"/>
              <a:gd name="connsiteX2" fmla="*/ 1601901 w 2227484"/>
              <a:gd name="connsiteY2" fmla="*/ 2028675 h 2646983"/>
              <a:gd name="connsiteX3" fmla="*/ 2227484 w 2227484"/>
              <a:gd name="connsiteY3" fmla="*/ 0 h 2646983"/>
              <a:gd name="connsiteX0" fmla="*/ 0 w 2227484"/>
              <a:gd name="connsiteY0" fmla="*/ 2646983 h 2646983"/>
              <a:gd name="connsiteX1" fmla="*/ 862148 w 2227484"/>
              <a:gd name="connsiteY1" fmla="*/ 617886 h 2646983"/>
              <a:gd name="connsiteX2" fmla="*/ 1601901 w 2227484"/>
              <a:gd name="connsiteY2" fmla="*/ 2028675 h 2646983"/>
              <a:gd name="connsiteX3" fmla="*/ 2227484 w 2227484"/>
              <a:gd name="connsiteY3" fmla="*/ 0 h 264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484" h="2646983">
                <a:moveTo>
                  <a:pt x="0" y="2646983"/>
                </a:moveTo>
                <a:cubicBezTo>
                  <a:pt x="300445" y="1683960"/>
                  <a:pt x="595164" y="720937"/>
                  <a:pt x="862148" y="617886"/>
                </a:cubicBezTo>
                <a:cubicBezTo>
                  <a:pt x="1129132" y="514835"/>
                  <a:pt x="1339988" y="2087268"/>
                  <a:pt x="1601901" y="2028675"/>
                </a:cubicBezTo>
                <a:cubicBezTo>
                  <a:pt x="1863814" y="1970082"/>
                  <a:pt x="2068552" y="781594"/>
                  <a:pt x="222748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804248" y="2924944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660232" y="3068960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812360" y="2924944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68344" y="306896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16200000">
            <a:off x="5868144" y="19168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>
            <a:off x="5868144" y="386104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940152" y="1844824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40152" y="3789040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4067944" y="4869160"/>
            <a:ext cx="648072" cy="515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860032" y="4437112"/>
            <a:ext cx="40975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If there is no sign change, although there could be no roots, it is also possible that there are 2, 4, 6, or any even number amount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From the diagram, since the curve crosses that axis 3 times, it is possible that there are actually 2 roots in the interval given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F29122-8570-9009-3833-94710135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7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The graph of the function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=54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−225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+309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−140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 is shown in the diagram.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</a:t>
                </a:r>
                <a:r>
                  <a:rPr lang="en-GB" sz="1400" dirty="0">
                    <a:latin typeface="Comic Sans MS" pitchFamily="66" charset="0"/>
                  </a:rPr>
                  <a:t> student observes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(1.1)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(1.6)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both negative and states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 has no roots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1.1,1.6</m:t>
                        </m:r>
                      </m:e>
                    </m:d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Explain, referring to the diagram, why the student is incorrect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(1.3)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(1.5)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(1.7)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use your answer to explain why there are at least 3 roots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1.1&lt;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&lt;1.7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l="-307" t="-766" r="-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796136" y="1556792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436096" y="2924944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00390" y="2780927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0" y="2780927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24128" y="1268760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268760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reeform 54"/>
          <p:cNvSpPr/>
          <p:nvPr/>
        </p:nvSpPr>
        <p:spPr>
          <a:xfrm>
            <a:off x="6732240" y="1481826"/>
            <a:ext cx="1151141" cy="2646983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  <a:gd name="connsiteX0" fmla="*/ 0 w 2227484"/>
              <a:gd name="connsiteY0" fmla="*/ 2646983 h 2646983"/>
              <a:gd name="connsiteX1" fmla="*/ 862148 w 2227484"/>
              <a:gd name="connsiteY1" fmla="*/ 617886 h 2646983"/>
              <a:gd name="connsiteX2" fmla="*/ 1567543 w 2227484"/>
              <a:gd name="connsiteY2" fmla="*/ 2028675 h 2646983"/>
              <a:gd name="connsiteX3" fmla="*/ 2227484 w 2227484"/>
              <a:gd name="connsiteY3" fmla="*/ 0 h 2646983"/>
              <a:gd name="connsiteX0" fmla="*/ 0 w 2227484"/>
              <a:gd name="connsiteY0" fmla="*/ 2646983 h 2646983"/>
              <a:gd name="connsiteX1" fmla="*/ 862148 w 2227484"/>
              <a:gd name="connsiteY1" fmla="*/ 617886 h 2646983"/>
              <a:gd name="connsiteX2" fmla="*/ 1601901 w 2227484"/>
              <a:gd name="connsiteY2" fmla="*/ 2028675 h 2646983"/>
              <a:gd name="connsiteX3" fmla="*/ 2227484 w 2227484"/>
              <a:gd name="connsiteY3" fmla="*/ 0 h 2646983"/>
              <a:gd name="connsiteX0" fmla="*/ 0 w 2227484"/>
              <a:gd name="connsiteY0" fmla="*/ 2646983 h 2646983"/>
              <a:gd name="connsiteX1" fmla="*/ 862148 w 2227484"/>
              <a:gd name="connsiteY1" fmla="*/ 617886 h 2646983"/>
              <a:gd name="connsiteX2" fmla="*/ 1601901 w 2227484"/>
              <a:gd name="connsiteY2" fmla="*/ 2028675 h 2646983"/>
              <a:gd name="connsiteX3" fmla="*/ 2227484 w 2227484"/>
              <a:gd name="connsiteY3" fmla="*/ 0 h 264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484" h="2646983">
                <a:moveTo>
                  <a:pt x="0" y="2646983"/>
                </a:moveTo>
                <a:cubicBezTo>
                  <a:pt x="300445" y="1683960"/>
                  <a:pt x="595164" y="720937"/>
                  <a:pt x="862148" y="617886"/>
                </a:cubicBezTo>
                <a:cubicBezTo>
                  <a:pt x="1129132" y="514835"/>
                  <a:pt x="1339988" y="2087268"/>
                  <a:pt x="1601901" y="2028675"/>
                </a:cubicBezTo>
                <a:cubicBezTo>
                  <a:pt x="1863814" y="1970082"/>
                  <a:pt x="2068552" y="781594"/>
                  <a:pt x="222748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804248" y="2924944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660232" y="3068960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812360" y="2924944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68344" y="306896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16200000">
            <a:off x="5868144" y="19168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>
            <a:off x="5868144" y="386104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940152" y="1844824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40152" y="3789040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16016" y="4293096"/>
                <a:ext cx="15230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1.1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=−0.476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93096"/>
                <a:ext cx="1523045" cy="246221"/>
              </a:xfrm>
              <a:prstGeom prst="rect">
                <a:avLst/>
              </a:prstGeom>
              <a:blipFill>
                <a:blip r:embed="rId5"/>
                <a:stretch>
                  <a:fillRect l="-4418" r="-241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16016" y="4653136"/>
                <a:ext cx="13691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1.3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=0.088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653136"/>
                <a:ext cx="1369157" cy="246221"/>
              </a:xfrm>
              <a:prstGeom prst="rect">
                <a:avLst/>
              </a:prstGeom>
              <a:blipFill>
                <a:blip r:embed="rId6"/>
                <a:stretch>
                  <a:fillRect l="-4911" r="-2679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6016" y="5013176"/>
                <a:ext cx="12954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=−0.5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013176"/>
                <a:ext cx="1295419" cy="246221"/>
              </a:xfrm>
              <a:prstGeom prst="rect">
                <a:avLst/>
              </a:prstGeom>
              <a:blipFill>
                <a:blip r:embed="rId7"/>
                <a:stretch>
                  <a:fillRect l="-5189" r="-3302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16016" y="5373216"/>
                <a:ext cx="13691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1.7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=0.352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369157" cy="246221"/>
              </a:xfrm>
              <a:prstGeom prst="rect">
                <a:avLst/>
              </a:prstGeom>
              <a:blipFill>
                <a:blip r:embed="rId8"/>
                <a:stretch>
                  <a:fillRect l="-4911" r="-3125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27984" y="5733256"/>
                <a:ext cx="4464496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the intervals given, there are 3 sign changes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9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That means there are at least 3 roots in the overall interval,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1.1,1.7</m:t>
                        </m:r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733256"/>
                <a:ext cx="4464496" cy="907941"/>
              </a:xfrm>
              <a:prstGeom prst="rect">
                <a:avLst/>
              </a:prstGeom>
              <a:blipFill>
                <a:blip r:embed="rId9"/>
                <a:stretch>
                  <a:fillRect t="-671" b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flipV="1">
            <a:off x="6156176" y="4437112"/>
            <a:ext cx="288032" cy="36004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 flipV="1">
            <a:off x="6012160" y="4797152"/>
            <a:ext cx="288032" cy="36004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 flipV="1">
            <a:off x="6012160" y="5157192"/>
            <a:ext cx="288032" cy="36004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372200" y="4437112"/>
            <a:ext cx="1268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Sign change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8184" y="4797152"/>
            <a:ext cx="1268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Sign change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28184" y="5157192"/>
            <a:ext cx="1268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Sign change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0A5FA-813B-8A2D-8CCA-A9859223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5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3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Using the same axes, sketch the graphs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. Explain how your diagram shows that the function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has only one root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this root lies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Given that the root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show that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=1.753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correct to 3 decimal places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732240" y="14847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36096" y="28529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709228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48264" y="2996952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4523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8123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121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37220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521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0830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834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63220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36084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08948" y="2996952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Arc 3"/>
          <p:cNvSpPr/>
          <p:nvPr/>
        </p:nvSpPr>
        <p:spPr>
          <a:xfrm rot="16200000" flipH="1">
            <a:off x="6923112" y="141784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 rot="5400000" flipH="1">
            <a:off x="4042792" y="2950096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 flipH="1">
            <a:off x="6804248" y="1844824"/>
            <a:ext cx="4104456" cy="4104456"/>
          </a:xfrm>
          <a:prstGeom prst="arc">
            <a:avLst>
              <a:gd name="adj1" fmla="val 17930102"/>
              <a:gd name="adj2" fmla="val 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blipFill>
                <a:blip r:embed="rId5"/>
                <a:stretch>
                  <a:fillRect l="-8861" t="-1515" r="-7595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blipFill>
                <a:blip r:embed="rId6"/>
                <a:stretch>
                  <a:fillRect l="-5714" r="-571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72000" y="4437112"/>
            <a:ext cx="4426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roots of an equation are where it is equal to 0.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40152" y="4797152"/>
                <a:ext cx="1134926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797152"/>
                <a:ext cx="1134926" cy="497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6228184" y="5373216"/>
                <a:ext cx="821122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373216"/>
                <a:ext cx="821122" cy="497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4408245" y="594928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roots of the equation will be where the graphs cross, and we can see that they only cross in one place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Arc 72"/>
          <p:cNvSpPr/>
          <p:nvPr/>
        </p:nvSpPr>
        <p:spPr>
          <a:xfrm flipV="1">
            <a:off x="6948264" y="5085184"/>
            <a:ext cx="288032" cy="576064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164288" y="5157192"/>
                <a:ext cx="792088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5157192"/>
                <a:ext cx="792088" cy="396519"/>
              </a:xfrm>
              <a:prstGeom prst="rect">
                <a:avLst/>
              </a:prstGeom>
              <a:blipFill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2A504C-AFE6-6CC9-2229-A87C3E97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64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54" grpId="0"/>
      <p:bldP spid="63" grpId="0"/>
      <p:bldP spid="64" grpId="0"/>
      <p:bldP spid="66" grpId="0"/>
      <p:bldP spid="67" grpId="0"/>
      <p:bldP spid="4" grpId="0" animBg="1"/>
      <p:bldP spid="68" grpId="0" animBg="1"/>
      <p:bldP spid="69" grpId="0" animBg="1"/>
      <p:bldP spid="5" grpId="0"/>
      <p:bldP spid="70" grpId="0"/>
      <p:bldP spid="7" grpId="0"/>
      <p:bldP spid="8" grpId="0"/>
      <p:bldP spid="71" grpId="0"/>
      <p:bldP spid="72" grpId="0"/>
      <p:bldP spid="73" grpId="0" animBg="1"/>
      <p:bldP spid="7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08ebd0-2d46-481e-8ec6-29c3c2f69f27">H7M4A2V4A7UU-929639613-2834</_dlc_DocId>
    <_dlc_DocIdUrl xmlns="4a08ebd0-2d46-481e-8ec6-29c3c2f69f27">
      <Url>https://yavnehcollege.sharepoint.com/sites/Students/_layouts/15/DocIdRedir.aspx?ID=H7M4A2V4A7UU-929639613-2834</Url>
      <Description>H7M4A2V4A7UU-929639613-2834</Description>
    </_dlc_DocIdUrl>
    <lcf76f155ced4ddcb4097134ff3c332f xmlns="1bfa02ec-0afc-49fa-8bb5-730f9d12e469">
      <Terms xmlns="http://schemas.microsoft.com/office/infopath/2007/PartnerControls"/>
    </lcf76f155ced4ddcb4097134ff3c332f>
    <TaxCatchAll xmlns="4a08ebd0-2d46-481e-8ec6-29c3c2f69f2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414341F32BA49B310F0A9F2C712CF" ma:contentTypeVersion="16" ma:contentTypeDescription="Create a new document." ma:contentTypeScope="" ma:versionID="afe9c10655b36b531a544ad4d6f2807a">
  <xsd:schema xmlns:xsd="http://www.w3.org/2001/XMLSchema" xmlns:xs="http://www.w3.org/2001/XMLSchema" xmlns:p="http://schemas.microsoft.com/office/2006/metadata/properties" xmlns:ns2="4a08ebd0-2d46-481e-8ec6-29c3c2f69f27" xmlns:ns3="1bfa02ec-0afc-49fa-8bb5-730f9d12e469" targetNamespace="http://schemas.microsoft.com/office/2006/metadata/properties" ma:root="true" ma:fieldsID="e40457bbafbddda60075a7ac346d50a2" ns2:_="" ns3:_="">
    <xsd:import namespace="4a08ebd0-2d46-481e-8ec6-29c3c2f69f27"/>
    <xsd:import namespace="1bfa02ec-0afc-49fa-8bb5-730f9d12e4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ebd0-2d46-481e-8ec6-29c3c2f69f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73ab49d-0190-4b8d-bf1a-c838ce73efbe}" ma:internalName="TaxCatchAll" ma:showField="CatchAllData" ma:web="4a08ebd0-2d46-481e-8ec6-29c3c2f69f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a02ec-0afc-49fa-8bb5-730f9d12e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e248ee6-8ff0-47ff-a448-2af7925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6AE5B71-A16C-44E1-990B-77E096B4D97B}">
  <ds:schemaRefs>
    <ds:schemaRef ds:uri="http://schemas.microsoft.com/office/2006/metadata/properties"/>
    <ds:schemaRef ds:uri="http://schemas.microsoft.com/office/infopath/2007/PartnerControls"/>
    <ds:schemaRef ds:uri="4a08ebd0-2d46-481e-8ec6-29c3c2f69f27"/>
    <ds:schemaRef ds:uri="1bfa02ec-0afc-49fa-8bb5-730f9d12e469"/>
  </ds:schemaRefs>
</ds:datastoreItem>
</file>

<file path=customXml/itemProps2.xml><?xml version="1.0" encoding="utf-8"?>
<ds:datastoreItem xmlns:ds="http://schemas.openxmlformats.org/officeDocument/2006/customXml" ds:itemID="{EA5F6690-AD42-46AF-9AEB-DE4F46F57D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8ebd0-2d46-481e-8ec6-29c3c2f69f27"/>
    <ds:schemaRef ds:uri="1bfa02ec-0afc-49fa-8bb5-730f9d12e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2059F4-9BCC-4116-97ED-2D06E20E3CE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654776D-9612-4B9C-A67F-362B2067D12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2624</TotalTime>
  <Words>6061</Words>
  <Application>Microsoft Office PowerPoint</Application>
  <PresentationFormat>On-screen Show (4:3)</PresentationFormat>
  <Paragraphs>805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Comic Sans MS</vt:lpstr>
      <vt:lpstr>Pristina</vt:lpstr>
      <vt:lpstr>Wingdings</vt:lpstr>
      <vt:lpstr>Retrospect</vt:lpstr>
      <vt:lpstr>PowerPoint Presentation</vt:lpstr>
      <vt:lpstr>Prior Knowledge Check</vt:lpstr>
      <vt:lpstr>PowerPoint Presentation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PowerPoint Presentation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PowerPoint Presentation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PowerPoint Presentation</vt:lpstr>
      <vt:lpstr>Numerical Methods</vt:lpstr>
      <vt:lpstr>Numerical Methods</vt:lpstr>
      <vt:lpstr>Numerical Methods</vt:lpstr>
      <vt:lpstr>Numerical Methods</vt:lpstr>
      <vt:lpstr>Numerical Methods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Most Murshida Khatun</cp:lastModifiedBy>
  <cp:revision>666</cp:revision>
  <dcterms:created xsi:type="dcterms:W3CDTF">2018-04-30T00:32:33Z</dcterms:created>
  <dcterms:modified xsi:type="dcterms:W3CDTF">2024-09-27T12:12:07Z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0x010100652414341F32BA49B310F0A9F2C712CF</vt:lpwstr>
  </property>
  <property fmtid="{D5CDD505-2E9C-101B-9397-08002B2CF9AE}" pid="3" name="_dlc_DocIdItemGuid">
    <vt:lpwstr>3113c0d3-9e8f-4f59-b23f-e4d3258c2b4a</vt:lpwstr>
  </property>
  <property fmtid="{D5CDD505-2E9C-101B-9397-08002B2CF9AE}" pid="4" name="MediaServiceImageTags">
    <vt:lpwstr/>
  </property>
</Properties>
</file>