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34"/>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x="9753600" cy="7315200"/>
  <p:notesSz cx="6858000" cy="9144000"/>
  <p:embeddedFontLst>
    <p:embeddedFont>
      <p:font typeface="Calibri (MS)" charset="1" panose="020F0502020204030204"/>
      <p:regular r:id="rId29"/>
    </p:embeddedFont>
    <p:embeddedFont>
      <p:font typeface="Calibri (MS) Bold" charset="1" panose="020F0702030404030204"/>
      <p:regular r:id="rId30"/>
    </p:embeddedFont>
    <p:embeddedFont>
      <p:font typeface="Arimo" charset="1" panose="020B0604020202020204"/>
      <p:regular r:id="rId31"/>
    </p:embeddedFont>
    <p:embeddedFont>
      <p:font typeface="Arial" charset="1" panose="020B0604020202020204"/>
      <p:regular r:id="rId32"/>
    </p:embeddedFont>
    <p:embeddedFont>
      <p:font typeface="Calibri (MS) Italics" charset="1" panose="020F05020202040A0204"/>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notesMasters/notesMaster1.xml" Type="http://schemas.openxmlformats.org/officeDocument/2006/relationships/notesMaster"/><Relationship Id="rId35" Target="theme/theme2.xml" Type="http://schemas.openxmlformats.org/officeDocument/2006/relationships/theme"/><Relationship Id="rId36" Target="notesSlides/notesSlide1.xml" Type="http://schemas.openxmlformats.org/officeDocument/2006/relationships/notesSlide"/><Relationship Id="rId37" Target="notesSlides/notesSlide2.xml" Type="http://schemas.openxmlformats.org/officeDocument/2006/relationships/notesSlide"/><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9696_s19_qp_11</a:t>
            </a:r>
          </a:p>
          <a:p>
            <a:r>
              <a:rPr lang="en-US"/>
              <a:t>21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9696_w20_qp_12</a:t>
            </a:r>
          </a:p>
          <a:p>
            <a:r>
              <a:rPr lang="en-US"/>
              <a:t>23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12.png" Type="http://schemas.openxmlformats.org/officeDocument/2006/relationships/image"/><Relationship Id="rId5" Target="../media/image13.png" Type="http://schemas.openxmlformats.org/officeDocument/2006/relationships/image"/><Relationship Id="rId6" Target="../media/image14.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15.png" Type="http://schemas.openxmlformats.org/officeDocument/2006/relationships/image"/><Relationship Id="rId5" Target="../media/image16.jpeg" Type="http://schemas.openxmlformats.org/officeDocument/2006/relationships/image"/><Relationship Id="rId6" Target="../media/image17.jpeg" Type="http://schemas.openxmlformats.org/officeDocument/2006/relationships/image"/><Relationship Id="rId7" Target="../media/image12.png" Type="http://schemas.openxmlformats.org/officeDocument/2006/relationships/image"/><Relationship Id="rId8" Target="../media/image13.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12.png" Type="http://schemas.openxmlformats.org/officeDocument/2006/relationships/image"/><Relationship Id="rId5" Target="../media/image13.png" Type="http://schemas.openxmlformats.org/officeDocument/2006/relationships/image"/><Relationship Id="rId6" Target="../media/image18.png" Type="http://schemas.openxmlformats.org/officeDocument/2006/relationships/image"/><Relationship Id="rId7" Target="../media/image19.png" Type="http://schemas.openxmlformats.org/officeDocument/2006/relationships/image"/><Relationship Id="rId8" Target="https://www.youtube.com/watch?v=xZLX59FXr5w" TargetMode="External" Type="http://schemas.openxmlformats.org/officeDocument/2006/relationships/hyperlink"/></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12.png" Type="http://schemas.openxmlformats.org/officeDocument/2006/relationships/image"/><Relationship Id="rId5" Target="../media/image13.png" Type="http://schemas.openxmlformats.org/officeDocument/2006/relationships/image"/><Relationship Id="rId6" Target="../media/image20.png" Type="http://schemas.openxmlformats.org/officeDocument/2006/relationships/image"/><Relationship Id="rId7" Target="../media/image21.jpeg" Type="http://schemas.openxmlformats.org/officeDocument/2006/relationships/image"/><Relationship Id="rId8" Target="../media/image22.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12.png" Type="http://schemas.openxmlformats.org/officeDocument/2006/relationships/image"/><Relationship Id="rId5" Target="../media/image13.png" Type="http://schemas.openxmlformats.org/officeDocument/2006/relationships/image"/><Relationship Id="rId6" Target="../media/image23.jpeg" Type="http://schemas.openxmlformats.org/officeDocument/2006/relationships/image"/><Relationship Id="rId7" Target="../media/image24.jpeg" Type="http://schemas.openxmlformats.org/officeDocument/2006/relationships/image"/><Relationship Id="rId8" Target="https://www.youtube.com/watch?v=bbuFJtnDruM" TargetMode="External" Type="http://schemas.openxmlformats.org/officeDocument/2006/relationships/hyperlink"/><Relationship Id="rId9" Target="../media/image6.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25.png" Type="http://schemas.openxmlformats.org/officeDocument/2006/relationships/image"/><Relationship Id="rId5" Target="../media/image26.png" Type="http://schemas.openxmlformats.org/officeDocument/2006/relationships/image"/><Relationship Id="rId6" Target="../media/image27.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28.jpeg" Type="http://schemas.openxmlformats.org/officeDocument/2006/relationships/image"/><Relationship Id="rId5" Target="../media/image29.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0.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1.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https://www.youtube.com/watch?v=ePL-uOg9hSU" TargetMode="External" Type="http://schemas.openxmlformats.org/officeDocument/2006/relationships/hyperlink"/><Relationship Id="rId5" Target="../media/image4.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2.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2.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3.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5.jpeg" Type="http://schemas.openxmlformats.org/officeDocument/2006/relationships/image"/><Relationship Id="rId5" Target="../media/image6.png" Type="http://schemas.openxmlformats.org/officeDocument/2006/relationships/image"/><Relationship Id="rId6" Target="https://www.youtube.com/watch?v=WcE36Ha3PtQ" TargetMode="External" Type="http://schemas.openxmlformats.org/officeDocument/2006/relationships/hyperlink"/></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sciencedirect.com/topics/earth-and-planetary-sciences/stratosphere" TargetMode="External" Type="http://schemas.openxmlformats.org/officeDocument/2006/relationships/hyperlink"/><Relationship Id="rId11" Target="https://www.sciencedirect.com/topics/earth-and-planetary-sciences/thunderstorm" TargetMode="External" Type="http://schemas.openxmlformats.org/officeDocument/2006/relationships/hyperlink"/><Relationship Id="rId12" Target="https://www.sciencedirect.com/topics/earth-and-planetary-sciences/planetary-boundary-layer" TargetMode="External" Type="http://schemas.openxmlformats.org/officeDocument/2006/relationships/hyperlink"/><Relationship Id="rId13" Target="https://web.physics.ucsb.edu/~lgrace/chem123/troposphere.htm" TargetMode="External" Type="http://schemas.openxmlformats.org/officeDocument/2006/relationships/hyperlink"/><Relationship Id="rId14" Target="https://www.youtube.com/watch?v=Dk9VHHFUbqo" TargetMode="External" Type="http://schemas.openxmlformats.org/officeDocument/2006/relationships/hyperlink"/><Relationship Id="rId2" Target="../media/image1.jpeg" Type="http://schemas.openxmlformats.org/officeDocument/2006/relationships/image"/><Relationship Id="rId3" Target="../media/image2.png" Type="http://schemas.openxmlformats.org/officeDocument/2006/relationships/image"/><Relationship Id="rId4" Target="https://www.sciencedirect.com/topics/earth-and-planetary-sciences/polar-region" TargetMode="External" Type="http://schemas.openxmlformats.org/officeDocument/2006/relationships/hyperlink"/><Relationship Id="rId5" Target="https://www.sciencedirect.com/topics/earth-and-planetary-sciences/equator" TargetMode="External" Type="http://schemas.openxmlformats.org/officeDocument/2006/relationships/hyperlink"/><Relationship Id="rId6" Target="https://www.sciencedirect.com/topics/earth-and-planetary-sciences/tropopause" TargetMode="External" Type="http://schemas.openxmlformats.org/officeDocument/2006/relationships/hyperlink"/><Relationship Id="rId7" Target="https://www.sciencedirect.com/topics/earth-and-planetary-sciences/temperature-inversion" TargetMode="External" Type="http://schemas.openxmlformats.org/officeDocument/2006/relationships/hyperlink"/><Relationship Id="rId8" Target="https://www.sciencedirect.com/topics/earth-and-planetary-sciences/atmospheric-circulation" TargetMode="External" Type="http://schemas.openxmlformats.org/officeDocument/2006/relationships/hyperlink"/><Relationship Id="rId9" Target="https://www.sciencedirect.com/topics/earth-and-planetary-sciences/cumulonimbus" TargetMode="External" Type="http://schemas.openxmlformats.org/officeDocument/2006/relationships/hyperlink"/></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http://www.differencebetween.net/science/difference-between-albedo-and-reflectance/#:~:text=Albedo%20is%20the%20property%20of,any%20form%20of%20reflected%20radiation" TargetMode="External" Type="http://schemas.openxmlformats.org/officeDocument/2006/relationships/hyperlink"/></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9.jpeg" Type="http://schemas.openxmlformats.org/officeDocument/2006/relationships/image"/><Relationship Id="rId5" Target="../media/image10.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11.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12.png" Type="http://schemas.openxmlformats.org/officeDocument/2006/relationships/image"/><Relationship Id="rId5" Target="../media/image13.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7000" t="0" r="-7000" b="0"/>
            </a:stretch>
          </a:blipFill>
        </p:spPr>
      </p:sp>
      <p:sp>
        <p:nvSpPr>
          <p:cNvPr name="Freeform 3" id="3"/>
          <p:cNvSpPr/>
          <p:nvPr/>
        </p:nvSpPr>
        <p:spPr>
          <a:xfrm flipH="false" flipV="false" rot="0">
            <a:off x="-1546093" y="0"/>
            <a:ext cx="13004800" cy="7315200"/>
          </a:xfrm>
          <a:custGeom>
            <a:avLst/>
            <a:gdLst/>
            <a:ahLst/>
            <a:cxnLst/>
            <a:rect r="r" b="b" t="t" l="l"/>
            <a:pathLst>
              <a:path h="7315200" w="13004800">
                <a:moveTo>
                  <a:pt x="0" y="0"/>
                </a:moveTo>
                <a:lnTo>
                  <a:pt x="13004800" y="0"/>
                </a:lnTo>
                <a:lnTo>
                  <a:pt x="13004800" y="7315200"/>
                </a:lnTo>
                <a:lnTo>
                  <a:pt x="0" y="7315200"/>
                </a:lnTo>
                <a:lnTo>
                  <a:pt x="0" y="0"/>
                </a:lnTo>
                <a:close/>
              </a:path>
            </a:pathLst>
          </a:custGeom>
          <a:blipFill>
            <a:blip r:embed="rId3"/>
            <a:stretch>
              <a:fillRect l="0" t="0" r="0" b="0"/>
            </a:stretch>
          </a:blipFill>
        </p:spPr>
      </p:sp>
      <p:grpSp>
        <p:nvGrpSpPr>
          <p:cNvPr name="Group 4" id="4"/>
          <p:cNvGrpSpPr/>
          <p:nvPr/>
        </p:nvGrpSpPr>
        <p:grpSpPr>
          <a:xfrm rot="0">
            <a:off x="-13546" y="67733"/>
            <a:ext cx="9780693" cy="1652693"/>
            <a:chOff x="0" y="0"/>
            <a:chExt cx="13040924" cy="2203591"/>
          </a:xfrm>
        </p:grpSpPr>
        <p:sp>
          <p:nvSpPr>
            <p:cNvPr name="Freeform 5" id="5"/>
            <p:cNvSpPr/>
            <p:nvPr/>
          </p:nvSpPr>
          <p:spPr>
            <a:xfrm flipH="false" flipV="false" rot="0">
              <a:off x="-82804" y="3683"/>
              <a:ext cx="13234417" cy="2210943"/>
            </a:xfrm>
            <a:custGeom>
              <a:avLst/>
              <a:gdLst/>
              <a:ahLst/>
              <a:cxnLst/>
              <a:rect r="r" b="b" t="t" l="l"/>
              <a:pathLst>
                <a:path h="2210943" w="13234417">
                  <a:moveTo>
                    <a:pt x="1274953" y="735330"/>
                  </a:moveTo>
                  <a:cubicBezTo>
                    <a:pt x="1170051" y="560451"/>
                    <a:pt x="1514348" y="387350"/>
                    <a:pt x="2161667" y="289560"/>
                  </a:cubicBezTo>
                  <a:cubicBezTo>
                    <a:pt x="2808986" y="191770"/>
                    <a:pt x="3645789" y="186182"/>
                    <a:pt x="4316984" y="275336"/>
                  </a:cubicBezTo>
                  <a:cubicBezTo>
                    <a:pt x="4554728" y="173736"/>
                    <a:pt x="4989957" y="103505"/>
                    <a:pt x="5490972" y="85979"/>
                  </a:cubicBezTo>
                  <a:cubicBezTo>
                    <a:pt x="5991987" y="68453"/>
                    <a:pt x="6499860" y="105791"/>
                    <a:pt x="6861048" y="186563"/>
                  </a:cubicBezTo>
                  <a:cubicBezTo>
                    <a:pt x="7063613" y="94361"/>
                    <a:pt x="7461250" y="32512"/>
                    <a:pt x="7912989" y="22733"/>
                  </a:cubicBezTo>
                  <a:cubicBezTo>
                    <a:pt x="8364728" y="12954"/>
                    <a:pt x="8806561" y="56896"/>
                    <a:pt x="9081770" y="138811"/>
                  </a:cubicBezTo>
                  <a:cubicBezTo>
                    <a:pt x="9447657" y="41148"/>
                    <a:pt x="10029825" y="0"/>
                    <a:pt x="10576433" y="33274"/>
                  </a:cubicBezTo>
                  <a:cubicBezTo>
                    <a:pt x="11123042" y="66548"/>
                    <a:pt x="11535664" y="168148"/>
                    <a:pt x="11635994" y="294132"/>
                  </a:cubicBezTo>
                  <a:cubicBezTo>
                    <a:pt x="12084304" y="321818"/>
                    <a:pt x="12457811" y="392430"/>
                    <a:pt x="12659868" y="487553"/>
                  </a:cubicBezTo>
                  <a:cubicBezTo>
                    <a:pt x="12861926" y="582676"/>
                    <a:pt x="12872847" y="693039"/>
                    <a:pt x="12689714" y="790067"/>
                  </a:cubicBezTo>
                  <a:cubicBezTo>
                    <a:pt x="13131166" y="920496"/>
                    <a:pt x="13234417" y="1094105"/>
                    <a:pt x="12960985" y="1246378"/>
                  </a:cubicBezTo>
                  <a:cubicBezTo>
                    <a:pt x="12687554" y="1398651"/>
                    <a:pt x="12078335" y="1506474"/>
                    <a:pt x="11360912" y="1529715"/>
                  </a:cubicBezTo>
                  <a:cubicBezTo>
                    <a:pt x="11355832" y="1672590"/>
                    <a:pt x="11010519" y="1803654"/>
                    <a:pt x="10457942" y="1872488"/>
                  </a:cubicBezTo>
                  <a:cubicBezTo>
                    <a:pt x="9905365" y="1941322"/>
                    <a:pt x="9232011" y="1937004"/>
                    <a:pt x="8697215" y="1861312"/>
                  </a:cubicBezTo>
                  <a:cubicBezTo>
                    <a:pt x="8469377" y="2032381"/>
                    <a:pt x="7828280" y="2158365"/>
                    <a:pt x="7050786" y="2184654"/>
                  </a:cubicBezTo>
                  <a:cubicBezTo>
                    <a:pt x="6273292" y="2210943"/>
                    <a:pt x="5498846" y="2132965"/>
                    <a:pt x="5061966" y="1984248"/>
                  </a:cubicBezTo>
                  <a:cubicBezTo>
                    <a:pt x="4526534" y="2057527"/>
                    <a:pt x="3883914" y="2078609"/>
                    <a:pt x="3279267" y="2042795"/>
                  </a:cubicBezTo>
                  <a:cubicBezTo>
                    <a:pt x="2674620" y="2006981"/>
                    <a:pt x="2158873" y="1917319"/>
                    <a:pt x="1848231" y="1793875"/>
                  </a:cubicBezTo>
                  <a:cubicBezTo>
                    <a:pt x="1300988" y="1808353"/>
                    <a:pt x="772033" y="1744091"/>
                    <a:pt x="523621" y="1632839"/>
                  </a:cubicBezTo>
                  <a:cubicBezTo>
                    <a:pt x="275209" y="1521587"/>
                    <a:pt x="360426" y="1387094"/>
                    <a:pt x="736981" y="1296035"/>
                  </a:cubicBezTo>
                  <a:cubicBezTo>
                    <a:pt x="249047" y="1231011"/>
                    <a:pt x="0" y="1101725"/>
                    <a:pt x="119761" y="975614"/>
                  </a:cubicBezTo>
                  <a:cubicBezTo>
                    <a:pt x="239522" y="849503"/>
                    <a:pt x="701294" y="755396"/>
                    <a:pt x="1263904" y="742061"/>
                  </a:cubicBezTo>
                  <a:close/>
                </a:path>
              </a:pathLst>
            </a:custGeom>
            <a:solidFill>
              <a:srgbClr val="4BACC6"/>
            </a:solidFill>
          </p:spPr>
        </p:sp>
        <p:sp>
          <p:nvSpPr>
            <p:cNvPr name="Freeform 6" id="6"/>
            <p:cNvSpPr/>
            <p:nvPr/>
          </p:nvSpPr>
          <p:spPr>
            <a:xfrm flipH="false" flipV="false" rot="0">
              <a:off x="668274" y="135509"/>
              <a:ext cx="11932539" cy="1843913"/>
            </a:xfrm>
            <a:custGeom>
              <a:avLst/>
              <a:gdLst/>
              <a:ahLst/>
              <a:cxnLst/>
              <a:rect r="r" b="b" t="t" l="l"/>
              <a:pathLst>
                <a:path h="1843913" w="11932539">
                  <a:moveTo>
                    <a:pt x="762508" y="1195959"/>
                  </a:moveTo>
                  <a:cubicBezTo>
                    <a:pt x="496443" y="1200658"/>
                    <a:pt x="230251" y="1186688"/>
                    <a:pt x="0" y="1155954"/>
                  </a:cubicBezTo>
                  <a:moveTo>
                    <a:pt x="1435354" y="1633601"/>
                  </a:moveTo>
                  <a:cubicBezTo>
                    <a:pt x="1328293" y="1643253"/>
                    <a:pt x="1216152" y="1649730"/>
                    <a:pt x="1101725" y="1652778"/>
                  </a:cubicBezTo>
                  <a:moveTo>
                    <a:pt x="4310253" y="1843913"/>
                  </a:moveTo>
                  <a:cubicBezTo>
                    <a:pt x="4229735" y="1816481"/>
                    <a:pt x="4162425" y="1787271"/>
                    <a:pt x="4109212" y="1756664"/>
                  </a:cubicBezTo>
                  <a:moveTo>
                    <a:pt x="8027797" y="1626235"/>
                  </a:moveTo>
                  <a:cubicBezTo>
                    <a:pt x="8015986" y="1658747"/>
                    <a:pt x="7989062" y="1690878"/>
                    <a:pt x="7947533" y="1721993"/>
                  </a:cubicBezTo>
                  <a:moveTo>
                    <a:pt x="9623933" y="1034288"/>
                  </a:moveTo>
                  <a:cubicBezTo>
                    <a:pt x="10227310" y="1100963"/>
                    <a:pt x="10608056" y="1240155"/>
                    <a:pt x="10602722" y="1392301"/>
                  </a:cubicBezTo>
                  <a:moveTo>
                    <a:pt x="11932539" y="652907"/>
                  </a:moveTo>
                  <a:cubicBezTo>
                    <a:pt x="11834876" y="704723"/>
                    <a:pt x="11685651" y="750697"/>
                    <a:pt x="11496675" y="787146"/>
                  </a:cubicBezTo>
                  <a:moveTo>
                    <a:pt x="10886694" y="154813"/>
                  </a:moveTo>
                  <a:cubicBezTo>
                    <a:pt x="10903331" y="175768"/>
                    <a:pt x="10911078" y="196977"/>
                    <a:pt x="10909681" y="218186"/>
                  </a:cubicBezTo>
                  <a:moveTo>
                    <a:pt x="8103362" y="80899"/>
                  </a:moveTo>
                  <a:cubicBezTo>
                    <a:pt x="8160131" y="51689"/>
                    <a:pt x="8235315" y="24384"/>
                    <a:pt x="8326628" y="0"/>
                  </a:cubicBezTo>
                  <a:moveTo>
                    <a:pt x="6015101" y="119380"/>
                  </a:moveTo>
                  <a:cubicBezTo>
                    <a:pt x="6038215" y="95250"/>
                    <a:pt x="6074537" y="71755"/>
                    <a:pt x="6123178" y="49657"/>
                  </a:cubicBezTo>
                  <a:moveTo>
                    <a:pt x="3564255" y="143002"/>
                  </a:moveTo>
                  <a:cubicBezTo>
                    <a:pt x="3706241" y="161925"/>
                    <a:pt x="3837686" y="184531"/>
                    <a:pt x="3955542" y="210693"/>
                  </a:cubicBezTo>
                  <a:moveTo>
                    <a:pt x="592201" y="674751"/>
                  </a:moveTo>
                  <a:cubicBezTo>
                    <a:pt x="561213" y="651510"/>
                    <a:pt x="538353" y="627634"/>
                    <a:pt x="523875" y="603631"/>
                  </a:cubicBezTo>
                </a:path>
              </a:pathLst>
            </a:custGeom>
            <a:solidFill>
              <a:srgbClr val="000000">
                <a:alpha val="0"/>
              </a:srgbClr>
            </a:solidFill>
          </p:spPr>
        </p:sp>
        <p:sp>
          <p:nvSpPr>
            <p:cNvPr name="Freeform 7" id="7"/>
            <p:cNvSpPr/>
            <p:nvPr/>
          </p:nvSpPr>
          <p:spPr>
            <a:xfrm flipH="false" flipV="false" rot="0">
              <a:off x="-27432" y="-14351"/>
              <a:ext cx="13107924" cy="2247265"/>
            </a:xfrm>
            <a:custGeom>
              <a:avLst/>
              <a:gdLst/>
              <a:ahLst/>
              <a:cxnLst/>
              <a:rect r="r" b="b" t="t" l="l"/>
              <a:pathLst>
                <a:path h="2247265" w="13107924">
                  <a:moveTo>
                    <a:pt x="1237615" y="753364"/>
                  </a:moveTo>
                  <a:cubicBezTo>
                    <a:pt x="1237615" y="761492"/>
                    <a:pt x="1232154" y="768604"/>
                    <a:pt x="1224407" y="770763"/>
                  </a:cubicBezTo>
                  <a:cubicBezTo>
                    <a:pt x="1216660" y="772922"/>
                    <a:pt x="1208278" y="769620"/>
                    <a:pt x="1204087" y="762635"/>
                  </a:cubicBezTo>
                  <a:cubicBezTo>
                    <a:pt x="1148969" y="670687"/>
                    <a:pt x="1204468" y="583819"/>
                    <a:pt x="1323086" y="512699"/>
                  </a:cubicBezTo>
                  <a:cubicBezTo>
                    <a:pt x="1473581" y="422402"/>
                    <a:pt x="1742948" y="344297"/>
                    <a:pt x="2103501" y="289687"/>
                  </a:cubicBezTo>
                  <a:cubicBezTo>
                    <a:pt x="2752471" y="191516"/>
                    <a:pt x="3591052" y="186055"/>
                    <a:pt x="4263898" y="275463"/>
                  </a:cubicBezTo>
                  <a:lnTo>
                    <a:pt x="4261485" y="293370"/>
                  </a:lnTo>
                  <a:lnTo>
                    <a:pt x="4243451" y="293370"/>
                  </a:lnTo>
                  <a:cubicBezTo>
                    <a:pt x="4243451" y="286131"/>
                    <a:pt x="4247769" y="279654"/>
                    <a:pt x="4254373" y="276733"/>
                  </a:cubicBezTo>
                  <a:cubicBezTo>
                    <a:pt x="4495292" y="173736"/>
                    <a:pt x="4933315" y="103505"/>
                    <a:pt x="5434711" y="85979"/>
                  </a:cubicBezTo>
                  <a:lnTo>
                    <a:pt x="5435346" y="104013"/>
                  </a:lnTo>
                  <a:lnTo>
                    <a:pt x="5434711" y="85979"/>
                  </a:lnTo>
                  <a:cubicBezTo>
                    <a:pt x="5936742" y="68453"/>
                    <a:pt x="6446266" y="105791"/>
                    <a:pt x="6809359" y="186944"/>
                  </a:cubicBezTo>
                  <a:cubicBezTo>
                    <a:pt x="6817614" y="188849"/>
                    <a:pt x="6823456" y="196088"/>
                    <a:pt x="6823456" y="204597"/>
                  </a:cubicBezTo>
                  <a:lnTo>
                    <a:pt x="6805422" y="204597"/>
                  </a:lnTo>
                  <a:lnTo>
                    <a:pt x="6797929" y="188214"/>
                  </a:lnTo>
                  <a:cubicBezTo>
                    <a:pt x="7004177" y="94361"/>
                    <a:pt x="7404989" y="32512"/>
                    <a:pt x="7857236" y="22733"/>
                  </a:cubicBezTo>
                  <a:lnTo>
                    <a:pt x="7857618" y="40767"/>
                  </a:lnTo>
                  <a:lnTo>
                    <a:pt x="7857236" y="22733"/>
                  </a:lnTo>
                  <a:cubicBezTo>
                    <a:pt x="8309864" y="12954"/>
                    <a:pt x="8753856" y="56896"/>
                    <a:pt x="9031479" y="139573"/>
                  </a:cubicBezTo>
                  <a:lnTo>
                    <a:pt x="9026271" y="156845"/>
                  </a:lnTo>
                  <a:lnTo>
                    <a:pt x="9026271" y="138811"/>
                  </a:lnTo>
                  <a:lnTo>
                    <a:pt x="9026271" y="156845"/>
                  </a:lnTo>
                  <a:lnTo>
                    <a:pt x="9021572" y="139446"/>
                  </a:lnTo>
                  <a:cubicBezTo>
                    <a:pt x="9390126" y="41021"/>
                    <a:pt x="9974453" y="0"/>
                    <a:pt x="10522077" y="33274"/>
                  </a:cubicBezTo>
                  <a:lnTo>
                    <a:pt x="10520933" y="51308"/>
                  </a:lnTo>
                  <a:lnTo>
                    <a:pt x="10522077" y="33274"/>
                  </a:lnTo>
                  <a:cubicBezTo>
                    <a:pt x="11065891" y="66294"/>
                    <a:pt x="11488420" y="167386"/>
                    <a:pt x="11594719" y="300990"/>
                  </a:cubicBezTo>
                  <a:lnTo>
                    <a:pt x="11580621" y="312293"/>
                  </a:lnTo>
                  <a:lnTo>
                    <a:pt x="11562588" y="312293"/>
                  </a:lnTo>
                  <a:cubicBezTo>
                    <a:pt x="11562588" y="307340"/>
                    <a:pt x="11564620" y="302514"/>
                    <a:pt x="11568303" y="299085"/>
                  </a:cubicBezTo>
                  <a:cubicBezTo>
                    <a:pt x="11571985" y="295656"/>
                    <a:pt x="11576812" y="293878"/>
                    <a:pt x="11581765" y="294259"/>
                  </a:cubicBezTo>
                  <a:cubicBezTo>
                    <a:pt x="12030583" y="322072"/>
                    <a:pt x="12406883" y="392684"/>
                    <a:pt x="12612243" y="489331"/>
                  </a:cubicBezTo>
                  <a:lnTo>
                    <a:pt x="12604495" y="505714"/>
                  </a:lnTo>
                  <a:lnTo>
                    <a:pt x="12612243" y="489331"/>
                  </a:lnTo>
                  <a:cubicBezTo>
                    <a:pt x="12742418" y="550672"/>
                    <a:pt x="12810997" y="626999"/>
                    <a:pt x="12771628" y="710946"/>
                  </a:cubicBezTo>
                  <a:cubicBezTo>
                    <a:pt x="12752196" y="752094"/>
                    <a:pt x="12707746" y="789813"/>
                    <a:pt x="12642977" y="824230"/>
                  </a:cubicBezTo>
                  <a:lnTo>
                    <a:pt x="12634468" y="808228"/>
                  </a:lnTo>
                  <a:lnTo>
                    <a:pt x="12639547" y="790956"/>
                  </a:lnTo>
                  <a:cubicBezTo>
                    <a:pt x="12939395" y="879475"/>
                    <a:pt x="13107924" y="995299"/>
                    <a:pt x="13069189" y="1126109"/>
                  </a:cubicBezTo>
                  <a:cubicBezTo>
                    <a:pt x="13052806" y="1181735"/>
                    <a:pt x="12998958" y="1233297"/>
                    <a:pt x="12914376" y="1280414"/>
                  </a:cubicBezTo>
                  <a:cubicBezTo>
                    <a:pt x="12636754" y="1434973"/>
                    <a:pt x="12023597" y="1542796"/>
                    <a:pt x="11306047" y="1566037"/>
                  </a:cubicBezTo>
                  <a:lnTo>
                    <a:pt x="11305413" y="1548003"/>
                  </a:lnTo>
                  <a:lnTo>
                    <a:pt x="11323446" y="1548638"/>
                  </a:lnTo>
                  <a:cubicBezTo>
                    <a:pt x="11317732" y="1710690"/>
                    <a:pt x="10947908" y="1841119"/>
                    <a:pt x="10404729" y="1908683"/>
                  </a:cubicBezTo>
                  <a:lnTo>
                    <a:pt x="10402443" y="1890776"/>
                  </a:lnTo>
                  <a:lnTo>
                    <a:pt x="10404729" y="1908683"/>
                  </a:lnTo>
                  <a:cubicBezTo>
                    <a:pt x="9850628" y="1977644"/>
                    <a:pt x="9175622" y="1973453"/>
                    <a:pt x="8639175" y="1897507"/>
                  </a:cubicBezTo>
                  <a:lnTo>
                    <a:pt x="8641715" y="1879600"/>
                  </a:lnTo>
                  <a:lnTo>
                    <a:pt x="8652509" y="1894078"/>
                  </a:lnTo>
                  <a:cubicBezTo>
                    <a:pt x="8419465" y="2069084"/>
                    <a:pt x="7772527" y="2194687"/>
                    <a:pt x="6995921" y="2220976"/>
                  </a:cubicBezTo>
                  <a:cubicBezTo>
                    <a:pt x="6217539" y="2247265"/>
                    <a:pt x="5440553" y="2169287"/>
                    <a:pt x="5000752" y="2019681"/>
                  </a:cubicBezTo>
                  <a:lnTo>
                    <a:pt x="5006594" y="2002536"/>
                  </a:lnTo>
                  <a:lnTo>
                    <a:pt x="5009007" y="2020443"/>
                  </a:lnTo>
                  <a:cubicBezTo>
                    <a:pt x="4472178" y="2093849"/>
                    <a:pt x="3828541" y="2115058"/>
                    <a:pt x="3222879" y="2079117"/>
                  </a:cubicBezTo>
                  <a:lnTo>
                    <a:pt x="3223895" y="2061083"/>
                  </a:lnTo>
                  <a:lnTo>
                    <a:pt x="3222879" y="2079117"/>
                  </a:lnTo>
                  <a:cubicBezTo>
                    <a:pt x="2617597" y="2043303"/>
                    <a:pt x="2099564" y="1953387"/>
                    <a:pt x="1786128" y="1828927"/>
                  </a:cubicBezTo>
                  <a:cubicBezTo>
                    <a:pt x="1778127" y="1825752"/>
                    <a:pt x="1773428" y="1817243"/>
                    <a:pt x="1775079" y="1808734"/>
                  </a:cubicBezTo>
                  <a:cubicBezTo>
                    <a:pt x="1776730" y="1800225"/>
                    <a:pt x="1784096" y="1794129"/>
                    <a:pt x="1792859" y="1794129"/>
                  </a:cubicBezTo>
                  <a:cubicBezTo>
                    <a:pt x="1802765" y="1794129"/>
                    <a:pt x="1810766" y="1802130"/>
                    <a:pt x="1810893" y="1811909"/>
                  </a:cubicBezTo>
                  <a:cubicBezTo>
                    <a:pt x="1811020" y="1821688"/>
                    <a:pt x="1803146" y="1829943"/>
                    <a:pt x="1793367" y="1830197"/>
                  </a:cubicBezTo>
                  <a:cubicBezTo>
                    <a:pt x="1245743" y="1844675"/>
                    <a:pt x="713232" y="1780540"/>
                    <a:pt x="461010" y="1667510"/>
                  </a:cubicBezTo>
                  <a:cubicBezTo>
                    <a:pt x="347345" y="1616583"/>
                    <a:pt x="285242" y="1552194"/>
                    <a:pt x="317627" y="1479931"/>
                  </a:cubicBezTo>
                  <a:cubicBezTo>
                    <a:pt x="350139" y="1407287"/>
                    <a:pt x="478028" y="1344930"/>
                    <a:pt x="677418" y="1296797"/>
                  </a:cubicBezTo>
                  <a:cubicBezTo>
                    <a:pt x="679831" y="1296162"/>
                    <a:pt x="682371" y="1296162"/>
                    <a:pt x="684911" y="1296543"/>
                  </a:cubicBezTo>
                  <a:cubicBezTo>
                    <a:pt x="694563" y="1298321"/>
                    <a:pt x="701040" y="1307465"/>
                    <a:pt x="699516" y="1317117"/>
                  </a:cubicBezTo>
                  <a:cubicBezTo>
                    <a:pt x="697992" y="1326769"/>
                    <a:pt x="688975" y="1333500"/>
                    <a:pt x="679323" y="1332230"/>
                  </a:cubicBezTo>
                  <a:cubicBezTo>
                    <a:pt x="272796" y="1277874"/>
                    <a:pt x="0" y="1175385"/>
                    <a:pt x="17399" y="1045464"/>
                  </a:cubicBezTo>
                  <a:cubicBezTo>
                    <a:pt x="20447" y="1022604"/>
                    <a:pt x="32385" y="1001141"/>
                    <a:pt x="51435" y="981202"/>
                  </a:cubicBezTo>
                  <a:cubicBezTo>
                    <a:pt x="177419" y="848614"/>
                    <a:pt x="647700" y="755269"/>
                    <a:pt x="1208151" y="742061"/>
                  </a:cubicBezTo>
                  <a:lnTo>
                    <a:pt x="1208532" y="760095"/>
                  </a:lnTo>
                  <a:lnTo>
                    <a:pt x="1199007" y="744728"/>
                  </a:lnTo>
                  <a:lnTo>
                    <a:pt x="1209929" y="737997"/>
                  </a:lnTo>
                  <a:cubicBezTo>
                    <a:pt x="1215517" y="734568"/>
                    <a:pt x="1222502" y="734441"/>
                    <a:pt x="1228217" y="737616"/>
                  </a:cubicBezTo>
                  <a:cubicBezTo>
                    <a:pt x="1233932" y="740791"/>
                    <a:pt x="1237488" y="746887"/>
                    <a:pt x="1237488" y="753364"/>
                  </a:cubicBezTo>
                  <a:moveTo>
                    <a:pt x="1201420" y="753364"/>
                  </a:moveTo>
                  <a:lnTo>
                    <a:pt x="1219454" y="753364"/>
                  </a:lnTo>
                  <a:lnTo>
                    <a:pt x="1228979" y="768731"/>
                  </a:lnTo>
                  <a:lnTo>
                    <a:pt x="1218057" y="775462"/>
                  </a:lnTo>
                  <a:cubicBezTo>
                    <a:pt x="1215390" y="777113"/>
                    <a:pt x="1212215" y="778129"/>
                    <a:pt x="1209040" y="778129"/>
                  </a:cubicBezTo>
                  <a:cubicBezTo>
                    <a:pt x="644144" y="791464"/>
                    <a:pt x="191262" y="886460"/>
                    <a:pt x="77470" y="1006094"/>
                  </a:cubicBezTo>
                  <a:lnTo>
                    <a:pt x="64389" y="993648"/>
                  </a:lnTo>
                  <a:lnTo>
                    <a:pt x="77470" y="1006094"/>
                  </a:lnTo>
                  <a:cubicBezTo>
                    <a:pt x="62103" y="1022350"/>
                    <a:pt x="54864" y="1037082"/>
                    <a:pt x="53086" y="1050290"/>
                  </a:cubicBezTo>
                  <a:cubicBezTo>
                    <a:pt x="41656" y="1135634"/>
                    <a:pt x="254381" y="1239012"/>
                    <a:pt x="684022" y="1296416"/>
                  </a:cubicBezTo>
                  <a:lnTo>
                    <a:pt x="681609" y="1314323"/>
                  </a:lnTo>
                  <a:lnTo>
                    <a:pt x="678434" y="1332103"/>
                  </a:lnTo>
                  <a:lnTo>
                    <a:pt x="681609" y="1314323"/>
                  </a:lnTo>
                  <a:lnTo>
                    <a:pt x="685800" y="1331849"/>
                  </a:lnTo>
                  <a:cubicBezTo>
                    <a:pt x="482727" y="1380871"/>
                    <a:pt x="374650" y="1440688"/>
                    <a:pt x="350393" y="1494663"/>
                  </a:cubicBezTo>
                  <a:cubicBezTo>
                    <a:pt x="333375" y="1532636"/>
                    <a:pt x="357886" y="1581912"/>
                    <a:pt x="475488" y="1634490"/>
                  </a:cubicBezTo>
                  <a:lnTo>
                    <a:pt x="468122" y="1651000"/>
                  </a:lnTo>
                  <a:lnTo>
                    <a:pt x="475488" y="1634490"/>
                  </a:lnTo>
                  <a:cubicBezTo>
                    <a:pt x="719963" y="1743964"/>
                    <a:pt x="1245489" y="1808480"/>
                    <a:pt x="1792224" y="1794002"/>
                  </a:cubicBezTo>
                  <a:lnTo>
                    <a:pt x="1792732" y="1812036"/>
                  </a:lnTo>
                  <a:lnTo>
                    <a:pt x="1792732" y="1830070"/>
                  </a:lnTo>
                  <a:lnTo>
                    <a:pt x="1792732" y="1812036"/>
                  </a:lnTo>
                  <a:lnTo>
                    <a:pt x="1799463" y="1795272"/>
                  </a:lnTo>
                  <a:cubicBezTo>
                    <a:pt x="2107438" y="1917573"/>
                    <a:pt x="2620899" y="2007108"/>
                    <a:pt x="3224911" y="2042922"/>
                  </a:cubicBezTo>
                  <a:cubicBezTo>
                    <a:pt x="3828542" y="2078736"/>
                    <a:pt x="4469892" y="2057527"/>
                    <a:pt x="5004054" y="1984502"/>
                  </a:cubicBezTo>
                  <a:cubicBezTo>
                    <a:pt x="5006848" y="1984121"/>
                    <a:pt x="5009642" y="1984375"/>
                    <a:pt x="5012309" y="1985264"/>
                  </a:cubicBezTo>
                  <a:cubicBezTo>
                    <a:pt x="5446141" y="2132838"/>
                    <a:pt x="6218047" y="2210943"/>
                    <a:pt x="6994652" y="2184654"/>
                  </a:cubicBezTo>
                  <a:lnTo>
                    <a:pt x="6995287" y="2202688"/>
                  </a:lnTo>
                  <a:lnTo>
                    <a:pt x="6994652" y="2184654"/>
                  </a:lnTo>
                  <a:cubicBezTo>
                    <a:pt x="7772908" y="2158365"/>
                    <a:pt x="8408289" y="2032127"/>
                    <a:pt x="8630793" y="1864995"/>
                  </a:cubicBezTo>
                  <a:cubicBezTo>
                    <a:pt x="8634603" y="1862074"/>
                    <a:pt x="8639429" y="1860931"/>
                    <a:pt x="8644128" y="1861566"/>
                  </a:cubicBezTo>
                  <a:cubicBezTo>
                    <a:pt x="9177274" y="1937004"/>
                    <a:pt x="9849104" y="1941195"/>
                    <a:pt x="10400157" y="1872615"/>
                  </a:cubicBezTo>
                  <a:cubicBezTo>
                    <a:pt x="10962005" y="1802638"/>
                    <a:pt x="11282934" y="1670812"/>
                    <a:pt x="11287252" y="1547114"/>
                  </a:cubicBezTo>
                  <a:cubicBezTo>
                    <a:pt x="11287633" y="1537589"/>
                    <a:pt x="11295253" y="1529969"/>
                    <a:pt x="11304778" y="1529715"/>
                  </a:cubicBezTo>
                  <a:cubicBezTo>
                    <a:pt x="12022201" y="1506474"/>
                    <a:pt x="12627356" y="1398524"/>
                    <a:pt x="12896596" y="1248537"/>
                  </a:cubicBezTo>
                  <a:lnTo>
                    <a:pt x="12905359" y="1264285"/>
                  </a:lnTo>
                  <a:lnTo>
                    <a:pt x="12896596" y="1248537"/>
                  </a:lnTo>
                  <a:cubicBezTo>
                    <a:pt x="12979019" y="1202690"/>
                    <a:pt x="13021945" y="1157224"/>
                    <a:pt x="13034264" y="1115568"/>
                  </a:cubicBezTo>
                  <a:cubicBezTo>
                    <a:pt x="13061061" y="1025017"/>
                    <a:pt x="12942443" y="917829"/>
                    <a:pt x="12629007" y="825246"/>
                  </a:cubicBezTo>
                  <a:cubicBezTo>
                    <a:pt x="12622022" y="823214"/>
                    <a:pt x="12616942" y="816991"/>
                    <a:pt x="12616180" y="809752"/>
                  </a:cubicBezTo>
                  <a:cubicBezTo>
                    <a:pt x="12615418" y="802513"/>
                    <a:pt x="12619228" y="795401"/>
                    <a:pt x="12625705" y="791972"/>
                  </a:cubicBezTo>
                  <a:cubicBezTo>
                    <a:pt x="12688316" y="758825"/>
                    <a:pt x="12724257" y="725678"/>
                    <a:pt x="12738608" y="695198"/>
                  </a:cubicBezTo>
                  <a:cubicBezTo>
                    <a:pt x="12762230" y="644906"/>
                    <a:pt x="12729845" y="584454"/>
                    <a:pt x="12596622" y="521716"/>
                  </a:cubicBezTo>
                  <a:cubicBezTo>
                    <a:pt x="12397740" y="428117"/>
                    <a:pt x="12027281" y="357759"/>
                    <a:pt x="11579352" y="330073"/>
                  </a:cubicBezTo>
                  <a:lnTo>
                    <a:pt x="11580495" y="312039"/>
                  </a:lnTo>
                  <a:lnTo>
                    <a:pt x="11598529" y="312039"/>
                  </a:lnTo>
                  <a:cubicBezTo>
                    <a:pt x="11598529" y="319659"/>
                    <a:pt x="11593703" y="326517"/>
                    <a:pt x="11586464" y="329057"/>
                  </a:cubicBezTo>
                  <a:cubicBezTo>
                    <a:pt x="11579225" y="331597"/>
                    <a:pt x="11571097" y="329311"/>
                    <a:pt x="11566398" y="323215"/>
                  </a:cubicBezTo>
                  <a:cubicBezTo>
                    <a:pt x="11472037" y="204724"/>
                    <a:pt x="11069066" y="102489"/>
                    <a:pt x="10519791" y="69088"/>
                  </a:cubicBezTo>
                  <a:cubicBezTo>
                    <a:pt x="9974326" y="35941"/>
                    <a:pt x="9394317" y="77089"/>
                    <a:pt x="9030843" y="174117"/>
                  </a:cubicBezTo>
                  <a:cubicBezTo>
                    <a:pt x="9029319" y="174498"/>
                    <a:pt x="9027795" y="174752"/>
                    <a:pt x="9026144" y="174752"/>
                  </a:cubicBezTo>
                  <a:cubicBezTo>
                    <a:pt x="9024366" y="174752"/>
                    <a:pt x="9022715" y="174498"/>
                    <a:pt x="9020937" y="173990"/>
                  </a:cubicBezTo>
                  <a:cubicBezTo>
                    <a:pt x="8748522" y="93091"/>
                    <a:pt x="8308721" y="49149"/>
                    <a:pt x="7857998" y="58801"/>
                  </a:cubicBezTo>
                  <a:cubicBezTo>
                    <a:pt x="7406640" y="68453"/>
                    <a:pt x="7012179" y="130429"/>
                    <a:pt x="6813043" y="220980"/>
                  </a:cubicBezTo>
                  <a:cubicBezTo>
                    <a:pt x="6807455" y="223520"/>
                    <a:pt x="6800977" y="223012"/>
                    <a:pt x="6795770" y="219710"/>
                  </a:cubicBezTo>
                  <a:cubicBezTo>
                    <a:pt x="6790563" y="216408"/>
                    <a:pt x="6787515" y="210693"/>
                    <a:pt x="6787515" y="204470"/>
                  </a:cubicBezTo>
                  <a:lnTo>
                    <a:pt x="6805549" y="204470"/>
                  </a:lnTo>
                  <a:lnTo>
                    <a:pt x="6801612" y="222123"/>
                  </a:lnTo>
                  <a:cubicBezTo>
                    <a:pt x="6442329" y="141859"/>
                    <a:pt x="5935980" y="104521"/>
                    <a:pt x="5436108" y="122047"/>
                  </a:cubicBezTo>
                  <a:cubicBezTo>
                    <a:pt x="4935728" y="139573"/>
                    <a:pt x="4503293" y="209677"/>
                    <a:pt x="4268597" y="309880"/>
                  </a:cubicBezTo>
                  <a:lnTo>
                    <a:pt x="4261485" y="293243"/>
                  </a:lnTo>
                  <a:lnTo>
                    <a:pt x="4279519" y="293243"/>
                  </a:lnTo>
                  <a:cubicBezTo>
                    <a:pt x="4279519" y="298450"/>
                    <a:pt x="4277233" y="303403"/>
                    <a:pt x="4273296" y="306832"/>
                  </a:cubicBezTo>
                  <a:cubicBezTo>
                    <a:pt x="4269359" y="310261"/>
                    <a:pt x="4264152" y="311785"/>
                    <a:pt x="4259072" y="311150"/>
                  </a:cubicBezTo>
                  <a:cubicBezTo>
                    <a:pt x="3589528" y="222123"/>
                    <a:pt x="2754376" y="227711"/>
                    <a:pt x="2108835" y="325247"/>
                  </a:cubicBezTo>
                  <a:lnTo>
                    <a:pt x="2106168" y="307340"/>
                  </a:lnTo>
                  <a:lnTo>
                    <a:pt x="2108835" y="325247"/>
                  </a:lnTo>
                  <a:cubicBezTo>
                    <a:pt x="1749171" y="379603"/>
                    <a:pt x="1485773" y="456946"/>
                    <a:pt x="1341501" y="543433"/>
                  </a:cubicBezTo>
                  <a:cubicBezTo>
                    <a:pt x="1225296" y="613156"/>
                    <a:pt x="1196975" y="680720"/>
                    <a:pt x="1234821" y="743839"/>
                  </a:cubicBezTo>
                  <a:lnTo>
                    <a:pt x="1219327" y="753110"/>
                  </a:lnTo>
                  <a:lnTo>
                    <a:pt x="1201420" y="753110"/>
                  </a:lnTo>
                  <a:close/>
                </a:path>
              </a:pathLst>
            </a:custGeom>
            <a:solidFill>
              <a:srgbClr val="357D91"/>
            </a:solidFill>
          </p:spPr>
        </p:sp>
        <p:sp>
          <p:nvSpPr>
            <p:cNvPr name="Freeform 8" id="8"/>
            <p:cNvSpPr/>
            <p:nvPr/>
          </p:nvSpPr>
          <p:spPr>
            <a:xfrm flipH="false" flipV="false" rot="0">
              <a:off x="665861" y="108712"/>
              <a:ext cx="11943461" cy="1887728"/>
            </a:xfrm>
            <a:custGeom>
              <a:avLst/>
              <a:gdLst/>
              <a:ahLst/>
              <a:cxnLst/>
              <a:rect r="r" b="b" t="t" l="l"/>
              <a:pathLst>
                <a:path h="1887728" w="11943461">
                  <a:moveTo>
                    <a:pt x="765302" y="1240790"/>
                  </a:moveTo>
                  <a:cubicBezTo>
                    <a:pt x="498348" y="1245489"/>
                    <a:pt x="231394" y="1231519"/>
                    <a:pt x="0" y="1200658"/>
                  </a:cubicBezTo>
                  <a:lnTo>
                    <a:pt x="4826" y="1164844"/>
                  </a:lnTo>
                  <a:cubicBezTo>
                    <a:pt x="234188" y="1195451"/>
                    <a:pt x="499364" y="1209421"/>
                    <a:pt x="764667" y="1204722"/>
                  </a:cubicBezTo>
                  <a:close/>
                  <a:moveTo>
                    <a:pt x="1437132" y="1642364"/>
                  </a:moveTo>
                  <a:lnTo>
                    <a:pt x="1437132" y="1624330"/>
                  </a:lnTo>
                  <a:lnTo>
                    <a:pt x="1438783" y="1642364"/>
                  </a:lnTo>
                  <a:cubicBezTo>
                    <a:pt x="1331341" y="1652016"/>
                    <a:pt x="1218819" y="1658493"/>
                    <a:pt x="1104011" y="1661541"/>
                  </a:cubicBezTo>
                  <a:lnTo>
                    <a:pt x="1102995" y="1625473"/>
                  </a:lnTo>
                  <a:cubicBezTo>
                    <a:pt x="1217041" y="1622425"/>
                    <a:pt x="1328928" y="1616075"/>
                    <a:pt x="1435481" y="1606423"/>
                  </a:cubicBezTo>
                  <a:cubicBezTo>
                    <a:pt x="1435989" y="1606423"/>
                    <a:pt x="1436624" y="1606296"/>
                    <a:pt x="1437132" y="1606296"/>
                  </a:cubicBezTo>
                  <a:close/>
                  <a:moveTo>
                    <a:pt x="4306824" y="1887728"/>
                  </a:moveTo>
                  <a:cubicBezTo>
                    <a:pt x="4225671" y="1860042"/>
                    <a:pt x="4157091" y="1830324"/>
                    <a:pt x="4102608" y="1798955"/>
                  </a:cubicBezTo>
                  <a:lnTo>
                    <a:pt x="4120642" y="1767713"/>
                  </a:lnTo>
                  <a:cubicBezTo>
                    <a:pt x="4172458" y="1797558"/>
                    <a:pt x="4238752" y="1826387"/>
                    <a:pt x="4318508" y="1853565"/>
                  </a:cubicBezTo>
                  <a:close/>
                  <a:moveTo>
                    <a:pt x="8058785" y="1624965"/>
                  </a:moveTo>
                  <a:cubicBezTo>
                    <a:pt x="8045323" y="1662049"/>
                    <a:pt x="8015351" y="1696720"/>
                    <a:pt x="7972425" y="1728978"/>
                  </a:cubicBezTo>
                  <a:lnTo>
                    <a:pt x="7950708" y="1700149"/>
                  </a:lnTo>
                  <a:cubicBezTo>
                    <a:pt x="7990713" y="1670050"/>
                    <a:pt x="8014716" y="1640586"/>
                    <a:pt x="8024876" y="1612646"/>
                  </a:cubicBezTo>
                  <a:close/>
                  <a:moveTo>
                    <a:pt x="9606026" y="996569"/>
                  </a:moveTo>
                  <a:cubicBezTo>
                    <a:pt x="10198481" y="1061974"/>
                    <a:pt x="10607040" y="1200150"/>
                    <a:pt x="10600944" y="1373124"/>
                  </a:cubicBezTo>
                  <a:lnTo>
                    <a:pt x="10564876" y="1371854"/>
                  </a:lnTo>
                  <a:cubicBezTo>
                    <a:pt x="10569575" y="1240663"/>
                    <a:pt x="10216388" y="1100201"/>
                    <a:pt x="9602089" y="1032383"/>
                  </a:cubicBezTo>
                  <a:close/>
                  <a:moveTo>
                    <a:pt x="11943461" y="695706"/>
                  </a:moveTo>
                  <a:cubicBezTo>
                    <a:pt x="11843385" y="748792"/>
                    <a:pt x="11692254" y="795147"/>
                    <a:pt x="11502644" y="831723"/>
                  </a:cubicBezTo>
                  <a:lnTo>
                    <a:pt x="11495786" y="796290"/>
                  </a:lnTo>
                  <a:cubicBezTo>
                    <a:pt x="11684127" y="759968"/>
                    <a:pt x="11831192" y="714375"/>
                    <a:pt x="11926570" y="663829"/>
                  </a:cubicBezTo>
                  <a:close/>
                  <a:moveTo>
                    <a:pt x="10886440" y="138557"/>
                  </a:moveTo>
                  <a:cubicBezTo>
                    <a:pt x="10905109" y="162052"/>
                    <a:pt x="10915015" y="187579"/>
                    <a:pt x="10913364" y="214376"/>
                  </a:cubicBezTo>
                  <a:lnTo>
                    <a:pt x="10877296" y="212090"/>
                  </a:lnTo>
                  <a:cubicBezTo>
                    <a:pt x="10878312" y="196342"/>
                    <a:pt x="10872724" y="179451"/>
                    <a:pt x="10858119" y="161036"/>
                  </a:cubicBezTo>
                  <a:close/>
                  <a:moveTo>
                    <a:pt x="8052308" y="82296"/>
                  </a:moveTo>
                  <a:cubicBezTo>
                    <a:pt x="8110601" y="52197"/>
                    <a:pt x="8187182" y="24638"/>
                    <a:pt x="8279130" y="0"/>
                  </a:cubicBezTo>
                  <a:lnTo>
                    <a:pt x="8288401" y="34925"/>
                  </a:lnTo>
                  <a:cubicBezTo>
                    <a:pt x="8197850" y="59055"/>
                    <a:pt x="8123936" y="85979"/>
                    <a:pt x="8068691" y="114427"/>
                  </a:cubicBezTo>
                  <a:close/>
                  <a:moveTo>
                    <a:pt x="6004433" y="133731"/>
                  </a:moveTo>
                  <a:cubicBezTo>
                    <a:pt x="6029833" y="107188"/>
                    <a:pt x="6068440" y="82677"/>
                    <a:pt x="6118098" y="60071"/>
                  </a:cubicBezTo>
                  <a:lnTo>
                    <a:pt x="6133084" y="92964"/>
                  </a:lnTo>
                  <a:cubicBezTo>
                    <a:pt x="6085459" y="114681"/>
                    <a:pt x="6051423" y="136906"/>
                    <a:pt x="6030467" y="158750"/>
                  </a:cubicBezTo>
                  <a:close/>
                  <a:moveTo>
                    <a:pt x="3584829" y="169799"/>
                  </a:moveTo>
                  <a:lnTo>
                    <a:pt x="3566795" y="169799"/>
                  </a:lnTo>
                  <a:lnTo>
                    <a:pt x="3569208" y="151892"/>
                  </a:lnTo>
                  <a:cubicBezTo>
                    <a:pt x="3711702" y="170815"/>
                    <a:pt x="3843528" y="193675"/>
                    <a:pt x="3962019" y="219837"/>
                  </a:cubicBezTo>
                  <a:lnTo>
                    <a:pt x="3954272" y="255143"/>
                  </a:lnTo>
                  <a:cubicBezTo>
                    <a:pt x="3836924" y="229235"/>
                    <a:pt x="3706114" y="206629"/>
                    <a:pt x="3564509" y="187706"/>
                  </a:cubicBezTo>
                  <a:cubicBezTo>
                    <a:pt x="3555492" y="186563"/>
                    <a:pt x="3548888" y="178816"/>
                    <a:pt x="3548888" y="169799"/>
                  </a:cubicBezTo>
                  <a:close/>
                  <a:moveTo>
                    <a:pt x="588899" y="718693"/>
                  </a:moveTo>
                  <a:cubicBezTo>
                    <a:pt x="586994" y="718058"/>
                    <a:pt x="585343" y="717169"/>
                    <a:pt x="583819" y="716026"/>
                  </a:cubicBezTo>
                  <a:cubicBezTo>
                    <a:pt x="551561" y="691896"/>
                    <a:pt x="526923" y="666369"/>
                    <a:pt x="510921" y="639699"/>
                  </a:cubicBezTo>
                  <a:lnTo>
                    <a:pt x="541909" y="621157"/>
                  </a:lnTo>
                  <a:cubicBezTo>
                    <a:pt x="554736" y="642620"/>
                    <a:pt x="575818" y="664845"/>
                    <a:pt x="605536" y="687197"/>
                  </a:cubicBezTo>
                  <a:lnTo>
                    <a:pt x="594741" y="701675"/>
                  </a:lnTo>
                  <a:lnTo>
                    <a:pt x="600456" y="684530"/>
                  </a:lnTo>
                  <a:close/>
                </a:path>
              </a:pathLst>
            </a:custGeom>
            <a:solidFill>
              <a:srgbClr val="357D91"/>
            </a:solidFill>
          </p:spPr>
        </p:sp>
        <p:sp>
          <p:nvSpPr>
            <p:cNvPr name="TextBox 9" id="9"/>
            <p:cNvSpPr txBox="true"/>
            <p:nvPr/>
          </p:nvSpPr>
          <p:spPr>
            <a:xfrm>
              <a:off x="0" y="-123825"/>
              <a:ext cx="13040924" cy="2327416"/>
            </a:xfrm>
            <a:prstGeom prst="rect">
              <a:avLst/>
            </a:prstGeom>
          </p:spPr>
          <p:txBody>
            <a:bodyPr anchor="ctr" rtlCol="false" tIns="50800" lIns="50800" bIns="50800" rIns="50800"/>
            <a:lstStyle/>
            <a:p>
              <a:pPr algn="ctr">
                <a:lnSpc>
                  <a:spcPts val="6911"/>
                </a:lnSpc>
              </a:pPr>
              <a:r>
                <a:rPr lang="en-US" sz="5759">
                  <a:solidFill>
                    <a:srgbClr val="000000"/>
                  </a:solidFill>
                  <a:latin typeface="Calibri (MS)"/>
                  <a:ea typeface="Calibri (MS)"/>
                  <a:cs typeface="Calibri (MS)"/>
                  <a:sym typeface="Calibri (MS)"/>
                </a:rPr>
                <a:t>Diurnal energy budgets</a:t>
              </a:r>
            </a:p>
          </p:txBody>
        </p:sp>
      </p:grpSp>
      <p:grpSp>
        <p:nvGrpSpPr>
          <p:cNvPr name="Group 10" id="10"/>
          <p:cNvGrpSpPr/>
          <p:nvPr/>
        </p:nvGrpSpPr>
        <p:grpSpPr>
          <a:xfrm rot="0">
            <a:off x="-13546" y="1612053"/>
            <a:ext cx="9780692" cy="951167"/>
            <a:chOff x="0" y="0"/>
            <a:chExt cx="13040923" cy="1268223"/>
          </a:xfrm>
        </p:grpSpPr>
        <p:sp>
          <p:nvSpPr>
            <p:cNvPr name="Freeform 11" id="11"/>
            <p:cNvSpPr/>
            <p:nvPr/>
          </p:nvSpPr>
          <p:spPr>
            <a:xfrm flipH="false" flipV="false" rot="0">
              <a:off x="18034" y="18034"/>
              <a:ext cx="13004801" cy="1232154"/>
            </a:xfrm>
            <a:custGeom>
              <a:avLst/>
              <a:gdLst/>
              <a:ahLst/>
              <a:cxnLst/>
              <a:rect r="r" b="b" t="t" l="l"/>
              <a:pathLst>
                <a:path h="1232154" w="13004801">
                  <a:moveTo>
                    <a:pt x="0" y="0"/>
                  </a:moveTo>
                  <a:lnTo>
                    <a:pt x="13004801" y="0"/>
                  </a:lnTo>
                  <a:lnTo>
                    <a:pt x="13004801" y="1232154"/>
                  </a:lnTo>
                  <a:lnTo>
                    <a:pt x="0" y="1232154"/>
                  </a:lnTo>
                  <a:close/>
                </a:path>
              </a:pathLst>
            </a:custGeom>
            <a:solidFill>
              <a:srgbClr val="4F81BD"/>
            </a:solidFill>
          </p:spPr>
        </p:sp>
        <p:sp>
          <p:nvSpPr>
            <p:cNvPr name="Freeform 12" id="12"/>
            <p:cNvSpPr/>
            <p:nvPr/>
          </p:nvSpPr>
          <p:spPr>
            <a:xfrm flipH="false" flipV="false" rot="0">
              <a:off x="0" y="0"/>
              <a:ext cx="13040868" cy="1268222"/>
            </a:xfrm>
            <a:custGeom>
              <a:avLst/>
              <a:gdLst/>
              <a:ahLst/>
              <a:cxnLst/>
              <a:rect r="r" b="b" t="t" l="l"/>
              <a:pathLst>
                <a:path h="1268222" w="13040868">
                  <a:moveTo>
                    <a:pt x="18034" y="0"/>
                  </a:moveTo>
                  <a:lnTo>
                    <a:pt x="13022835" y="0"/>
                  </a:lnTo>
                  <a:cubicBezTo>
                    <a:pt x="13032867" y="0"/>
                    <a:pt x="13040868" y="8128"/>
                    <a:pt x="13040868" y="18034"/>
                  </a:cubicBezTo>
                  <a:lnTo>
                    <a:pt x="13040868" y="1250188"/>
                  </a:lnTo>
                  <a:cubicBezTo>
                    <a:pt x="13040868" y="1260221"/>
                    <a:pt x="13032739" y="1268222"/>
                    <a:pt x="13022835" y="1268222"/>
                  </a:cubicBezTo>
                  <a:lnTo>
                    <a:pt x="18034" y="1268222"/>
                  </a:lnTo>
                  <a:cubicBezTo>
                    <a:pt x="8128" y="1268222"/>
                    <a:pt x="0" y="1260094"/>
                    <a:pt x="0" y="1250188"/>
                  </a:cubicBezTo>
                  <a:lnTo>
                    <a:pt x="0" y="18034"/>
                  </a:lnTo>
                  <a:cubicBezTo>
                    <a:pt x="0" y="8128"/>
                    <a:pt x="8128" y="0"/>
                    <a:pt x="18034" y="0"/>
                  </a:cubicBezTo>
                  <a:moveTo>
                    <a:pt x="18034" y="36068"/>
                  </a:moveTo>
                  <a:lnTo>
                    <a:pt x="18034" y="18034"/>
                  </a:lnTo>
                  <a:lnTo>
                    <a:pt x="36068" y="18034"/>
                  </a:lnTo>
                  <a:lnTo>
                    <a:pt x="36068" y="1250188"/>
                  </a:lnTo>
                  <a:lnTo>
                    <a:pt x="18034" y="1250188"/>
                  </a:lnTo>
                  <a:lnTo>
                    <a:pt x="18034" y="1232154"/>
                  </a:lnTo>
                  <a:lnTo>
                    <a:pt x="13022835" y="1232154"/>
                  </a:lnTo>
                  <a:lnTo>
                    <a:pt x="13022835" y="1250188"/>
                  </a:lnTo>
                  <a:lnTo>
                    <a:pt x="13004800" y="1250188"/>
                  </a:lnTo>
                  <a:lnTo>
                    <a:pt x="13004800" y="18034"/>
                  </a:lnTo>
                  <a:lnTo>
                    <a:pt x="13022835" y="18034"/>
                  </a:lnTo>
                  <a:lnTo>
                    <a:pt x="13022835" y="36068"/>
                  </a:lnTo>
                  <a:lnTo>
                    <a:pt x="18034" y="36068"/>
                  </a:lnTo>
                  <a:close/>
                </a:path>
              </a:pathLst>
            </a:custGeom>
            <a:solidFill>
              <a:srgbClr val="385D8A"/>
            </a:solidFill>
          </p:spPr>
        </p:sp>
        <p:sp>
          <p:nvSpPr>
            <p:cNvPr name="TextBox 13" id="13"/>
            <p:cNvSpPr txBox="true"/>
            <p:nvPr/>
          </p:nvSpPr>
          <p:spPr>
            <a:xfrm>
              <a:off x="0" y="-47625"/>
              <a:ext cx="13040923" cy="1315848"/>
            </a:xfrm>
            <a:prstGeom prst="rect">
              <a:avLst/>
            </a:prstGeom>
          </p:spPr>
          <p:txBody>
            <a:bodyPr anchor="ctr" rtlCol="false" tIns="50800" lIns="50800" bIns="50800" rIns="50800"/>
            <a:lstStyle/>
            <a:p>
              <a:pPr algn="ctr">
                <a:lnSpc>
                  <a:spcPts val="3071"/>
                </a:lnSpc>
              </a:pPr>
              <a:r>
                <a:rPr lang="en-US" sz="2559">
                  <a:solidFill>
                    <a:srgbClr val="FFFFFF"/>
                  </a:solidFill>
                  <a:latin typeface="Calibri (MS)"/>
                  <a:ea typeface="Calibri (MS)"/>
                  <a:cs typeface="Calibri (MS)"/>
                  <a:sym typeface="Calibri (MS)"/>
                </a:rPr>
                <a:t>LO: To explain the factors that affect the global energy budget.</a:t>
              </a:r>
            </a:p>
          </p:txBody>
        </p:sp>
      </p:grpSp>
      <p:grpSp>
        <p:nvGrpSpPr>
          <p:cNvPr name="Group 14" id="14"/>
          <p:cNvGrpSpPr/>
          <p:nvPr/>
        </p:nvGrpSpPr>
        <p:grpSpPr>
          <a:xfrm rot="0">
            <a:off x="16625" y="2661920"/>
            <a:ext cx="4717935" cy="4673600"/>
            <a:chOff x="0" y="0"/>
            <a:chExt cx="6290580" cy="6231467"/>
          </a:xfrm>
        </p:grpSpPr>
        <p:sp>
          <p:nvSpPr>
            <p:cNvPr name="Freeform 15" id="15"/>
            <p:cNvSpPr/>
            <p:nvPr/>
          </p:nvSpPr>
          <p:spPr>
            <a:xfrm flipH="false" flipV="false" rot="0">
              <a:off x="27051" y="27051"/>
              <a:ext cx="6236462" cy="6177280"/>
            </a:xfrm>
            <a:custGeom>
              <a:avLst/>
              <a:gdLst/>
              <a:ahLst/>
              <a:cxnLst/>
              <a:rect r="r" b="b" t="t" l="l"/>
              <a:pathLst>
                <a:path h="6177280" w="6236462">
                  <a:moveTo>
                    <a:pt x="0" y="0"/>
                  </a:moveTo>
                  <a:lnTo>
                    <a:pt x="6236462" y="0"/>
                  </a:lnTo>
                  <a:lnTo>
                    <a:pt x="6236462" y="6177280"/>
                  </a:lnTo>
                  <a:lnTo>
                    <a:pt x="0" y="6177280"/>
                  </a:lnTo>
                  <a:close/>
                </a:path>
              </a:pathLst>
            </a:custGeom>
            <a:solidFill>
              <a:srgbClr val="000000"/>
            </a:solidFill>
          </p:spPr>
        </p:sp>
        <p:sp>
          <p:nvSpPr>
            <p:cNvPr name="Freeform 16" id="16"/>
            <p:cNvSpPr/>
            <p:nvPr/>
          </p:nvSpPr>
          <p:spPr>
            <a:xfrm flipH="false" flipV="false" rot="0">
              <a:off x="0" y="0"/>
              <a:ext cx="6290564" cy="6231382"/>
            </a:xfrm>
            <a:custGeom>
              <a:avLst/>
              <a:gdLst/>
              <a:ahLst/>
              <a:cxnLst/>
              <a:rect r="r" b="b" t="t" l="l"/>
              <a:pathLst>
                <a:path h="6231382" w="6290564">
                  <a:moveTo>
                    <a:pt x="27051" y="0"/>
                  </a:moveTo>
                  <a:lnTo>
                    <a:pt x="6263513" y="0"/>
                  </a:lnTo>
                  <a:cubicBezTo>
                    <a:pt x="6278499" y="0"/>
                    <a:pt x="6290564" y="12192"/>
                    <a:pt x="6290564" y="27051"/>
                  </a:cubicBezTo>
                  <a:lnTo>
                    <a:pt x="6290564" y="6204331"/>
                  </a:lnTo>
                  <a:cubicBezTo>
                    <a:pt x="6290564" y="6219317"/>
                    <a:pt x="6278372" y="6231382"/>
                    <a:pt x="6263513" y="6231382"/>
                  </a:cubicBezTo>
                  <a:lnTo>
                    <a:pt x="27051" y="6231382"/>
                  </a:lnTo>
                  <a:cubicBezTo>
                    <a:pt x="12065" y="6231382"/>
                    <a:pt x="0" y="6219190"/>
                    <a:pt x="0" y="6204331"/>
                  </a:cubicBezTo>
                  <a:lnTo>
                    <a:pt x="0" y="27051"/>
                  </a:lnTo>
                  <a:cubicBezTo>
                    <a:pt x="0" y="12192"/>
                    <a:pt x="12192" y="0"/>
                    <a:pt x="27051" y="0"/>
                  </a:cubicBezTo>
                  <a:moveTo>
                    <a:pt x="27051" y="54229"/>
                  </a:moveTo>
                  <a:lnTo>
                    <a:pt x="27051" y="27051"/>
                  </a:lnTo>
                  <a:lnTo>
                    <a:pt x="54229" y="27051"/>
                  </a:lnTo>
                  <a:lnTo>
                    <a:pt x="54229" y="6204331"/>
                  </a:lnTo>
                  <a:lnTo>
                    <a:pt x="27051" y="6204331"/>
                  </a:lnTo>
                  <a:lnTo>
                    <a:pt x="27051" y="6177280"/>
                  </a:lnTo>
                  <a:lnTo>
                    <a:pt x="6263513" y="6177280"/>
                  </a:lnTo>
                  <a:lnTo>
                    <a:pt x="6263513" y="6204331"/>
                  </a:lnTo>
                  <a:lnTo>
                    <a:pt x="6236462" y="6204331"/>
                  </a:lnTo>
                  <a:lnTo>
                    <a:pt x="6236462" y="27051"/>
                  </a:lnTo>
                  <a:lnTo>
                    <a:pt x="6263513" y="27051"/>
                  </a:lnTo>
                  <a:lnTo>
                    <a:pt x="6263513" y="54229"/>
                  </a:lnTo>
                  <a:lnTo>
                    <a:pt x="27051" y="54229"/>
                  </a:lnTo>
                  <a:close/>
                </a:path>
              </a:pathLst>
            </a:custGeom>
            <a:solidFill>
              <a:srgbClr val="FFFFFF"/>
            </a:solidFill>
          </p:spPr>
        </p:sp>
        <p:sp>
          <p:nvSpPr>
            <p:cNvPr name="TextBox 17" id="17"/>
            <p:cNvSpPr txBox="true"/>
            <p:nvPr/>
          </p:nvSpPr>
          <p:spPr>
            <a:xfrm>
              <a:off x="0" y="-57150"/>
              <a:ext cx="6290580" cy="6288617"/>
            </a:xfrm>
            <a:prstGeom prst="rect">
              <a:avLst/>
            </a:prstGeom>
          </p:spPr>
          <p:txBody>
            <a:bodyPr anchor="t" rtlCol="false" tIns="50800" lIns="50800" bIns="50800" rIns="50800"/>
            <a:lstStyle/>
            <a:p>
              <a:pPr algn="ctr">
                <a:lnSpc>
                  <a:spcPts val="3481"/>
                </a:lnSpc>
              </a:pPr>
              <a:r>
                <a:rPr lang="en-US" sz="2901" u="sng">
                  <a:solidFill>
                    <a:srgbClr val="FFFFFF"/>
                  </a:solidFill>
                  <a:latin typeface="Calibri (MS)"/>
                  <a:ea typeface="Calibri (MS)"/>
                  <a:cs typeface="Calibri (MS)"/>
                  <a:sym typeface="Calibri (MS)"/>
                </a:rPr>
                <a:t>STARTER</a:t>
              </a:r>
            </a:p>
            <a:p>
              <a:pPr algn="ctr" marL="373382" indent="-186691" lvl="1">
                <a:lnSpc>
                  <a:spcPts val="3481"/>
                </a:lnSpc>
                <a:buFont typeface="Arial"/>
                <a:buChar char="•"/>
              </a:pPr>
              <a:r>
                <a:rPr lang="en-US" sz="2901">
                  <a:solidFill>
                    <a:srgbClr val="FFFFFF"/>
                  </a:solidFill>
                  <a:latin typeface="Calibri (MS)"/>
                  <a:ea typeface="Calibri (MS)"/>
                  <a:cs typeface="Calibri (MS)"/>
                  <a:sym typeface="Calibri (MS)"/>
                </a:rPr>
                <a:t>What is the ‘atmosphere’?</a:t>
              </a:r>
            </a:p>
            <a:p>
              <a:pPr algn="ctr" marL="373382" indent="-186691" lvl="1">
                <a:lnSpc>
                  <a:spcPts val="3481"/>
                </a:lnSpc>
                <a:buFont typeface="Arial"/>
                <a:buChar char="•"/>
              </a:pPr>
              <a:r>
                <a:rPr lang="en-US" sz="2901">
                  <a:solidFill>
                    <a:srgbClr val="FFFFFF"/>
                  </a:solidFill>
                  <a:latin typeface="Calibri (MS)"/>
                  <a:ea typeface="Calibri (MS)"/>
                  <a:cs typeface="Calibri (MS)"/>
                  <a:sym typeface="Calibri (MS)"/>
                </a:rPr>
                <a:t>What are ‘weather’ and ‘climate’ and how are they different?</a:t>
              </a:r>
            </a:p>
            <a:p>
              <a:pPr algn="ctr" marL="373382" indent="-186691" lvl="1">
                <a:lnSpc>
                  <a:spcPts val="3481"/>
                </a:lnSpc>
                <a:buFont typeface="Arial"/>
                <a:buChar char="•"/>
              </a:pPr>
              <a:r>
                <a:rPr lang="en-US" sz="2901">
                  <a:solidFill>
                    <a:srgbClr val="FFFFFF"/>
                  </a:solidFill>
                  <a:latin typeface="Calibri (MS)"/>
                  <a:ea typeface="Calibri (MS)"/>
                  <a:cs typeface="Calibri (MS)"/>
                  <a:sym typeface="Calibri (MS)"/>
                </a:rPr>
                <a:t>What is an ‘energy budget’</a:t>
              </a:r>
            </a:p>
            <a:p>
              <a:pPr algn="ctr" marL="373382" indent="-186691" lvl="1">
                <a:lnSpc>
                  <a:spcPts val="3481"/>
                </a:lnSpc>
              </a:pPr>
            </a:p>
            <a:p>
              <a:pPr algn="ctr" marL="373382" indent="-186691" lvl="1">
                <a:lnSpc>
                  <a:spcPts val="3481"/>
                </a:lnSpc>
              </a:pPr>
              <a:r>
                <a:rPr lang="en-US" sz="2901">
                  <a:solidFill>
                    <a:srgbClr val="FFFFFF"/>
                  </a:solidFill>
                  <a:latin typeface="Calibri (MS)"/>
                  <a:ea typeface="Calibri (MS)"/>
                  <a:cs typeface="Calibri (MS)"/>
                  <a:sym typeface="Calibri (MS)"/>
                </a:rPr>
                <a:t>You have 5 minutes to familiarize yourself with these important terms.</a:t>
              </a:r>
            </a:p>
          </p:txBody>
        </p:sp>
      </p:grpSp>
      <p:grpSp>
        <p:nvGrpSpPr>
          <p:cNvPr name="Group 18" id="18"/>
          <p:cNvGrpSpPr>
            <a:grpSpLocks noChangeAspect="true"/>
          </p:cNvGrpSpPr>
          <p:nvPr/>
        </p:nvGrpSpPr>
        <p:grpSpPr>
          <a:xfrm rot="0">
            <a:off x="5120641" y="2926080"/>
            <a:ext cx="4336132" cy="3703292"/>
            <a:chOff x="0" y="0"/>
            <a:chExt cx="5781510" cy="4937722"/>
          </a:xfrm>
        </p:grpSpPr>
        <p:sp>
          <p:nvSpPr>
            <p:cNvPr name="Freeform 19" id="19"/>
            <p:cNvSpPr/>
            <p:nvPr/>
          </p:nvSpPr>
          <p:spPr>
            <a:xfrm flipH="false" flipV="false" rot="0">
              <a:off x="0" y="0"/>
              <a:ext cx="5781548" cy="4937760"/>
            </a:xfrm>
            <a:custGeom>
              <a:avLst/>
              <a:gdLst/>
              <a:ahLst/>
              <a:cxnLst/>
              <a:rect r="r" b="b" t="t" l="l"/>
              <a:pathLst>
                <a:path h="4937760" w="5781548">
                  <a:moveTo>
                    <a:pt x="0" y="0"/>
                  </a:moveTo>
                  <a:lnTo>
                    <a:pt x="5781548" y="0"/>
                  </a:lnTo>
                  <a:lnTo>
                    <a:pt x="5781548" y="4937760"/>
                  </a:lnTo>
                  <a:lnTo>
                    <a:pt x="0" y="4937760"/>
                  </a:lnTo>
                  <a:lnTo>
                    <a:pt x="0" y="0"/>
                  </a:lnTo>
                  <a:close/>
                </a:path>
              </a:pathLst>
            </a:custGeom>
            <a:blipFill>
              <a:blip r:embed="rId4"/>
              <a:stretch>
                <a:fillRect l="0" t="0" r="0" b="0"/>
              </a:stretch>
            </a:blipFill>
          </p:spPr>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7000" t="0" r="-7000" b="0"/>
            </a:stretch>
          </a:blipFill>
        </p:spPr>
      </p:sp>
      <p:sp>
        <p:nvSpPr>
          <p:cNvPr name="Freeform 3" id="3"/>
          <p:cNvSpPr/>
          <p:nvPr/>
        </p:nvSpPr>
        <p:spPr>
          <a:xfrm flipH="false" flipV="false" rot="0">
            <a:off x="-1546093" y="0"/>
            <a:ext cx="13004800" cy="7315200"/>
          </a:xfrm>
          <a:custGeom>
            <a:avLst/>
            <a:gdLst/>
            <a:ahLst/>
            <a:cxnLst/>
            <a:rect r="r" b="b" t="t" l="l"/>
            <a:pathLst>
              <a:path h="7315200" w="13004800">
                <a:moveTo>
                  <a:pt x="0" y="0"/>
                </a:moveTo>
                <a:lnTo>
                  <a:pt x="13004800" y="0"/>
                </a:lnTo>
                <a:lnTo>
                  <a:pt x="13004800" y="7315200"/>
                </a:lnTo>
                <a:lnTo>
                  <a:pt x="0" y="7315200"/>
                </a:lnTo>
                <a:lnTo>
                  <a:pt x="0" y="0"/>
                </a:lnTo>
                <a:close/>
              </a:path>
            </a:pathLst>
          </a:custGeom>
          <a:blipFill>
            <a:blip r:embed="rId3"/>
            <a:stretch>
              <a:fillRect l="0" t="0" r="0" b="0"/>
            </a:stretch>
          </a:blipFill>
        </p:spPr>
      </p:sp>
      <p:grpSp>
        <p:nvGrpSpPr>
          <p:cNvPr name="Group 4" id="4"/>
          <p:cNvGrpSpPr/>
          <p:nvPr/>
        </p:nvGrpSpPr>
        <p:grpSpPr>
          <a:xfrm rot="0">
            <a:off x="-20320" y="-20320"/>
            <a:ext cx="9794240" cy="934720"/>
            <a:chOff x="0" y="0"/>
            <a:chExt cx="13058987" cy="1246293"/>
          </a:xfrm>
        </p:grpSpPr>
        <p:sp>
          <p:nvSpPr>
            <p:cNvPr name="Freeform 5" id="5"/>
            <p:cNvSpPr/>
            <p:nvPr/>
          </p:nvSpPr>
          <p:spPr>
            <a:xfrm flipH="false" flipV="false" rot="0">
              <a:off x="0" y="0"/>
              <a:ext cx="13058987" cy="1246293"/>
            </a:xfrm>
            <a:custGeom>
              <a:avLst/>
              <a:gdLst/>
              <a:ahLst/>
              <a:cxnLst/>
              <a:rect r="r" b="b" t="t" l="l"/>
              <a:pathLst>
                <a:path h="1246293" w="13058987">
                  <a:moveTo>
                    <a:pt x="0" y="0"/>
                  </a:moveTo>
                  <a:lnTo>
                    <a:pt x="13058987" y="0"/>
                  </a:lnTo>
                  <a:lnTo>
                    <a:pt x="13058987" y="1246293"/>
                  </a:lnTo>
                  <a:lnTo>
                    <a:pt x="0" y="1246293"/>
                  </a:lnTo>
                  <a:close/>
                </a:path>
              </a:pathLst>
            </a:custGeom>
            <a:solidFill>
              <a:srgbClr val="000000">
                <a:alpha val="0"/>
              </a:srgbClr>
            </a:solidFill>
          </p:spPr>
        </p:sp>
        <p:sp>
          <p:nvSpPr>
            <p:cNvPr name="TextBox 6" id="6"/>
            <p:cNvSpPr txBox="true"/>
            <p:nvPr/>
          </p:nvSpPr>
          <p:spPr>
            <a:xfrm>
              <a:off x="0" y="-76200"/>
              <a:ext cx="13058987" cy="1322493"/>
            </a:xfrm>
            <a:prstGeom prst="rect">
              <a:avLst/>
            </a:prstGeom>
          </p:spPr>
          <p:txBody>
            <a:bodyPr anchor="ctr" rtlCol="false" tIns="0" lIns="0" bIns="0" rIns="0"/>
            <a:lstStyle/>
            <a:p>
              <a:pPr algn="ctr">
                <a:lnSpc>
                  <a:spcPts val="4863"/>
                </a:lnSpc>
              </a:pPr>
              <a:r>
                <a:rPr lang="en-US" b="true" sz="4053" u="sng">
                  <a:solidFill>
                    <a:srgbClr val="000000"/>
                  </a:solidFill>
                  <a:latin typeface="Calibri (MS) Bold"/>
                  <a:ea typeface="Calibri (MS) Bold"/>
                  <a:cs typeface="Calibri (MS) Bold"/>
                  <a:sym typeface="Calibri (MS) Bold"/>
                </a:rPr>
                <a:t>Diurnal energy budgets</a:t>
              </a:r>
            </a:p>
          </p:txBody>
        </p:sp>
      </p:grpSp>
      <p:grpSp>
        <p:nvGrpSpPr>
          <p:cNvPr name="Group 7" id="7"/>
          <p:cNvGrpSpPr/>
          <p:nvPr/>
        </p:nvGrpSpPr>
        <p:grpSpPr>
          <a:xfrm rot="0">
            <a:off x="-5080" y="962522"/>
            <a:ext cx="3374391" cy="6357758"/>
            <a:chOff x="0" y="0"/>
            <a:chExt cx="4499189" cy="8477010"/>
          </a:xfrm>
        </p:grpSpPr>
        <p:sp>
          <p:nvSpPr>
            <p:cNvPr name="Freeform 8" id="8"/>
            <p:cNvSpPr/>
            <p:nvPr/>
          </p:nvSpPr>
          <p:spPr>
            <a:xfrm flipH="false" flipV="false" rot="0">
              <a:off x="6731" y="6731"/>
              <a:ext cx="4485640" cy="8463534"/>
            </a:xfrm>
            <a:custGeom>
              <a:avLst/>
              <a:gdLst/>
              <a:ahLst/>
              <a:cxnLst/>
              <a:rect r="r" b="b" t="t" l="l"/>
              <a:pathLst>
                <a:path h="8463534" w="4485640">
                  <a:moveTo>
                    <a:pt x="0" y="0"/>
                  </a:moveTo>
                  <a:lnTo>
                    <a:pt x="4485640" y="0"/>
                  </a:lnTo>
                  <a:lnTo>
                    <a:pt x="4485640" y="8463534"/>
                  </a:lnTo>
                  <a:lnTo>
                    <a:pt x="0" y="8463534"/>
                  </a:lnTo>
                  <a:close/>
                </a:path>
              </a:pathLst>
            </a:custGeom>
            <a:solidFill>
              <a:srgbClr val="66FF33"/>
            </a:solidFill>
          </p:spPr>
        </p:sp>
        <p:sp>
          <p:nvSpPr>
            <p:cNvPr name="Freeform 9" id="9"/>
            <p:cNvSpPr/>
            <p:nvPr/>
          </p:nvSpPr>
          <p:spPr>
            <a:xfrm flipH="false" flipV="false" rot="0">
              <a:off x="0" y="0"/>
              <a:ext cx="4499102" cy="8476997"/>
            </a:xfrm>
            <a:custGeom>
              <a:avLst/>
              <a:gdLst/>
              <a:ahLst/>
              <a:cxnLst/>
              <a:rect r="r" b="b" t="t" l="l"/>
              <a:pathLst>
                <a:path h="8476997" w="4499102">
                  <a:moveTo>
                    <a:pt x="6731" y="0"/>
                  </a:moveTo>
                  <a:lnTo>
                    <a:pt x="4492371" y="0"/>
                  </a:lnTo>
                  <a:cubicBezTo>
                    <a:pt x="4496054" y="0"/>
                    <a:pt x="4499102" y="3048"/>
                    <a:pt x="4499102" y="6731"/>
                  </a:cubicBezTo>
                  <a:lnTo>
                    <a:pt x="4499102" y="8470265"/>
                  </a:lnTo>
                  <a:cubicBezTo>
                    <a:pt x="4499102" y="8473948"/>
                    <a:pt x="4496054" y="8476997"/>
                    <a:pt x="4492371" y="8476997"/>
                  </a:cubicBezTo>
                  <a:lnTo>
                    <a:pt x="6731" y="8476997"/>
                  </a:lnTo>
                  <a:cubicBezTo>
                    <a:pt x="3048" y="8476997"/>
                    <a:pt x="0" y="8473948"/>
                    <a:pt x="0" y="8470265"/>
                  </a:cubicBezTo>
                  <a:lnTo>
                    <a:pt x="0" y="6731"/>
                  </a:lnTo>
                  <a:cubicBezTo>
                    <a:pt x="0" y="3048"/>
                    <a:pt x="3048" y="0"/>
                    <a:pt x="6731" y="0"/>
                  </a:cubicBezTo>
                  <a:moveTo>
                    <a:pt x="6731" y="13589"/>
                  </a:moveTo>
                  <a:lnTo>
                    <a:pt x="6731" y="6731"/>
                  </a:lnTo>
                  <a:lnTo>
                    <a:pt x="13462" y="6731"/>
                  </a:lnTo>
                  <a:lnTo>
                    <a:pt x="13462" y="8470265"/>
                  </a:lnTo>
                  <a:lnTo>
                    <a:pt x="6731" y="8470265"/>
                  </a:lnTo>
                  <a:lnTo>
                    <a:pt x="6731" y="8463534"/>
                  </a:lnTo>
                  <a:lnTo>
                    <a:pt x="4492371" y="8463534"/>
                  </a:lnTo>
                  <a:lnTo>
                    <a:pt x="4492371" y="8470265"/>
                  </a:lnTo>
                  <a:lnTo>
                    <a:pt x="4485640" y="8470265"/>
                  </a:lnTo>
                  <a:lnTo>
                    <a:pt x="4485640" y="6731"/>
                  </a:lnTo>
                  <a:lnTo>
                    <a:pt x="4492371" y="6731"/>
                  </a:lnTo>
                  <a:lnTo>
                    <a:pt x="4492371" y="13462"/>
                  </a:lnTo>
                  <a:lnTo>
                    <a:pt x="6731" y="13462"/>
                  </a:lnTo>
                  <a:close/>
                </a:path>
              </a:pathLst>
            </a:custGeom>
            <a:solidFill>
              <a:srgbClr val="F69240"/>
            </a:solidFill>
          </p:spPr>
        </p:sp>
        <p:sp>
          <p:nvSpPr>
            <p:cNvPr name="TextBox 10" id="10"/>
            <p:cNvSpPr txBox="true"/>
            <p:nvPr/>
          </p:nvSpPr>
          <p:spPr>
            <a:xfrm>
              <a:off x="0" y="-38100"/>
              <a:ext cx="4499189" cy="8515110"/>
            </a:xfrm>
            <a:prstGeom prst="rect">
              <a:avLst/>
            </a:prstGeom>
          </p:spPr>
          <p:txBody>
            <a:bodyPr anchor="t" rtlCol="false" tIns="50800" lIns="50800" bIns="50800" rIns="50800"/>
            <a:lstStyle/>
            <a:p>
              <a:pPr algn="l">
                <a:lnSpc>
                  <a:spcPts val="2252"/>
                </a:lnSpc>
              </a:pPr>
              <a:r>
                <a:rPr lang="en-US" sz="1877">
                  <a:solidFill>
                    <a:srgbClr val="000000"/>
                  </a:solidFill>
                  <a:latin typeface="Calibri (MS)"/>
                  <a:ea typeface="Calibri (MS)"/>
                  <a:cs typeface="Calibri (MS)"/>
                  <a:sym typeface="Calibri (MS)"/>
                </a:rPr>
                <a:t>There are 6 components to the </a:t>
              </a:r>
              <a:r>
                <a:rPr lang="en-US" sz="1877" u="sng">
                  <a:solidFill>
                    <a:srgbClr val="000000"/>
                  </a:solidFill>
                  <a:latin typeface="Calibri (MS)"/>
                  <a:ea typeface="Calibri (MS)"/>
                  <a:cs typeface="Calibri (MS)"/>
                  <a:sym typeface="Calibri (MS)"/>
                </a:rPr>
                <a:t>daytime</a:t>
              </a:r>
              <a:r>
                <a:rPr lang="en-US" sz="1877">
                  <a:solidFill>
                    <a:srgbClr val="000000"/>
                  </a:solidFill>
                  <a:latin typeface="Calibri (MS)"/>
                  <a:ea typeface="Calibri (MS)"/>
                  <a:cs typeface="Calibri (MS)"/>
                  <a:sym typeface="Calibri (MS)"/>
                </a:rPr>
                <a:t> energy budget:</a:t>
              </a:r>
            </a:p>
            <a:p>
              <a:pPr algn="l" marL="241600" indent="-120800" lvl="1">
                <a:lnSpc>
                  <a:spcPts val="2252"/>
                </a:lnSpc>
                <a:buFont typeface="Arial"/>
                <a:buChar char="•"/>
              </a:pPr>
              <a:r>
                <a:rPr lang="en-US" sz="1877">
                  <a:solidFill>
                    <a:srgbClr val="000000"/>
                  </a:solidFill>
                  <a:latin typeface="Calibri (MS)"/>
                  <a:ea typeface="Calibri (MS)"/>
                  <a:cs typeface="Calibri (MS)"/>
                  <a:sym typeface="Calibri (MS)"/>
                </a:rPr>
                <a:t>Incoming (shortwave) solar radiation (insolation).</a:t>
              </a:r>
            </a:p>
            <a:p>
              <a:pPr algn="l" marL="241600" indent="-120800" lvl="1">
                <a:lnSpc>
                  <a:spcPts val="2252"/>
                </a:lnSpc>
                <a:buFont typeface="Arial"/>
                <a:buChar char="•"/>
              </a:pPr>
              <a:r>
                <a:rPr lang="en-US" sz="1877">
                  <a:solidFill>
                    <a:srgbClr val="000000"/>
                  </a:solidFill>
                  <a:latin typeface="Calibri (MS)"/>
                  <a:ea typeface="Calibri (MS)"/>
                  <a:cs typeface="Calibri (MS)"/>
                  <a:sym typeface="Calibri (MS)"/>
                </a:rPr>
                <a:t>Reflected solar radiation.</a:t>
              </a:r>
            </a:p>
            <a:p>
              <a:pPr algn="l" marL="241600" indent="-120800" lvl="1">
                <a:lnSpc>
                  <a:spcPts val="2252"/>
                </a:lnSpc>
                <a:buFont typeface="Arial"/>
                <a:buChar char="•"/>
              </a:pPr>
              <a:r>
                <a:rPr lang="en-US" sz="1877">
                  <a:solidFill>
                    <a:srgbClr val="000000"/>
                  </a:solidFill>
                  <a:latin typeface="Calibri (MS)"/>
                  <a:ea typeface="Calibri (MS)"/>
                  <a:cs typeface="Calibri (MS)"/>
                  <a:sym typeface="Calibri (MS)"/>
                </a:rPr>
                <a:t>Surface absorption.</a:t>
              </a:r>
            </a:p>
            <a:p>
              <a:pPr algn="l" marL="241600" indent="-120800" lvl="1">
                <a:lnSpc>
                  <a:spcPts val="2252"/>
                </a:lnSpc>
                <a:buFont typeface="Arial"/>
                <a:buChar char="•"/>
              </a:pPr>
              <a:r>
                <a:rPr lang="en-US" sz="1877">
                  <a:solidFill>
                    <a:srgbClr val="000000"/>
                  </a:solidFill>
                  <a:latin typeface="Calibri (MS)"/>
                  <a:ea typeface="Calibri (MS)"/>
                  <a:cs typeface="Calibri (MS)"/>
                  <a:sym typeface="Calibri (MS)"/>
                </a:rPr>
                <a:t>Sensible heat transfer.</a:t>
              </a:r>
            </a:p>
            <a:p>
              <a:pPr algn="l" marL="241600" indent="-120800" lvl="1">
                <a:lnSpc>
                  <a:spcPts val="2252"/>
                </a:lnSpc>
                <a:buFont typeface="Arial"/>
                <a:buChar char="•"/>
              </a:pPr>
              <a:r>
                <a:rPr lang="en-US" sz="1877">
                  <a:solidFill>
                    <a:srgbClr val="000000"/>
                  </a:solidFill>
                  <a:latin typeface="Calibri (MS)"/>
                  <a:ea typeface="Calibri (MS)"/>
                  <a:cs typeface="Calibri (MS)"/>
                  <a:sym typeface="Calibri (MS)"/>
                </a:rPr>
                <a:t>Long-wave radiation.</a:t>
              </a:r>
            </a:p>
            <a:p>
              <a:pPr algn="l" marL="241600" indent="-120800" lvl="1">
                <a:lnSpc>
                  <a:spcPts val="2252"/>
                </a:lnSpc>
                <a:buFont typeface="Arial"/>
                <a:buChar char="•"/>
              </a:pPr>
              <a:r>
                <a:rPr lang="en-US" sz="1877">
                  <a:solidFill>
                    <a:srgbClr val="000000"/>
                  </a:solidFill>
                  <a:latin typeface="Calibri (MS)"/>
                  <a:ea typeface="Calibri (MS)"/>
                  <a:cs typeface="Calibri (MS)"/>
                  <a:sym typeface="Calibri (MS)"/>
                </a:rPr>
                <a:t>Latent heat (evaporation and condensation).</a:t>
              </a:r>
            </a:p>
            <a:p>
              <a:pPr algn="l" marL="241600" indent="-120800" lvl="1">
                <a:lnSpc>
                  <a:spcPts val="2252"/>
                </a:lnSpc>
              </a:pPr>
            </a:p>
            <a:p>
              <a:pPr algn="l" marL="241600" indent="-120800" lvl="1">
                <a:lnSpc>
                  <a:spcPts val="2252"/>
                </a:lnSpc>
              </a:pPr>
              <a:r>
                <a:rPr lang="en-US" sz="1877" u="sng">
                  <a:solidFill>
                    <a:srgbClr val="000000"/>
                  </a:solidFill>
                  <a:latin typeface="Calibri (MS)"/>
                  <a:ea typeface="Calibri (MS)"/>
                  <a:cs typeface="Calibri (MS)"/>
                  <a:sym typeface="Calibri (MS)"/>
                </a:rPr>
                <a:t>These components influence the gain or loss of energy for a point at the Earth’s surface</a:t>
              </a:r>
              <a:r>
                <a:rPr lang="en-US" sz="1877">
                  <a:solidFill>
                    <a:srgbClr val="000000"/>
                  </a:solidFill>
                  <a:latin typeface="Calibri (MS)"/>
                  <a:ea typeface="Calibri (MS)"/>
                  <a:cs typeface="Calibri (MS)"/>
                  <a:sym typeface="Calibri (MS)"/>
                </a:rPr>
                <a:t>. The daytime budget assumes a horizontal surface with grass-covered soil and can be expressed by the formula on the right. </a:t>
              </a:r>
            </a:p>
            <a:p>
              <a:pPr algn="l" marL="241600" indent="-120800" lvl="1">
                <a:lnSpc>
                  <a:spcPts val="2252"/>
                </a:lnSpc>
              </a:pPr>
            </a:p>
            <a:p>
              <a:pPr algn="l" marL="241600" indent="-120800" lvl="1">
                <a:lnSpc>
                  <a:spcPts val="2252"/>
                </a:lnSpc>
              </a:pPr>
              <a:r>
                <a:rPr lang="en-US" sz="1877">
                  <a:solidFill>
                    <a:srgbClr val="000000"/>
                  </a:solidFill>
                  <a:latin typeface="Calibri (MS)"/>
                  <a:ea typeface="Calibri (MS)"/>
                  <a:cs typeface="Calibri (MS)"/>
                  <a:sym typeface="Calibri (MS)"/>
                </a:rPr>
                <a:t>How might the components of the night-time energy budget be different? </a:t>
              </a:r>
            </a:p>
            <a:p>
              <a:pPr algn="l" marL="241600" indent="-120800" lvl="1">
                <a:lnSpc>
                  <a:spcPts val="2252"/>
                </a:lnSpc>
              </a:pPr>
            </a:p>
            <a:p>
              <a:pPr algn="l" marL="241600" indent="-120800" lvl="1">
                <a:lnSpc>
                  <a:spcPts val="2252"/>
                </a:lnSpc>
              </a:pPr>
            </a:p>
            <a:p>
              <a:pPr algn="l" marL="241600" indent="-120800" lvl="1">
                <a:lnSpc>
                  <a:spcPts val="2252"/>
                </a:lnSpc>
              </a:pPr>
            </a:p>
            <a:p>
              <a:pPr algn="l" marL="241600" indent="-120800" lvl="1">
                <a:lnSpc>
                  <a:spcPts val="2252"/>
                </a:lnSpc>
              </a:pPr>
            </a:p>
          </p:txBody>
        </p:sp>
      </p:grpSp>
      <p:grpSp>
        <p:nvGrpSpPr>
          <p:cNvPr name="Group 11" id="11"/>
          <p:cNvGrpSpPr>
            <a:grpSpLocks noChangeAspect="true"/>
          </p:cNvGrpSpPr>
          <p:nvPr/>
        </p:nvGrpSpPr>
        <p:grpSpPr>
          <a:xfrm rot="0">
            <a:off x="3364231" y="967600"/>
            <a:ext cx="3146179" cy="2131198"/>
            <a:chOff x="0" y="0"/>
            <a:chExt cx="4194906" cy="2841597"/>
          </a:xfrm>
        </p:grpSpPr>
        <p:sp>
          <p:nvSpPr>
            <p:cNvPr name="Freeform 12" id="12"/>
            <p:cNvSpPr/>
            <p:nvPr/>
          </p:nvSpPr>
          <p:spPr>
            <a:xfrm flipH="false" flipV="false" rot="0">
              <a:off x="0" y="0"/>
              <a:ext cx="4194937" cy="2841625"/>
            </a:xfrm>
            <a:custGeom>
              <a:avLst/>
              <a:gdLst/>
              <a:ahLst/>
              <a:cxnLst/>
              <a:rect r="r" b="b" t="t" l="l"/>
              <a:pathLst>
                <a:path h="2841625" w="4194937">
                  <a:moveTo>
                    <a:pt x="0" y="0"/>
                  </a:moveTo>
                  <a:lnTo>
                    <a:pt x="4194937" y="0"/>
                  </a:lnTo>
                  <a:lnTo>
                    <a:pt x="4194937" y="2841625"/>
                  </a:lnTo>
                  <a:lnTo>
                    <a:pt x="0" y="2841625"/>
                  </a:lnTo>
                  <a:lnTo>
                    <a:pt x="0" y="0"/>
                  </a:lnTo>
                  <a:close/>
                </a:path>
              </a:pathLst>
            </a:custGeom>
            <a:blipFill>
              <a:blip r:embed="rId4"/>
              <a:stretch>
                <a:fillRect l="0" t="-3410" r="0" b="-3409"/>
              </a:stretch>
            </a:blipFill>
          </p:spPr>
        </p:sp>
      </p:grpSp>
      <p:grpSp>
        <p:nvGrpSpPr>
          <p:cNvPr name="Group 13" id="13"/>
          <p:cNvGrpSpPr>
            <a:grpSpLocks noChangeAspect="true"/>
          </p:cNvGrpSpPr>
          <p:nvPr/>
        </p:nvGrpSpPr>
        <p:grpSpPr>
          <a:xfrm rot="0">
            <a:off x="6583680" y="965200"/>
            <a:ext cx="3169920" cy="2133598"/>
            <a:chOff x="0" y="0"/>
            <a:chExt cx="4226560" cy="2844797"/>
          </a:xfrm>
        </p:grpSpPr>
        <p:sp>
          <p:nvSpPr>
            <p:cNvPr name="Freeform 14" id="14"/>
            <p:cNvSpPr/>
            <p:nvPr/>
          </p:nvSpPr>
          <p:spPr>
            <a:xfrm flipH="false" flipV="false" rot="0">
              <a:off x="0" y="0"/>
              <a:ext cx="4226560" cy="2844800"/>
            </a:xfrm>
            <a:custGeom>
              <a:avLst/>
              <a:gdLst/>
              <a:ahLst/>
              <a:cxnLst/>
              <a:rect r="r" b="b" t="t" l="l"/>
              <a:pathLst>
                <a:path h="2844800" w="4226560">
                  <a:moveTo>
                    <a:pt x="0" y="0"/>
                  </a:moveTo>
                  <a:lnTo>
                    <a:pt x="4226560" y="0"/>
                  </a:lnTo>
                  <a:lnTo>
                    <a:pt x="4226560" y="2844800"/>
                  </a:lnTo>
                  <a:lnTo>
                    <a:pt x="0" y="2844800"/>
                  </a:lnTo>
                  <a:lnTo>
                    <a:pt x="0" y="0"/>
                  </a:lnTo>
                  <a:close/>
                </a:path>
              </a:pathLst>
            </a:custGeom>
            <a:blipFill>
              <a:blip r:embed="rId5"/>
              <a:stretch>
                <a:fillRect l="-41137" t="0" r="-41137" b="0"/>
              </a:stretch>
            </a:blipFill>
          </p:spPr>
        </p:sp>
      </p:grpSp>
      <p:grpSp>
        <p:nvGrpSpPr>
          <p:cNvPr name="Group 15" id="15"/>
          <p:cNvGrpSpPr>
            <a:grpSpLocks noChangeAspect="true"/>
          </p:cNvGrpSpPr>
          <p:nvPr/>
        </p:nvGrpSpPr>
        <p:grpSpPr>
          <a:xfrm rot="0">
            <a:off x="3710058" y="3169920"/>
            <a:ext cx="5537200" cy="1148080"/>
            <a:chOff x="0" y="0"/>
            <a:chExt cx="7382933" cy="1530773"/>
          </a:xfrm>
        </p:grpSpPr>
        <p:sp>
          <p:nvSpPr>
            <p:cNvPr name="Freeform 16" id="16"/>
            <p:cNvSpPr/>
            <p:nvPr/>
          </p:nvSpPr>
          <p:spPr>
            <a:xfrm flipH="false" flipV="false" rot="0">
              <a:off x="0" y="0"/>
              <a:ext cx="7382891" cy="1530731"/>
            </a:xfrm>
            <a:custGeom>
              <a:avLst/>
              <a:gdLst/>
              <a:ahLst/>
              <a:cxnLst/>
              <a:rect r="r" b="b" t="t" l="l"/>
              <a:pathLst>
                <a:path h="1530731" w="7382891">
                  <a:moveTo>
                    <a:pt x="0" y="0"/>
                  </a:moveTo>
                  <a:lnTo>
                    <a:pt x="7382891" y="0"/>
                  </a:lnTo>
                  <a:lnTo>
                    <a:pt x="7382891" y="1530731"/>
                  </a:lnTo>
                  <a:lnTo>
                    <a:pt x="0" y="1530731"/>
                  </a:lnTo>
                  <a:lnTo>
                    <a:pt x="0" y="0"/>
                  </a:lnTo>
                  <a:close/>
                </a:path>
              </a:pathLst>
            </a:custGeom>
            <a:blipFill>
              <a:blip r:embed="rId6"/>
              <a:stretch>
                <a:fillRect l="0" t="0" r="0" b="-2"/>
              </a:stretch>
            </a:blipFill>
          </p:spPr>
        </p:sp>
      </p:grpSp>
      <p:grpSp>
        <p:nvGrpSpPr>
          <p:cNvPr name="Group 17" id="17"/>
          <p:cNvGrpSpPr/>
          <p:nvPr/>
        </p:nvGrpSpPr>
        <p:grpSpPr>
          <a:xfrm rot="0">
            <a:off x="3489959" y="4384040"/>
            <a:ext cx="6187441" cy="1879600"/>
            <a:chOff x="0" y="0"/>
            <a:chExt cx="8249921" cy="2506133"/>
          </a:xfrm>
        </p:grpSpPr>
        <p:sp>
          <p:nvSpPr>
            <p:cNvPr name="Freeform 18" id="18"/>
            <p:cNvSpPr/>
            <p:nvPr/>
          </p:nvSpPr>
          <p:spPr>
            <a:xfrm flipH="false" flipV="false" rot="0">
              <a:off x="6731" y="6731"/>
              <a:ext cx="8236458" cy="2492629"/>
            </a:xfrm>
            <a:custGeom>
              <a:avLst/>
              <a:gdLst/>
              <a:ahLst/>
              <a:cxnLst/>
              <a:rect r="r" b="b" t="t" l="l"/>
              <a:pathLst>
                <a:path h="2492629" w="8236458">
                  <a:moveTo>
                    <a:pt x="0" y="0"/>
                  </a:moveTo>
                  <a:lnTo>
                    <a:pt x="8236458" y="0"/>
                  </a:lnTo>
                  <a:lnTo>
                    <a:pt x="8236458" y="2492629"/>
                  </a:lnTo>
                  <a:lnTo>
                    <a:pt x="0" y="2492629"/>
                  </a:lnTo>
                  <a:close/>
                </a:path>
              </a:pathLst>
            </a:custGeom>
            <a:solidFill>
              <a:srgbClr val="66FF33"/>
            </a:solidFill>
          </p:spPr>
        </p:sp>
        <p:sp>
          <p:nvSpPr>
            <p:cNvPr name="Freeform 19" id="19"/>
            <p:cNvSpPr/>
            <p:nvPr/>
          </p:nvSpPr>
          <p:spPr>
            <a:xfrm flipH="false" flipV="false" rot="0">
              <a:off x="0" y="0"/>
              <a:ext cx="8249920" cy="2506091"/>
            </a:xfrm>
            <a:custGeom>
              <a:avLst/>
              <a:gdLst/>
              <a:ahLst/>
              <a:cxnLst/>
              <a:rect r="r" b="b" t="t" l="l"/>
              <a:pathLst>
                <a:path h="2506091" w="8249920">
                  <a:moveTo>
                    <a:pt x="6731" y="0"/>
                  </a:moveTo>
                  <a:lnTo>
                    <a:pt x="8243189" y="0"/>
                  </a:lnTo>
                  <a:cubicBezTo>
                    <a:pt x="8246872" y="0"/>
                    <a:pt x="8249920" y="3048"/>
                    <a:pt x="8249920" y="6731"/>
                  </a:cubicBezTo>
                  <a:lnTo>
                    <a:pt x="8249920" y="2499360"/>
                  </a:lnTo>
                  <a:cubicBezTo>
                    <a:pt x="8249920" y="2503043"/>
                    <a:pt x="8246872" y="2506091"/>
                    <a:pt x="8243189" y="2506091"/>
                  </a:cubicBezTo>
                  <a:lnTo>
                    <a:pt x="6731" y="2506091"/>
                  </a:lnTo>
                  <a:cubicBezTo>
                    <a:pt x="3048" y="2506091"/>
                    <a:pt x="0" y="2503043"/>
                    <a:pt x="0" y="2499360"/>
                  </a:cubicBezTo>
                  <a:lnTo>
                    <a:pt x="0" y="6731"/>
                  </a:lnTo>
                  <a:cubicBezTo>
                    <a:pt x="0" y="3048"/>
                    <a:pt x="3048" y="0"/>
                    <a:pt x="6731" y="0"/>
                  </a:cubicBezTo>
                  <a:moveTo>
                    <a:pt x="6731" y="13589"/>
                  </a:moveTo>
                  <a:lnTo>
                    <a:pt x="6731" y="6731"/>
                  </a:lnTo>
                  <a:lnTo>
                    <a:pt x="13462" y="6731"/>
                  </a:lnTo>
                  <a:lnTo>
                    <a:pt x="13462" y="2499360"/>
                  </a:lnTo>
                  <a:lnTo>
                    <a:pt x="6731" y="2499360"/>
                  </a:lnTo>
                  <a:lnTo>
                    <a:pt x="6731" y="2492629"/>
                  </a:lnTo>
                  <a:lnTo>
                    <a:pt x="8243189" y="2492629"/>
                  </a:lnTo>
                  <a:lnTo>
                    <a:pt x="8243189" y="2499360"/>
                  </a:lnTo>
                  <a:lnTo>
                    <a:pt x="8236458" y="2499360"/>
                  </a:lnTo>
                  <a:lnTo>
                    <a:pt x="8236458" y="6731"/>
                  </a:lnTo>
                  <a:lnTo>
                    <a:pt x="8243189" y="6731"/>
                  </a:lnTo>
                  <a:lnTo>
                    <a:pt x="8243189" y="13462"/>
                  </a:lnTo>
                  <a:lnTo>
                    <a:pt x="6731" y="13462"/>
                  </a:lnTo>
                  <a:close/>
                </a:path>
              </a:pathLst>
            </a:custGeom>
            <a:solidFill>
              <a:srgbClr val="F69240"/>
            </a:solidFill>
          </p:spPr>
        </p:sp>
        <p:sp>
          <p:nvSpPr>
            <p:cNvPr name="TextBox 20" id="20"/>
            <p:cNvSpPr txBox="true"/>
            <p:nvPr/>
          </p:nvSpPr>
          <p:spPr>
            <a:xfrm>
              <a:off x="0" y="-38100"/>
              <a:ext cx="8249921" cy="2544233"/>
            </a:xfrm>
            <a:prstGeom prst="rect">
              <a:avLst/>
            </a:prstGeom>
          </p:spPr>
          <p:txBody>
            <a:bodyPr anchor="t" rtlCol="false" tIns="50800" lIns="50800" bIns="50800" rIns="50800"/>
            <a:lstStyle/>
            <a:p>
              <a:pPr algn="l">
                <a:lnSpc>
                  <a:spcPts val="2252"/>
                </a:lnSpc>
              </a:pPr>
              <a:r>
                <a:rPr lang="en-US" sz="1877">
                  <a:solidFill>
                    <a:srgbClr val="000000"/>
                  </a:solidFill>
                  <a:latin typeface="Calibri (MS)"/>
                  <a:ea typeface="Calibri (MS)"/>
                  <a:cs typeface="Calibri (MS)"/>
                  <a:sym typeface="Calibri (MS)"/>
                </a:rPr>
                <a:t>There are 4 components of the </a:t>
              </a:r>
              <a:r>
                <a:rPr lang="en-US" sz="1877" u="sng">
                  <a:solidFill>
                    <a:srgbClr val="000000"/>
                  </a:solidFill>
                  <a:latin typeface="Calibri (MS)"/>
                  <a:ea typeface="Calibri (MS)"/>
                  <a:cs typeface="Calibri (MS)"/>
                  <a:sym typeface="Calibri (MS)"/>
                </a:rPr>
                <a:t>night-time</a:t>
              </a:r>
              <a:r>
                <a:rPr lang="en-US" sz="1877">
                  <a:solidFill>
                    <a:srgbClr val="000000"/>
                  </a:solidFill>
                  <a:latin typeface="Calibri (MS)"/>
                  <a:ea typeface="Calibri (MS)"/>
                  <a:cs typeface="Calibri (MS)"/>
                  <a:sym typeface="Calibri (MS)"/>
                </a:rPr>
                <a:t> energy budget.</a:t>
              </a:r>
            </a:p>
            <a:p>
              <a:pPr algn="l">
                <a:lnSpc>
                  <a:spcPts val="2252"/>
                </a:lnSpc>
              </a:pPr>
            </a:p>
            <a:p>
              <a:pPr algn="l" marL="241600" indent="-120800" lvl="1">
                <a:lnSpc>
                  <a:spcPts val="2252"/>
                </a:lnSpc>
                <a:buFont typeface="Arial"/>
                <a:buChar char="•"/>
              </a:pPr>
              <a:r>
                <a:rPr lang="en-US" sz="1877">
                  <a:solidFill>
                    <a:srgbClr val="000000"/>
                  </a:solidFill>
                  <a:latin typeface="Calibri (MS)"/>
                  <a:ea typeface="Calibri (MS)"/>
                  <a:cs typeface="Calibri (MS)"/>
                  <a:sym typeface="Calibri (MS)"/>
                </a:rPr>
                <a:t>Long-wave Earth radiation.</a:t>
              </a:r>
            </a:p>
            <a:p>
              <a:pPr algn="l" marL="241600" indent="-120800" lvl="1">
                <a:lnSpc>
                  <a:spcPts val="2252"/>
                </a:lnSpc>
                <a:buFont typeface="Arial"/>
                <a:buChar char="•"/>
              </a:pPr>
              <a:r>
                <a:rPr lang="en-US" sz="1877">
                  <a:solidFill>
                    <a:srgbClr val="000000"/>
                  </a:solidFill>
                  <a:latin typeface="Calibri (MS)"/>
                  <a:ea typeface="Calibri (MS)"/>
                  <a:cs typeface="Calibri (MS)"/>
                  <a:sym typeface="Calibri (MS)"/>
                </a:rPr>
                <a:t>Latent heat transfer (condensation).</a:t>
              </a:r>
            </a:p>
            <a:p>
              <a:pPr algn="l" marL="241600" indent="-120800" lvl="1">
                <a:lnSpc>
                  <a:spcPts val="2252"/>
                </a:lnSpc>
                <a:buFont typeface="Arial"/>
                <a:buChar char="•"/>
              </a:pPr>
              <a:r>
                <a:rPr lang="en-US" sz="1877">
                  <a:solidFill>
                    <a:srgbClr val="000000"/>
                  </a:solidFill>
                  <a:latin typeface="Calibri (MS)"/>
                  <a:ea typeface="Calibri (MS)"/>
                  <a:cs typeface="Calibri (MS)"/>
                  <a:sym typeface="Calibri (MS)"/>
                </a:rPr>
                <a:t>Absorbed energy returned to Earth (sub-surface supply).</a:t>
              </a:r>
            </a:p>
            <a:p>
              <a:pPr algn="l" marL="241600" indent="-120800" lvl="1">
                <a:lnSpc>
                  <a:spcPts val="2252"/>
                </a:lnSpc>
                <a:buFont typeface="Arial"/>
                <a:buChar char="•"/>
              </a:pPr>
              <a:r>
                <a:rPr lang="en-US" sz="1877">
                  <a:solidFill>
                    <a:srgbClr val="000000"/>
                  </a:solidFill>
                  <a:latin typeface="Calibri (MS)"/>
                  <a:ea typeface="Calibri (MS)"/>
                  <a:cs typeface="Calibri (MS)"/>
                  <a:sym typeface="Calibri (MS)"/>
                </a:rPr>
                <a:t>Sensible heat transfer.</a:t>
              </a:r>
            </a:p>
          </p:txBody>
        </p:sp>
      </p:grpSp>
      <p:grpSp>
        <p:nvGrpSpPr>
          <p:cNvPr name="Group 21" id="21"/>
          <p:cNvGrpSpPr/>
          <p:nvPr/>
        </p:nvGrpSpPr>
        <p:grpSpPr>
          <a:xfrm rot="0">
            <a:off x="3489958" y="6324602"/>
            <a:ext cx="6187441" cy="955039"/>
            <a:chOff x="0" y="0"/>
            <a:chExt cx="8249921" cy="1273385"/>
          </a:xfrm>
        </p:grpSpPr>
        <p:sp>
          <p:nvSpPr>
            <p:cNvPr name="Freeform 22" id="22"/>
            <p:cNvSpPr/>
            <p:nvPr/>
          </p:nvSpPr>
          <p:spPr>
            <a:xfrm flipH="false" flipV="false" rot="0">
              <a:off x="6731" y="6731"/>
              <a:ext cx="8236458" cy="1259840"/>
            </a:xfrm>
            <a:custGeom>
              <a:avLst/>
              <a:gdLst/>
              <a:ahLst/>
              <a:cxnLst/>
              <a:rect r="r" b="b" t="t" l="l"/>
              <a:pathLst>
                <a:path h="1259840" w="8236458">
                  <a:moveTo>
                    <a:pt x="0" y="0"/>
                  </a:moveTo>
                  <a:lnTo>
                    <a:pt x="8236458" y="0"/>
                  </a:lnTo>
                  <a:lnTo>
                    <a:pt x="8236458" y="1259840"/>
                  </a:lnTo>
                  <a:lnTo>
                    <a:pt x="0" y="1259840"/>
                  </a:lnTo>
                  <a:close/>
                </a:path>
              </a:pathLst>
            </a:custGeom>
            <a:solidFill>
              <a:srgbClr val="E46C0A"/>
            </a:solidFill>
          </p:spPr>
        </p:sp>
        <p:sp>
          <p:nvSpPr>
            <p:cNvPr name="Freeform 23" id="23"/>
            <p:cNvSpPr/>
            <p:nvPr/>
          </p:nvSpPr>
          <p:spPr>
            <a:xfrm flipH="false" flipV="false" rot="0">
              <a:off x="0" y="0"/>
              <a:ext cx="8249920" cy="1273302"/>
            </a:xfrm>
            <a:custGeom>
              <a:avLst/>
              <a:gdLst/>
              <a:ahLst/>
              <a:cxnLst/>
              <a:rect r="r" b="b" t="t" l="l"/>
              <a:pathLst>
                <a:path h="1273302" w="8249920">
                  <a:moveTo>
                    <a:pt x="6731" y="0"/>
                  </a:moveTo>
                  <a:lnTo>
                    <a:pt x="8243189" y="0"/>
                  </a:lnTo>
                  <a:cubicBezTo>
                    <a:pt x="8246872" y="0"/>
                    <a:pt x="8249920" y="3048"/>
                    <a:pt x="8249920" y="6731"/>
                  </a:cubicBezTo>
                  <a:lnTo>
                    <a:pt x="8249920" y="1266571"/>
                  </a:lnTo>
                  <a:cubicBezTo>
                    <a:pt x="8249920" y="1270254"/>
                    <a:pt x="8246872" y="1273302"/>
                    <a:pt x="8243189" y="1273302"/>
                  </a:cubicBezTo>
                  <a:lnTo>
                    <a:pt x="6731" y="1273302"/>
                  </a:lnTo>
                  <a:cubicBezTo>
                    <a:pt x="3048" y="1273302"/>
                    <a:pt x="0" y="1270254"/>
                    <a:pt x="0" y="1266571"/>
                  </a:cubicBezTo>
                  <a:lnTo>
                    <a:pt x="0" y="6731"/>
                  </a:lnTo>
                  <a:cubicBezTo>
                    <a:pt x="0" y="3048"/>
                    <a:pt x="3048" y="0"/>
                    <a:pt x="6731" y="0"/>
                  </a:cubicBezTo>
                  <a:moveTo>
                    <a:pt x="6731" y="13589"/>
                  </a:moveTo>
                  <a:lnTo>
                    <a:pt x="6731" y="6731"/>
                  </a:lnTo>
                  <a:lnTo>
                    <a:pt x="13462" y="6731"/>
                  </a:lnTo>
                  <a:lnTo>
                    <a:pt x="13462" y="1266571"/>
                  </a:lnTo>
                  <a:lnTo>
                    <a:pt x="6731" y="1266571"/>
                  </a:lnTo>
                  <a:lnTo>
                    <a:pt x="6731" y="1259840"/>
                  </a:lnTo>
                  <a:lnTo>
                    <a:pt x="8243189" y="1259840"/>
                  </a:lnTo>
                  <a:lnTo>
                    <a:pt x="8243189" y="1266571"/>
                  </a:lnTo>
                  <a:lnTo>
                    <a:pt x="8236458" y="1266571"/>
                  </a:lnTo>
                  <a:lnTo>
                    <a:pt x="8236458" y="6731"/>
                  </a:lnTo>
                  <a:lnTo>
                    <a:pt x="8243189" y="6731"/>
                  </a:lnTo>
                  <a:lnTo>
                    <a:pt x="8243189" y="13462"/>
                  </a:lnTo>
                  <a:lnTo>
                    <a:pt x="6731" y="13462"/>
                  </a:lnTo>
                  <a:close/>
                </a:path>
              </a:pathLst>
            </a:custGeom>
            <a:solidFill>
              <a:srgbClr val="F69240"/>
            </a:solidFill>
          </p:spPr>
        </p:sp>
        <p:sp>
          <p:nvSpPr>
            <p:cNvPr name="TextBox 24" id="24"/>
            <p:cNvSpPr txBox="true"/>
            <p:nvPr/>
          </p:nvSpPr>
          <p:spPr>
            <a:xfrm>
              <a:off x="0" y="-28575"/>
              <a:ext cx="8249921" cy="1301960"/>
            </a:xfrm>
            <a:prstGeom prst="rect">
              <a:avLst/>
            </a:prstGeom>
          </p:spPr>
          <p:txBody>
            <a:bodyPr anchor="t" rtlCol="false" tIns="50800" lIns="50800" bIns="50800" rIns="50800"/>
            <a:lstStyle/>
            <a:p>
              <a:pPr algn="l">
                <a:lnSpc>
                  <a:spcPts val="1945"/>
                </a:lnSpc>
              </a:pPr>
              <a:r>
                <a:rPr lang="en-US" sz="1621">
                  <a:solidFill>
                    <a:srgbClr val="FFFFFF"/>
                  </a:solidFill>
                  <a:latin typeface="Calibri (MS)"/>
                  <a:ea typeface="Calibri (MS)"/>
                  <a:cs typeface="Calibri (MS)"/>
                  <a:sym typeface="Calibri (MS)"/>
                </a:rPr>
                <a:t>Slides 11-16 look at each of these components in more detail. Study them to ensure you understand each of them and can answer </a:t>
              </a:r>
              <a:r>
                <a:rPr lang="en-US" sz="1621" u="sng">
                  <a:solidFill>
                    <a:srgbClr val="FFFFFF"/>
                  </a:solidFill>
                  <a:latin typeface="Calibri (MS)"/>
                  <a:ea typeface="Calibri (MS)"/>
                  <a:cs typeface="Calibri (MS)"/>
                  <a:sym typeface="Calibri (MS)"/>
                </a:rPr>
                <a:t>exam questions</a:t>
              </a:r>
              <a:r>
                <a:rPr lang="en-US" sz="1621">
                  <a:solidFill>
                    <a:srgbClr val="FFFFFF"/>
                  </a:solidFill>
                  <a:latin typeface="Calibri (MS)"/>
                  <a:ea typeface="Calibri (MS)"/>
                  <a:cs typeface="Calibri (MS)"/>
                  <a:sym typeface="Calibri (MS)"/>
                </a:rPr>
                <a:t> on them. Ensure you are </a:t>
              </a:r>
              <a:r>
                <a:rPr lang="en-US" sz="1621" u="sng">
                  <a:solidFill>
                    <a:srgbClr val="FFFFFF"/>
                  </a:solidFill>
                  <a:latin typeface="Calibri (MS)"/>
                  <a:ea typeface="Calibri (MS)"/>
                  <a:cs typeface="Calibri (MS)"/>
                  <a:sym typeface="Calibri (MS)"/>
                </a:rPr>
                <a:t>taking notes</a:t>
              </a:r>
              <a:r>
                <a:rPr lang="en-US" sz="1621">
                  <a:solidFill>
                    <a:srgbClr val="FFFFFF"/>
                  </a:solidFill>
                  <a:latin typeface="Calibri (MS)"/>
                  <a:ea typeface="Calibri (MS)"/>
                  <a:cs typeface="Calibri (MS)"/>
                  <a:sym typeface="Calibri (MS)"/>
                </a:rPr>
                <a:t> to support your learning – mind-map, PPT etc.</a:t>
              </a:r>
            </a:p>
          </p:txBody>
        </p:sp>
      </p:grpSp>
      <p:sp>
        <p:nvSpPr>
          <p:cNvPr name="AutoShape 25" id="25"/>
          <p:cNvSpPr/>
          <p:nvPr/>
        </p:nvSpPr>
        <p:spPr>
          <a:xfrm rot="-2497763">
            <a:off x="601590" y="4592320"/>
            <a:ext cx="3563518" cy="0"/>
          </a:xfrm>
          <a:prstGeom prst="line">
            <a:avLst/>
          </a:prstGeom>
          <a:ln cap="rnd" w="9525">
            <a:solidFill>
              <a:srgbClr val="4F81BD"/>
            </a:solidFill>
            <a:prstDash val="solid"/>
            <a:headEnd type="none" len="sm" w="sm"/>
            <a:tailEnd type="triangle" len="med" w="lg"/>
          </a:ln>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7000" t="0" r="-7000" b="0"/>
            </a:stretch>
          </a:blipFill>
        </p:spPr>
      </p:sp>
      <p:sp>
        <p:nvSpPr>
          <p:cNvPr name="Freeform 3" id="3"/>
          <p:cNvSpPr/>
          <p:nvPr/>
        </p:nvSpPr>
        <p:spPr>
          <a:xfrm flipH="false" flipV="false" rot="0">
            <a:off x="-1546093" y="0"/>
            <a:ext cx="13004800" cy="7315200"/>
          </a:xfrm>
          <a:custGeom>
            <a:avLst/>
            <a:gdLst/>
            <a:ahLst/>
            <a:cxnLst/>
            <a:rect r="r" b="b" t="t" l="l"/>
            <a:pathLst>
              <a:path h="7315200" w="13004800">
                <a:moveTo>
                  <a:pt x="0" y="0"/>
                </a:moveTo>
                <a:lnTo>
                  <a:pt x="13004800" y="0"/>
                </a:lnTo>
                <a:lnTo>
                  <a:pt x="13004800" y="7315200"/>
                </a:lnTo>
                <a:lnTo>
                  <a:pt x="0" y="7315200"/>
                </a:lnTo>
                <a:lnTo>
                  <a:pt x="0" y="0"/>
                </a:lnTo>
                <a:close/>
              </a:path>
            </a:pathLst>
          </a:custGeom>
          <a:blipFill>
            <a:blip r:embed="rId3"/>
            <a:stretch>
              <a:fillRect l="0" t="0" r="0" b="0"/>
            </a:stretch>
          </a:blipFill>
        </p:spPr>
      </p:sp>
      <p:grpSp>
        <p:nvGrpSpPr>
          <p:cNvPr name="Group 4" id="4"/>
          <p:cNvGrpSpPr/>
          <p:nvPr/>
        </p:nvGrpSpPr>
        <p:grpSpPr>
          <a:xfrm rot="0">
            <a:off x="-20320" y="-20320"/>
            <a:ext cx="9794240" cy="1341120"/>
            <a:chOff x="0" y="0"/>
            <a:chExt cx="13058987" cy="1788160"/>
          </a:xfrm>
        </p:grpSpPr>
        <p:sp>
          <p:nvSpPr>
            <p:cNvPr name="Freeform 5" id="5"/>
            <p:cNvSpPr/>
            <p:nvPr/>
          </p:nvSpPr>
          <p:spPr>
            <a:xfrm flipH="false" flipV="false" rot="0">
              <a:off x="0" y="0"/>
              <a:ext cx="13058987" cy="1788160"/>
            </a:xfrm>
            <a:custGeom>
              <a:avLst/>
              <a:gdLst/>
              <a:ahLst/>
              <a:cxnLst/>
              <a:rect r="r" b="b" t="t" l="l"/>
              <a:pathLst>
                <a:path h="1788160" w="13058987">
                  <a:moveTo>
                    <a:pt x="0" y="0"/>
                  </a:moveTo>
                  <a:lnTo>
                    <a:pt x="13058987" y="0"/>
                  </a:lnTo>
                  <a:lnTo>
                    <a:pt x="13058987" y="1788160"/>
                  </a:lnTo>
                  <a:lnTo>
                    <a:pt x="0" y="1788160"/>
                  </a:lnTo>
                  <a:close/>
                </a:path>
              </a:pathLst>
            </a:custGeom>
            <a:solidFill>
              <a:srgbClr val="000000">
                <a:alpha val="0"/>
              </a:srgbClr>
            </a:solidFill>
          </p:spPr>
        </p:sp>
        <p:sp>
          <p:nvSpPr>
            <p:cNvPr name="TextBox 6" id="6"/>
            <p:cNvSpPr txBox="true"/>
            <p:nvPr/>
          </p:nvSpPr>
          <p:spPr>
            <a:xfrm>
              <a:off x="0" y="-76200"/>
              <a:ext cx="13058987" cy="1864360"/>
            </a:xfrm>
            <a:prstGeom prst="rect">
              <a:avLst/>
            </a:prstGeom>
          </p:spPr>
          <p:txBody>
            <a:bodyPr anchor="ctr" rtlCol="false" tIns="0" lIns="0" bIns="0" rIns="0"/>
            <a:lstStyle/>
            <a:p>
              <a:pPr algn="ctr">
                <a:lnSpc>
                  <a:spcPts val="4863"/>
                </a:lnSpc>
              </a:pPr>
              <a:r>
                <a:rPr lang="en-US" b="true" sz="4053" u="sng">
                  <a:solidFill>
                    <a:srgbClr val="000000"/>
                  </a:solidFill>
                  <a:latin typeface="Calibri (MS) Bold"/>
                  <a:ea typeface="Calibri (MS) Bold"/>
                  <a:cs typeface="Calibri (MS) Bold"/>
                  <a:sym typeface="Calibri (MS) Bold"/>
                </a:rPr>
                <a:t>Global Energy Budget Components: Shortwave solar radiation</a:t>
              </a:r>
            </a:p>
          </p:txBody>
        </p:sp>
      </p:grpSp>
      <p:grpSp>
        <p:nvGrpSpPr>
          <p:cNvPr name="Group 7" id="7"/>
          <p:cNvGrpSpPr/>
          <p:nvPr/>
        </p:nvGrpSpPr>
        <p:grpSpPr>
          <a:xfrm rot="0">
            <a:off x="-5080" y="1295400"/>
            <a:ext cx="3546434" cy="6024880"/>
            <a:chOff x="0" y="0"/>
            <a:chExt cx="4728579" cy="8033173"/>
          </a:xfrm>
        </p:grpSpPr>
        <p:sp>
          <p:nvSpPr>
            <p:cNvPr name="Freeform 8" id="8"/>
            <p:cNvSpPr/>
            <p:nvPr/>
          </p:nvSpPr>
          <p:spPr>
            <a:xfrm flipH="false" flipV="false" rot="0">
              <a:off x="6731" y="6731"/>
              <a:ext cx="4715129" cy="8019669"/>
            </a:xfrm>
            <a:custGeom>
              <a:avLst/>
              <a:gdLst/>
              <a:ahLst/>
              <a:cxnLst/>
              <a:rect r="r" b="b" t="t" l="l"/>
              <a:pathLst>
                <a:path h="8019669" w="4715129">
                  <a:moveTo>
                    <a:pt x="0" y="0"/>
                  </a:moveTo>
                  <a:lnTo>
                    <a:pt x="4715129" y="0"/>
                  </a:lnTo>
                  <a:lnTo>
                    <a:pt x="4715129" y="8019669"/>
                  </a:lnTo>
                  <a:lnTo>
                    <a:pt x="0" y="8019669"/>
                  </a:lnTo>
                  <a:close/>
                </a:path>
              </a:pathLst>
            </a:custGeom>
            <a:solidFill>
              <a:srgbClr val="66FF33"/>
            </a:solidFill>
          </p:spPr>
        </p:sp>
        <p:sp>
          <p:nvSpPr>
            <p:cNvPr name="Freeform 9" id="9"/>
            <p:cNvSpPr/>
            <p:nvPr/>
          </p:nvSpPr>
          <p:spPr>
            <a:xfrm flipH="false" flipV="false" rot="0">
              <a:off x="0" y="0"/>
              <a:ext cx="4728591" cy="8033131"/>
            </a:xfrm>
            <a:custGeom>
              <a:avLst/>
              <a:gdLst/>
              <a:ahLst/>
              <a:cxnLst/>
              <a:rect r="r" b="b" t="t" l="l"/>
              <a:pathLst>
                <a:path h="8033131" w="4728591">
                  <a:moveTo>
                    <a:pt x="6731" y="0"/>
                  </a:moveTo>
                  <a:lnTo>
                    <a:pt x="4721860" y="0"/>
                  </a:lnTo>
                  <a:cubicBezTo>
                    <a:pt x="4725543" y="0"/>
                    <a:pt x="4728591" y="3048"/>
                    <a:pt x="4728591" y="6731"/>
                  </a:cubicBezTo>
                  <a:lnTo>
                    <a:pt x="4728591" y="8026400"/>
                  </a:lnTo>
                  <a:cubicBezTo>
                    <a:pt x="4728591" y="8030083"/>
                    <a:pt x="4725543" y="8033131"/>
                    <a:pt x="4721860" y="8033131"/>
                  </a:cubicBezTo>
                  <a:lnTo>
                    <a:pt x="6731" y="8033131"/>
                  </a:lnTo>
                  <a:cubicBezTo>
                    <a:pt x="3048" y="8033131"/>
                    <a:pt x="0" y="8030083"/>
                    <a:pt x="0" y="8026400"/>
                  </a:cubicBezTo>
                  <a:lnTo>
                    <a:pt x="0" y="6731"/>
                  </a:lnTo>
                  <a:cubicBezTo>
                    <a:pt x="0" y="3048"/>
                    <a:pt x="3048" y="0"/>
                    <a:pt x="6731" y="0"/>
                  </a:cubicBezTo>
                  <a:moveTo>
                    <a:pt x="6731" y="13589"/>
                  </a:moveTo>
                  <a:lnTo>
                    <a:pt x="6731" y="6731"/>
                  </a:lnTo>
                  <a:lnTo>
                    <a:pt x="13462" y="6731"/>
                  </a:lnTo>
                  <a:lnTo>
                    <a:pt x="13462" y="8026400"/>
                  </a:lnTo>
                  <a:lnTo>
                    <a:pt x="6731" y="8026400"/>
                  </a:lnTo>
                  <a:lnTo>
                    <a:pt x="6731" y="8019669"/>
                  </a:lnTo>
                  <a:lnTo>
                    <a:pt x="4721860" y="8019669"/>
                  </a:lnTo>
                  <a:lnTo>
                    <a:pt x="4721860" y="8026400"/>
                  </a:lnTo>
                  <a:lnTo>
                    <a:pt x="4715129" y="8026400"/>
                  </a:lnTo>
                  <a:lnTo>
                    <a:pt x="4715129" y="6731"/>
                  </a:lnTo>
                  <a:lnTo>
                    <a:pt x="4721860" y="6731"/>
                  </a:lnTo>
                  <a:lnTo>
                    <a:pt x="4721860" y="13462"/>
                  </a:lnTo>
                  <a:lnTo>
                    <a:pt x="6731" y="13462"/>
                  </a:lnTo>
                  <a:close/>
                </a:path>
              </a:pathLst>
            </a:custGeom>
            <a:solidFill>
              <a:srgbClr val="F69240"/>
            </a:solidFill>
          </p:spPr>
        </p:sp>
        <p:sp>
          <p:nvSpPr>
            <p:cNvPr name="TextBox 10" id="10"/>
            <p:cNvSpPr txBox="true"/>
            <p:nvPr/>
          </p:nvSpPr>
          <p:spPr>
            <a:xfrm>
              <a:off x="0" y="-28575"/>
              <a:ext cx="4728579" cy="8061748"/>
            </a:xfrm>
            <a:prstGeom prst="rect">
              <a:avLst/>
            </a:prstGeom>
          </p:spPr>
          <p:txBody>
            <a:bodyPr anchor="t" rtlCol="false" tIns="50800" lIns="50800" bIns="50800" rIns="50800"/>
            <a:lstStyle/>
            <a:p>
              <a:pPr algn="l" marL="208655" indent="-104327" lvl="1">
                <a:lnSpc>
                  <a:spcPts val="1945"/>
                </a:lnSpc>
                <a:buFont typeface="Arial"/>
                <a:buChar char="•"/>
              </a:pPr>
              <a:r>
                <a:rPr lang="en-US" sz="1621">
                  <a:solidFill>
                    <a:srgbClr val="000000"/>
                  </a:solidFill>
                  <a:latin typeface="Calibri (MS)"/>
                  <a:ea typeface="Calibri (MS)"/>
                  <a:cs typeface="Calibri (MS)"/>
                  <a:sym typeface="Calibri (MS)"/>
                </a:rPr>
                <a:t>Incoming solar radiation (insolation) is the main energy input &amp; is affected by latitude, season (time of year) and cloud cover.</a:t>
              </a:r>
            </a:p>
            <a:p>
              <a:pPr algn="l" marL="208655" indent="-104327" lvl="1">
                <a:lnSpc>
                  <a:spcPts val="1945"/>
                </a:lnSpc>
                <a:buFont typeface="Arial"/>
                <a:buChar char="•"/>
              </a:pPr>
              <a:r>
                <a:rPr lang="en-US" sz="1621">
                  <a:solidFill>
                    <a:srgbClr val="000000"/>
                  </a:solidFill>
                  <a:latin typeface="Calibri (MS)"/>
                  <a:ea typeface="Calibri (MS)"/>
                  <a:cs typeface="Calibri (MS)"/>
                  <a:sym typeface="Calibri (MS)"/>
                </a:rPr>
                <a:t>Fig. 2.5 shows how the amount of insolation received varies with the angle of the sun and with cloud type.</a:t>
              </a:r>
            </a:p>
            <a:p>
              <a:pPr algn="l" marL="208655" indent="-104327" lvl="1">
                <a:lnSpc>
                  <a:spcPts val="1945"/>
                </a:lnSpc>
                <a:buFont typeface="Arial"/>
                <a:buChar char="•"/>
              </a:pPr>
              <a:r>
                <a:rPr lang="en-US" sz="1621">
                  <a:solidFill>
                    <a:srgbClr val="000000"/>
                  </a:solidFill>
                  <a:latin typeface="Calibri (MS)"/>
                  <a:ea typeface="Calibri (MS)"/>
                  <a:cs typeface="Calibri (MS)"/>
                  <a:sym typeface="Calibri (MS)"/>
                </a:rPr>
                <a:t>For example: With stratocumulus clouds &amp; a low angle of sun, about 23% of the total radiation transmitted by the sun is received at the Earth’s surface – about 250 watts per m2. The rest is absorbed/reflected by the clouds. When the sun is high in the sky (high angle), about 40% is received, just over 450 watts per m2. </a:t>
              </a:r>
            </a:p>
            <a:p>
              <a:pPr algn="l" marL="208655" indent="-104327" lvl="1">
                <a:lnSpc>
                  <a:spcPts val="1945"/>
                </a:lnSpc>
                <a:buFont typeface="Arial"/>
                <a:buChar char="•"/>
              </a:pPr>
              <a:r>
                <a:rPr lang="en-US" sz="1621">
                  <a:solidFill>
                    <a:srgbClr val="000000"/>
                  </a:solidFill>
                  <a:latin typeface="Calibri (MS)"/>
                  <a:ea typeface="Calibri (MS)"/>
                  <a:cs typeface="Calibri (MS)"/>
                  <a:sym typeface="Calibri (MS)"/>
                </a:rPr>
                <a:t>The less cloud cover there is, and/or the higher the cloud, the more radiation reaches the Earth’s surface.</a:t>
              </a:r>
            </a:p>
            <a:p>
              <a:pPr algn="l" marL="208655" indent="-104327" lvl="1">
                <a:lnSpc>
                  <a:spcPts val="1945"/>
                </a:lnSpc>
                <a:buFont typeface="Arial"/>
                <a:buChar char="•"/>
              </a:pPr>
              <a:r>
                <a:rPr lang="en-US" sz="1621">
                  <a:solidFill>
                    <a:srgbClr val="000000"/>
                  </a:solidFill>
                  <a:latin typeface="Calibri (MS)"/>
                  <a:ea typeface="Calibri (MS)"/>
                  <a:cs typeface="Calibri (MS)"/>
                  <a:sym typeface="Calibri (MS)"/>
                </a:rPr>
                <a:t>Angle of sun will vary throughout the day, and with latitude.</a:t>
              </a:r>
            </a:p>
            <a:p>
              <a:pPr algn="l" marL="208655" indent="-104327" lvl="1">
                <a:lnSpc>
                  <a:spcPts val="1945"/>
                </a:lnSpc>
                <a:buFont typeface="Arial"/>
                <a:buChar char="•"/>
              </a:pPr>
              <a:r>
                <a:rPr lang="en-US" sz="1621">
                  <a:solidFill>
                    <a:srgbClr val="000000"/>
                  </a:solidFill>
                  <a:latin typeface="Calibri (MS)"/>
                  <a:ea typeface="Calibri (MS)"/>
                  <a:cs typeface="Calibri (MS)"/>
                  <a:sym typeface="Calibri (MS)"/>
                </a:rPr>
                <a:t>The sun’s rays are more concentrated at the Equator, so these areas receive more insolation.</a:t>
              </a:r>
            </a:p>
          </p:txBody>
        </p:sp>
      </p:grpSp>
      <p:grpSp>
        <p:nvGrpSpPr>
          <p:cNvPr name="Group 11" id="11"/>
          <p:cNvGrpSpPr>
            <a:grpSpLocks noChangeAspect="true"/>
          </p:cNvGrpSpPr>
          <p:nvPr/>
        </p:nvGrpSpPr>
        <p:grpSpPr>
          <a:xfrm rot="0">
            <a:off x="3612063" y="1390916"/>
            <a:ext cx="3657600" cy="5919358"/>
            <a:chOff x="0" y="0"/>
            <a:chExt cx="4876800" cy="7892477"/>
          </a:xfrm>
        </p:grpSpPr>
        <p:sp>
          <p:nvSpPr>
            <p:cNvPr name="Freeform 12" id="12"/>
            <p:cNvSpPr/>
            <p:nvPr/>
          </p:nvSpPr>
          <p:spPr>
            <a:xfrm flipH="false" flipV="false" rot="0">
              <a:off x="0" y="0"/>
              <a:ext cx="4876800" cy="7892415"/>
            </a:xfrm>
            <a:custGeom>
              <a:avLst/>
              <a:gdLst/>
              <a:ahLst/>
              <a:cxnLst/>
              <a:rect r="r" b="b" t="t" l="l"/>
              <a:pathLst>
                <a:path h="7892415" w="4876800">
                  <a:moveTo>
                    <a:pt x="0" y="0"/>
                  </a:moveTo>
                  <a:lnTo>
                    <a:pt x="4876800" y="0"/>
                  </a:lnTo>
                  <a:lnTo>
                    <a:pt x="4876800" y="7892415"/>
                  </a:lnTo>
                  <a:lnTo>
                    <a:pt x="0" y="7892415"/>
                  </a:lnTo>
                  <a:lnTo>
                    <a:pt x="0" y="0"/>
                  </a:lnTo>
                  <a:close/>
                </a:path>
              </a:pathLst>
            </a:custGeom>
            <a:blipFill>
              <a:blip r:embed="rId4"/>
              <a:stretch>
                <a:fillRect l="-1815" t="0" r="-1815" b="0"/>
              </a:stretch>
            </a:blipFill>
          </p:spPr>
        </p:sp>
      </p:grpSp>
      <p:grpSp>
        <p:nvGrpSpPr>
          <p:cNvPr name="Group 13" id="13"/>
          <p:cNvGrpSpPr>
            <a:grpSpLocks noChangeAspect="true"/>
          </p:cNvGrpSpPr>
          <p:nvPr/>
        </p:nvGrpSpPr>
        <p:grpSpPr>
          <a:xfrm rot="0">
            <a:off x="7392807" y="3280604"/>
            <a:ext cx="2289387" cy="1706880"/>
            <a:chOff x="0" y="0"/>
            <a:chExt cx="3052516" cy="2275840"/>
          </a:xfrm>
        </p:grpSpPr>
        <p:sp>
          <p:nvSpPr>
            <p:cNvPr name="Freeform 14" id="14" descr="Shortwave Radiation Converted to Longwave Radiation"/>
            <p:cNvSpPr/>
            <p:nvPr/>
          </p:nvSpPr>
          <p:spPr>
            <a:xfrm flipH="false" flipV="false" rot="0">
              <a:off x="0" y="0"/>
              <a:ext cx="3052572" cy="2275840"/>
            </a:xfrm>
            <a:custGeom>
              <a:avLst/>
              <a:gdLst/>
              <a:ahLst/>
              <a:cxnLst/>
              <a:rect r="r" b="b" t="t" l="l"/>
              <a:pathLst>
                <a:path h="2275840" w="3052572">
                  <a:moveTo>
                    <a:pt x="0" y="0"/>
                  </a:moveTo>
                  <a:lnTo>
                    <a:pt x="3052572" y="0"/>
                  </a:lnTo>
                  <a:lnTo>
                    <a:pt x="3052572" y="2275840"/>
                  </a:lnTo>
                  <a:lnTo>
                    <a:pt x="0" y="2275840"/>
                  </a:lnTo>
                  <a:lnTo>
                    <a:pt x="0" y="0"/>
                  </a:lnTo>
                  <a:close/>
                </a:path>
              </a:pathLst>
            </a:custGeom>
            <a:blipFill>
              <a:blip r:embed="rId5"/>
              <a:stretch>
                <a:fillRect l="0" t="0" r="1" b="-7301"/>
              </a:stretch>
            </a:blipFill>
          </p:spPr>
        </p:sp>
      </p:grpSp>
      <p:grpSp>
        <p:nvGrpSpPr>
          <p:cNvPr name="Group 15" id="15"/>
          <p:cNvGrpSpPr>
            <a:grpSpLocks noChangeAspect="true"/>
          </p:cNvGrpSpPr>
          <p:nvPr/>
        </p:nvGrpSpPr>
        <p:grpSpPr>
          <a:xfrm rot="0">
            <a:off x="7392807" y="1384761"/>
            <a:ext cx="2289387" cy="1833881"/>
            <a:chOff x="0" y="0"/>
            <a:chExt cx="3052516" cy="2445174"/>
          </a:xfrm>
        </p:grpSpPr>
        <p:sp>
          <p:nvSpPr>
            <p:cNvPr name="Freeform 16" id="16" descr="How does incoming solar radiation change with latitude? | Socratic"/>
            <p:cNvSpPr/>
            <p:nvPr/>
          </p:nvSpPr>
          <p:spPr>
            <a:xfrm flipH="false" flipV="false" rot="0">
              <a:off x="0" y="0"/>
              <a:ext cx="3052572" cy="2445131"/>
            </a:xfrm>
            <a:custGeom>
              <a:avLst/>
              <a:gdLst/>
              <a:ahLst/>
              <a:cxnLst/>
              <a:rect r="r" b="b" t="t" l="l"/>
              <a:pathLst>
                <a:path h="2445131" w="3052572">
                  <a:moveTo>
                    <a:pt x="0" y="0"/>
                  </a:moveTo>
                  <a:lnTo>
                    <a:pt x="3052572" y="0"/>
                  </a:lnTo>
                  <a:lnTo>
                    <a:pt x="3052572" y="2445131"/>
                  </a:lnTo>
                  <a:lnTo>
                    <a:pt x="0" y="2445131"/>
                  </a:lnTo>
                  <a:lnTo>
                    <a:pt x="0" y="0"/>
                  </a:lnTo>
                  <a:close/>
                </a:path>
              </a:pathLst>
            </a:custGeom>
            <a:blipFill>
              <a:blip r:embed="rId6"/>
              <a:stretch>
                <a:fillRect l="0" t="0" r="-30" b="-1"/>
              </a:stretch>
            </a:blipFill>
          </p:spPr>
        </p:sp>
      </p:grpSp>
      <p:grpSp>
        <p:nvGrpSpPr>
          <p:cNvPr name="Group 17" id="17"/>
          <p:cNvGrpSpPr>
            <a:grpSpLocks noChangeAspect="true"/>
          </p:cNvGrpSpPr>
          <p:nvPr/>
        </p:nvGrpSpPr>
        <p:grpSpPr>
          <a:xfrm rot="0">
            <a:off x="7392807" y="5049446"/>
            <a:ext cx="2274608" cy="1046554"/>
            <a:chOff x="0" y="0"/>
            <a:chExt cx="3032811" cy="1395405"/>
          </a:xfrm>
        </p:grpSpPr>
        <p:sp>
          <p:nvSpPr>
            <p:cNvPr name="Freeform 18" id="18"/>
            <p:cNvSpPr/>
            <p:nvPr/>
          </p:nvSpPr>
          <p:spPr>
            <a:xfrm flipH="false" flipV="false" rot="0">
              <a:off x="0" y="0"/>
              <a:ext cx="3032760" cy="1395349"/>
            </a:xfrm>
            <a:custGeom>
              <a:avLst/>
              <a:gdLst/>
              <a:ahLst/>
              <a:cxnLst/>
              <a:rect r="r" b="b" t="t" l="l"/>
              <a:pathLst>
                <a:path h="1395349" w="3032760">
                  <a:moveTo>
                    <a:pt x="0" y="0"/>
                  </a:moveTo>
                  <a:lnTo>
                    <a:pt x="3032760" y="0"/>
                  </a:lnTo>
                  <a:lnTo>
                    <a:pt x="3032760" y="1395349"/>
                  </a:lnTo>
                  <a:lnTo>
                    <a:pt x="0" y="1395349"/>
                  </a:lnTo>
                  <a:lnTo>
                    <a:pt x="0" y="0"/>
                  </a:lnTo>
                  <a:close/>
                </a:path>
              </a:pathLst>
            </a:custGeom>
            <a:blipFill>
              <a:blip r:embed="rId7"/>
              <a:stretch>
                <a:fillRect l="0" t="-28634" r="-1" b="-28638"/>
              </a:stretch>
            </a:blipFill>
          </p:spPr>
        </p:sp>
      </p:grpSp>
      <p:grpSp>
        <p:nvGrpSpPr>
          <p:cNvPr name="Group 19" id="19"/>
          <p:cNvGrpSpPr>
            <a:grpSpLocks noChangeAspect="true"/>
          </p:cNvGrpSpPr>
          <p:nvPr/>
        </p:nvGrpSpPr>
        <p:grpSpPr>
          <a:xfrm rot="0">
            <a:off x="7392806" y="6157963"/>
            <a:ext cx="2274608" cy="1152311"/>
            <a:chOff x="0" y="0"/>
            <a:chExt cx="3032811" cy="1536415"/>
          </a:xfrm>
        </p:grpSpPr>
        <p:sp>
          <p:nvSpPr>
            <p:cNvPr name="Freeform 20" id="20"/>
            <p:cNvSpPr/>
            <p:nvPr/>
          </p:nvSpPr>
          <p:spPr>
            <a:xfrm flipH="false" flipV="false" rot="0">
              <a:off x="0" y="0"/>
              <a:ext cx="3032760" cy="1536446"/>
            </a:xfrm>
            <a:custGeom>
              <a:avLst/>
              <a:gdLst/>
              <a:ahLst/>
              <a:cxnLst/>
              <a:rect r="r" b="b" t="t" l="l"/>
              <a:pathLst>
                <a:path h="1536446" w="3032760">
                  <a:moveTo>
                    <a:pt x="0" y="0"/>
                  </a:moveTo>
                  <a:lnTo>
                    <a:pt x="3032760" y="0"/>
                  </a:lnTo>
                  <a:lnTo>
                    <a:pt x="3032760" y="1536446"/>
                  </a:lnTo>
                  <a:lnTo>
                    <a:pt x="0" y="1536446"/>
                  </a:lnTo>
                  <a:lnTo>
                    <a:pt x="0" y="0"/>
                  </a:lnTo>
                  <a:close/>
                </a:path>
              </a:pathLst>
            </a:custGeom>
            <a:blipFill>
              <a:blip r:embed="rId8"/>
              <a:stretch>
                <a:fillRect l="-18595" t="0" r="-18597" b="2"/>
              </a:stretch>
            </a:blipFill>
          </p:spPr>
        </p:sp>
      </p:gr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7000" t="0" r="-7000" b="0"/>
            </a:stretch>
          </a:blipFill>
        </p:spPr>
      </p:sp>
      <p:sp>
        <p:nvSpPr>
          <p:cNvPr name="Freeform 3" id="3"/>
          <p:cNvSpPr/>
          <p:nvPr/>
        </p:nvSpPr>
        <p:spPr>
          <a:xfrm flipH="false" flipV="false" rot="0">
            <a:off x="-1546093" y="0"/>
            <a:ext cx="13004800" cy="7315200"/>
          </a:xfrm>
          <a:custGeom>
            <a:avLst/>
            <a:gdLst/>
            <a:ahLst/>
            <a:cxnLst/>
            <a:rect r="r" b="b" t="t" l="l"/>
            <a:pathLst>
              <a:path h="7315200" w="13004800">
                <a:moveTo>
                  <a:pt x="0" y="0"/>
                </a:moveTo>
                <a:lnTo>
                  <a:pt x="13004800" y="0"/>
                </a:lnTo>
                <a:lnTo>
                  <a:pt x="13004800" y="7315200"/>
                </a:lnTo>
                <a:lnTo>
                  <a:pt x="0" y="7315200"/>
                </a:lnTo>
                <a:lnTo>
                  <a:pt x="0" y="0"/>
                </a:lnTo>
                <a:close/>
              </a:path>
            </a:pathLst>
          </a:custGeom>
          <a:blipFill>
            <a:blip r:embed="rId3"/>
            <a:stretch>
              <a:fillRect l="0" t="0" r="0" b="0"/>
            </a:stretch>
          </a:blipFill>
        </p:spPr>
      </p:sp>
      <p:grpSp>
        <p:nvGrpSpPr>
          <p:cNvPr name="Group 4" id="4"/>
          <p:cNvGrpSpPr/>
          <p:nvPr/>
        </p:nvGrpSpPr>
        <p:grpSpPr>
          <a:xfrm rot="0">
            <a:off x="-20320" y="-20320"/>
            <a:ext cx="9794240" cy="1341120"/>
            <a:chOff x="0" y="0"/>
            <a:chExt cx="13058987" cy="1788160"/>
          </a:xfrm>
        </p:grpSpPr>
        <p:sp>
          <p:nvSpPr>
            <p:cNvPr name="Freeform 5" id="5"/>
            <p:cNvSpPr/>
            <p:nvPr/>
          </p:nvSpPr>
          <p:spPr>
            <a:xfrm flipH="false" flipV="false" rot="0">
              <a:off x="0" y="0"/>
              <a:ext cx="13058987" cy="1788160"/>
            </a:xfrm>
            <a:custGeom>
              <a:avLst/>
              <a:gdLst/>
              <a:ahLst/>
              <a:cxnLst/>
              <a:rect r="r" b="b" t="t" l="l"/>
              <a:pathLst>
                <a:path h="1788160" w="13058987">
                  <a:moveTo>
                    <a:pt x="0" y="0"/>
                  </a:moveTo>
                  <a:lnTo>
                    <a:pt x="13058987" y="0"/>
                  </a:lnTo>
                  <a:lnTo>
                    <a:pt x="13058987" y="1788160"/>
                  </a:lnTo>
                  <a:lnTo>
                    <a:pt x="0" y="1788160"/>
                  </a:lnTo>
                  <a:close/>
                </a:path>
              </a:pathLst>
            </a:custGeom>
            <a:solidFill>
              <a:srgbClr val="000000">
                <a:alpha val="0"/>
              </a:srgbClr>
            </a:solidFill>
          </p:spPr>
        </p:sp>
        <p:sp>
          <p:nvSpPr>
            <p:cNvPr name="TextBox 6" id="6"/>
            <p:cNvSpPr txBox="true"/>
            <p:nvPr/>
          </p:nvSpPr>
          <p:spPr>
            <a:xfrm>
              <a:off x="0" y="-76200"/>
              <a:ext cx="13058987" cy="1864360"/>
            </a:xfrm>
            <a:prstGeom prst="rect">
              <a:avLst/>
            </a:prstGeom>
          </p:spPr>
          <p:txBody>
            <a:bodyPr anchor="ctr" rtlCol="false" tIns="0" lIns="0" bIns="0" rIns="0"/>
            <a:lstStyle/>
            <a:p>
              <a:pPr algn="ctr">
                <a:lnSpc>
                  <a:spcPts val="4863"/>
                </a:lnSpc>
              </a:pPr>
              <a:r>
                <a:rPr lang="en-US" b="true" sz="4053" u="sng">
                  <a:solidFill>
                    <a:srgbClr val="000000"/>
                  </a:solidFill>
                  <a:latin typeface="Calibri (MS) Bold"/>
                  <a:ea typeface="Calibri (MS) Bold"/>
                  <a:cs typeface="Calibri (MS) Bold"/>
                  <a:sym typeface="Calibri (MS) Bold"/>
                </a:rPr>
                <a:t>Global Energy Budget Components: Reflected solar radiation</a:t>
              </a:r>
            </a:p>
          </p:txBody>
        </p:sp>
      </p:grpSp>
      <p:grpSp>
        <p:nvGrpSpPr>
          <p:cNvPr name="Group 7" id="7"/>
          <p:cNvGrpSpPr/>
          <p:nvPr/>
        </p:nvGrpSpPr>
        <p:grpSpPr>
          <a:xfrm rot="0">
            <a:off x="-5079" y="1295400"/>
            <a:ext cx="2936240" cy="6024880"/>
            <a:chOff x="0" y="0"/>
            <a:chExt cx="3914987" cy="8033173"/>
          </a:xfrm>
        </p:grpSpPr>
        <p:sp>
          <p:nvSpPr>
            <p:cNvPr name="Freeform 8" id="8"/>
            <p:cNvSpPr/>
            <p:nvPr/>
          </p:nvSpPr>
          <p:spPr>
            <a:xfrm flipH="false" flipV="false" rot="0">
              <a:off x="6731" y="6731"/>
              <a:ext cx="3901440" cy="8019669"/>
            </a:xfrm>
            <a:custGeom>
              <a:avLst/>
              <a:gdLst/>
              <a:ahLst/>
              <a:cxnLst/>
              <a:rect r="r" b="b" t="t" l="l"/>
              <a:pathLst>
                <a:path h="8019669" w="3901440">
                  <a:moveTo>
                    <a:pt x="0" y="0"/>
                  </a:moveTo>
                  <a:lnTo>
                    <a:pt x="3901440" y="0"/>
                  </a:lnTo>
                  <a:lnTo>
                    <a:pt x="3901440" y="8019669"/>
                  </a:lnTo>
                  <a:lnTo>
                    <a:pt x="0" y="8019669"/>
                  </a:lnTo>
                  <a:close/>
                </a:path>
              </a:pathLst>
            </a:custGeom>
            <a:solidFill>
              <a:srgbClr val="66FF33"/>
            </a:solidFill>
          </p:spPr>
        </p:sp>
        <p:sp>
          <p:nvSpPr>
            <p:cNvPr name="Freeform 9" id="9"/>
            <p:cNvSpPr/>
            <p:nvPr/>
          </p:nvSpPr>
          <p:spPr>
            <a:xfrm flipH="false" flipV="false" rot="0">
              <a:off x="0" y="0"/>
              <a:ext cx="3914902" cy="8033131"/>
            </a:xfrm>
            <a:custGeom>
              <a:avLst/>
              <a:gdLst/>
              <a:ahLst/>
              <a:cxnLst/>
              <a:rect r="r" b="b" t="t" l="l"/>
              <a:pathLst>
                <a:path h="8033131" w="3914902">
                  <a:moveTo>
                    <a:pt x="6731" y="0"/>
                  </a:moveTo>
                  <a:lnTo>
                    <a:pt x="3908171" y="0"/>
                  </a:lnTo>
                  <a:cubicBezTo>
                    <a:pt x="3911854" y="0"/>
                    <a:pt x="3914902" y="3048"/>
                    <a:pt x="3914902" y="6731"/>
                  </a:cubicBezTo>
                  <a:lnTo>
                    <a:pt x="3914902" y="8026400"/>
                  </a:lnTo>
                  <a:cubicBezTo>
                    <a:pt x="3914902" y="8030083"/>
                    <a:pt x="3911854" y="8033131"/>
                    <a:pt x="3908171" y="8033131"/>
                  </a:cubicBezTo>
                  <a:lnTo>
                    <a:pt x="6731" y="8033131"/>
                  </a:lnTo>
                  <a:cubicBezTo>
                    <a:pt x="3048" y="8033131"/>
                    <a:pt x="0" y="8030083"/>
                    <a:pt x="0" y="8026400"/>
                  </a:cubicBezTo>
                  <a:lnTo>
                    <a:pt x="0" y="6731"/>
                  </a:lnTo>
                  <a:cubicBezTo>
                    <a:pt x="0" y="3048"/>
                    <a:pt x="3048" y="0"/>
                    <a:pt x="6731" y="0"/>
                  </a:cubicBezTo>
                  <a:moveTo>
                    <a:pt x="6731" y="13589"/>
                  </a:moveTo>
                  <a:lnTo>
                    <a:pt x="6731" y="6731"/>
                  </a:lnTo>
                  <a:lnTo>
                    <a:pt x="13462" y="6731"/>
                  </a:lnTo>
                  <a:lnTo>
                    <a:pt x="13462" y="8026400"/>
                  </a:lnTo>
                  <a:lnTo>
                    <a:pt x="6731" y="8026400"/>
                  </a:lnTo>
                  <a:lnTo>
                    <a:pt x="6731" y="8019669"/>
                  </a:lnTo>
                  <a:lnTo>
                    <a:pt x="3908171" y="8019669"/>
                  </a:lnTo>
                  <a:lnTo>
                    <a:pt x="3908171" y="8026400"/>
                  </a:lnTo>
                  <a:lnTo>
                    <a:pt x="3901440" y="8026400"/>
                  </a:lnTo>
                  <a:lnTo>
                    <a:pt x="3901440" y="6731"/>
                  </a:lnTo>
                  <a:lnTo>
                    <a:pt x="3908171" y="6731"/>
                  </a:lnTo>
                  <a:lnTo>
                    <a:pt x="3908171" y="13462"/>
                  </a:lnTo>
                  <a:lnTo>
                    <a:pt x="6731" y="13462"/>
                  </a:lnTo>
                  <a:close/>
                </a:path>
              </a:pathLst>
            </a:custGeom>
            <a:solidFill>
              <a:srgbClr val="F69240"/>
            </a:solidFill>
          </p:spPr>
        </p:sp>
        <p:sp>
          <p:nvSpPr>
            <p:cNvPr name="TextBox 10" id="10"/>
            <p:cNvSpPr txBox="true"/>
            <p:nvPr/>
          </p:nvSpPr>
          <p:spPr>
            <a:xfrm>
              <a:off x="0" y="-38100"/>
              <a:ext cx="3914987" cy="8071273"/>
            </a:xfrm>
            <a:prstGeom prst="rect">
              <a:avLst/>
            </a:prstGeom>
          </p:spPr>
          <p:txBody>
            <a:bodyPr anchor="t" rtlCol="false" tIns="50800" lIns="50800" bIns="50800" rIns="50800"/>
            <a:lstStyle/>
            <a:p>
              <a:pPr algn="l" marL="241600" indent="-120800" lvl="1">
                <a:lnSpc>
                  <a:spcPts val="2252"/>
                </a:lnSpc>
                <a:buFont typeface="Arial"/>
                <a:buChar char="•"/>
              </a:pPr>
              <a:r>
                <a:rPr lang="en-US" sz="1877">
                  <a:solidFill>
                    <a:srgbClr val="000000"/>
                  </a:solidFill>
                  <a:latin typeface="Calibri (MS)"/>
                  <a:ea typeface="Calibri (MS)"/>
                  <a:cs typeface="Calibri (MS)"/>
                  <a:sym typeface="Calibri (MS)"/>
                </a:rPr>
                <a:t>The proportion of energy that is reflected back to the atmosphere from Earth is known is the albedo.</a:t>
              </a:r>
            </a:p>
            <a:p>
              <a:pPr algn="l" marL="241600" indent="-120800" lvl="1">
                <a:lnSpc>
                  <a:spcPts val="2252"/>
                </a:lnSpc>
                <a:buFont typeface="Arial"/>
                <a:buChar char="•"/>
              </a:pPr>
              <a:r>
                <a:rPr lang="en-US" sz="1877">
                  <a:solidFill>
                    <a:srgbClr val="000000"/>
                  </a:solidFill>
                  <a:latin typeface="Calibri (MS)"/>
                  <a:ea typeface="Calibri (MS)"/>
                  <a:cs typeface="Calibri (MS)"/>
                  <a:sym typeface="Calibri (MS)"/>
                </a:rPr>
                <a:t>The albedo varies with colour – light materials are more reflective than dark materials.</a:t>
              </a:r>
            </a:p>
            <a:p>
              <a:pPr algn="l" marL="241600" indent="-120800" lvl="1">
                <a:lnSpc>
                  <a:spcPts val="2252"/>
                </a:lnSpc>
                <a:buFont typeface="Arial"/>
                <a:buChar char="•"/>
              </a:pPr>
              <a:r>
                <a:rPr lang="en-US" sz="1877">
                  <a:solidFill>
                    <a:srgbClr val="000000"/>
                  </a:solidFill>
                  <a:latin typeface="Calibri (MS)"/>
                  <a:ea typeface="Calibri (MS)"/>
                  <a:cs typeface="Calibri (MS)"/>
                  <a:sym typeface="Calibri (MS)"/>
                </a:rPr>
                <a:t>Grass has an average albedo of 20-30%, meaning it reflects 20-30% of the energy it receives.</a:t>
              </a:r>
            </a:p>
            <a:p>
              <a:pPr algn="l" marL="241600" indent="-120800" lvl="1">
                <a:lnSpc>
                  <a:spcPts val="2252"/>
                </a:lnSpc>
                <a:buFont typeface="Arial"/>
                <a:buChar char="•"/>
              </a:pPr>
              <a:r>
                <a:rPr lang="en-US" sz="1877">
                  <a:solidFill>
                    <a:srgbClr val="000000"/>
                  </a:solidFill>
                  <a:latin typeface="Calibri (MS)"/>
                  <a:ea typeface="Calibri (MS)"/>
                  <a:cs typeface="Calibri (MS)"/>
                  <a:sym typeface="Calibri (MS)"/>
                </a:rPr>
                <a:t>Albedo can be expressed as a %, or on a scale from 0-1 (0, corresponding to a black body that absorbs all incident radiation, to 1, corresponding to a body that reflects all incident radiation).</a:t>
              </a:r>
            </a:p>
            <a:p>
              <a:pPr algn="l" marL="241600" indent="-120800" lvl="1">
                <a:lnSpc>
                  <a:spcPts val="2252"/>
                </a:lnSpc>
              </a:pPr>
            </a:p>
            <a:p>
              <a:pPr algn="l" marL="241600" indent="-120800" lvl="1">
                <a:lnSpc>
                  <a:spcPts val="2252"/>
                </a:lnSpc>
              </a:pPr>
            </a:p>
            <a:p>
              <a:pPr algn="l" marL="241600" indent="-120800" lvl="1">
                <a:lnSpc>
                  <a:spcPts val="2252"/>
                </a:lnSpc>
              </a:pPr>
            </a:p>
            <a:p>
              <a:pPr algn="l" marL="241600" indent="-120800" lvl="1">
                <a:lnSpc>
                  <a:spcPts val="2252"/>
                </a:lnSpc>
              </a:pPr>
            </a:p>
            <a:p>
              <a:pPr algn="l" marL="241600" indent="-120800" lvl="1">
                <a:lnSpc>
                  <a:spcPts val="2252"/>
                </a:lnSpc>
              </a:pPr>
            </a:p>
          </p:txBody>
        </p:sp>
      </p:grpSp>
      <p:grpSp>
        <p:nvGrpSpPr>
          <p:cNvPr name="Group 11" id="11"/>
          <p:cNvGrpSpPr>
            <a:grpSpLocks noChangeAspect="true"/>
          </p:cNvGrpSpPr>
          <p:nvPr/>
        </p:nvGrpSpPr>
        <p:grpSpPr>
          <a:xfrm rot="0">
            <a:off x="3039378" y="5726820"/>
            <a:ext cx="3222143" cy="1588380"/>
            <a:chOff x="0" y="0"/>
            <a:chExt cx="4296191" cy="2117840"/>
          </a:xfrm>
        </p:grpSpPr>
        <p:sp>
          <p:nvSpPr>
            <p:cNvPr name="Freeform 12" id="12"/>
            <p:cNvSpPr/>
            <p:nvPr/>
          </p:nvSpPr>
          <p:spPr>
            <a:xfrm flipH="false" flipV="false" rot="0">
              <a:off x="0" y="0"/>
              <a:ext cx="4296156" cy="2117852"/>
            </a:xfrm>
            <a:custGeom>
              <a:avLst/>
              <a:gdLst/>
              <a:ahLst/>
              <a:cxnLst/>
              <a:rect r="r" b="b" t="t" l="l"/>
              <a:pathLst>
                <a:path h="2117852" w="4296156">
                  <a:moveTo>
                    <a:pt x="0" y="0"/>
                  </a:moveTo>
                  <a:lnTo>
                    <a:pt x="4296156" y="0"/>
                  </a:lnTo>
                  <a:lnTo>
                    <a:pt x="4296156" y="2117852"/>
                  </a:lnTo>
                  <a:lnTo>
                    <a:pt x="0" y="2117852"/>
                  </a:lnTo>
                  <a:lnTo>
                    <a:pt x="0" y="0"/>
                  </a:lnTo>
                  <a:close/>
                </a:path>
              </a:pathLst>
            </a:custGeom>
            <a:blipFill>
              <a:blip r:embed="rId4"/>
              <a:stretch>
                <a:fillRect l="0" t="-23392" r="0" b="-23392"/>
              </a:stretch>
            </a:blipFill>
          </p:spPr>
        </p:sp>
      </p:grpSp>
      <p:grpSp>
        <p:nvGrpSpPr>
          <p:cNvPr name="Group 13" id="13"/>
          <p:cNvGrpSpPr>
            <a:grpSpLocks noChangeAspect="true"/>
          </p:cNvGrpSpPr>
          <p:nvPr/>
        </p:nvGrpSpPr>
        <p:grpSpPr>
          <a:xfrm rot="0">
            <a:off x="6642570" y="5726820"/>
            <a:ext cx="3111030" cy="1588380"/>
            <a:chOff x="0" y="0"/>
            <a:chExt cx="4148041" cy="2117840"/>
          </a:xfrm>
        </p:grpSpPr>
        <p:sp>
          <p:nvSpPr>
            <p:cNvPr name="Freeform 14" id="14"/>
            <p:cNvSpPr/>
            <p:nvPr/>
          </p:nvSpPr>
          <p:spPr>
            <a:xfrm flipH="false" flipV="false" rot="0">
              <a:off x="0" y="0"/>
              <a:ext cx="4148074" cy="2117852"/>
            </a:xfrm>
            <a:custGeom>
              <a:avLst/>
              <a:gdLst/>
              <a:ahLst/>
              <a:cxnLst/>
              <a:rect r="r" b="b" t="t" l="l"/>
              <a:pathLst>
                <a:path h="2117852" w="4148074">
                  <a:moveTo>
                    <a:pt x="0" y="0"/>
                  </a:moveTo>
                  <a:lnTo>
                    <a:pt x="4148074" y="0"/>
                  </a:lnTo>
                  <a:lnTo>
                    <a:pt x="4148074" y="2117852"/>
                  </a:lnTo>
                  <a:lnTo>
                    <a:pt x="0" y="2117852"/>
                  </a:lnTo>
                  <a:lnTo>
                    <a:pt x="0" y="0"/>
                  </a:lnTo>
                  <a:close/>
                </a:path>
              </a:pathLst>
            </a:custGeom>
            <a:blipFill>
              <a:blip r:embed="rId5"/>
              <a:stretch>
                <a:fillRect l="-19132" t="0" r="-19131" b="0"/>
              </a:stretch>
            </a:blipFill>
          </p:spPr>
        </p:sp>
      </p:grpSp>
      <p:grpSp>
        <p:nvGrpSpPr>
          <p:cNvPr name="Group 15" id="15"/>
          <p:cNvGrpSpPr>
            <a:grpSpLocks noChangeAspect="true"/>
          </p:cNvGrpSpPr>
          <p:nvPr/>
        </p:nvGrpSpPr>
        <p:grpSpPr>
          <a:xfrm rot="0">
            <a:off x="3007360" y="1363428"/>
            <a:ext cx="3448434" cy="2514601"/>
            <a:chOff x="0" y="0"/>
            <a:chExt cx="4597912" cy="3352801"/>
          </a:xfrm>
        </p:grpSpPr>
        <p:sp>
          <p:nvSpPr>
            <p:cNvPr name="Freeform 16" id="16"/>
            <p:cNvSpPr/>
            <p:nvPr/>
          </p:nvSpPr>
          <p:spPr>
            <a:xfrm flipH="false" flipV="false" rot="0">
              <a:off x="0" y="0"/>
              <a:ext cx="4597908" cy="3352800"/>
            </a:xfrm>
            <a:custGeom>
              <a:avLst/>
              <a:gdLst/>
              <a:ahLst/>
              <a:cxnLst/>
              <a:rect r="r" b="b" t="t" l="l"/>
              <a:pathLst>
                <a:path h="3352800" w="4597908">
                  <a:moveTo>
                    <a:pt x="0" y="0"/>
                  </a:moveTo>
                  <a:lnTo>
                    <a:pt x="4597908" y="0"/>
                  </a:lnTo>
                  <a:lnTo>
                    <a:pt x="4597908" y="3352800"/>
                  </a:lnTo>
                  <a:lnTo>
                    <a:pt x="0" y="3352800"/>
                  </a:lnTo>
                  <a:lnTo>
                    <a:pt x="0" y="0"/>
                  </a:lnTo>
                  <a:close/>
                </a:path>
              </a:pathLst>
            </a:custGeom>
            <a:blipFill>
              <a:blip r:embed="rId6"/>
              <a:stretch>
                <a:fillRect l="0" t="0" r="0" b="0"/>
              </a:stretch>
            </a:blipFill>
          </p:spPr>
        </p:sp>
      </p:grpSp>
      <p:grpSp>
        <p:nvGrpSpPr>
          <p:cNvPr name="Group 17" id="17"/>
          <p:cNvGrpSpPr>
            <a:grpSpLocks noChangeAspect="true"/>
          </p:cNvGrpSpPr>
          <p:nvPr/>
        </p:nvGrpSpPr>
        <p:grpSpPr>
          <a:xfrm rot="0">
            <a:off x="3034453" y="3940977"/>
            <a:ext cx="6637867" cy="1722895"/>
            <a:chOff x="0" y="0"/>
            <a:chExt cx="8850489" cy="2297193"/>
          </a:xfrm>
        </p:grpSpPr>
        <p:sp>
          <p:nvSpPr>
            <p:cNvPr name="Freeform 18" id="18" descr="NREL Builds First Solar Database For Bifacial Albedo - CleanTechnica"/>
            <p:cNvSpPr/>
            <p:nvPr/>
          </p:nvSpPr>
          <p:spPr>
            <a:xfrm flipH="false" flipV="false" rot="0">
              <a:off x="0" y="0"/>
              <a:ext cx="8850503" cy="2297176"/>
            </a:xfrm>
            <a:custGeom>
              <a:avLst/>
              <a:gdLst/>
              <a:ahLst/>
              <a:cxnLst/>
              <a:rect r="r" b="b" t="t" l="l"/>
              <a:pathLst>
                <a:path h="2297176" w="8850503">
                  <a:moveTo>
                    <a:pt x="0" y="0"/>
                  </a:moveTo>
                  <a:lnTo>
                    <a:pt x="8850503" y="0"/>
                  </a:lnTo>
                  <a:lnTo>
                    <a:pt x="8850503" y="2297176"/>
                  </a:lnTo>
                  <a:lnTo>
                    <a:pt x="0" y="2297176"/>
                  </a:lnTo>
                  <a:lnTo>
                    <a:pt x="0" y="0"/>
                  </a:lnTo>
                  <a:close/>
                </a:path>
              </a:pathLst>
            </a:custGeom>
            <a:blipFill>
              <a:blip r:embed="rId7"/>
              <a:stretch>
                <a:fillRect l="0" t="0" r="0" b="-27442"/>
              </a:stretch>
            </a:blipFill>
          </p:spPr>
        </p:sp>
      </p:grpSp>
      <p:grpSp>
        <p:nvGrpSpPr>
          <p:cNvPr name="Group 19" id="19"/>
          <p:cNvGrpSpPr/>
          <p:nvPr/>
        </p:nvGrpSpPr>
        <p:grpSpPr>
          <a:xfrm rot="0">
            <a:off x="6531993" y="1358348"/>
            <a:ext cx="3226687" cy="2508503"/>
            <a:chOff x="0" y="0"/>
            <a:chExt cx="4302249" cy="3344671"/>
          </a:xfrm>
        </p:grpSpPr>
        <p:sp>
          <p:nvSpPr>
            <p:cNvPr name="Freeform 20" id="20"/>
            <p:cNvSpPr/>
            <p:nvPr/>
          </p:nvSpPr>
          <p:spPr>
            <a:xfrm flipH="false" flipV="false" rot="0">
              <a:off x="6731" y="6731"/>
              <a:ext cx="4288790" cy="3331210"/>
            </a:xfrm>
            <a:custGeom>
              <a:avLst/>
              <a:gdLst/>
              <a:ahLst/>
              <a:cxnLst/>
              <a:rect r="r" b="b" t="t" l="l"/>
              <a:pathLst>
                <a:path h="3331210" w="4288790">
                  <a:moveTo>
                    <a:pt x="0" y="0"/>
                  </a:moveTo>
                  <a:lnTo>
                    <a:pt x="4288790" y="0"/>
                  </a:lnTo>
                  <a:lnTo>
                    <a:pt x="4288790" y="3331210"/>
                  </a:lnTo>
                  <a:lnTo>
                    <a:pt x="0" y="3331210"/>
                  </a:lnTo>
                  <a:close/>
                </a:path>
              </a:pathLst>
            </a:custGeom>
            <a:solidFill>
              <a:srgbClr val="66FF33"/>
            </a:solidFill>
          </p:spPr>
        </p:sp>
        <p:sp>
          <p:nvSpPr>
            <p:cNvPr name="Freeform 21" id="21"/>
            <p:cNvSpPr/>
            <p:nvPr/>
          </p:nvSpPr>
          <p:spPr>
            <a:xfrm flipH="false" flipV="false" rot="0">
              <a:off x="0" y="0"/>
              <a:ext cx="4302252" cy="3344672"/>
            </a:xfrm>
            <a:custGeom>
              <a:avLst/>
              <a:gdLst/>
              <a:ahLst/>
              <a:cxnLst/>
              <a:rect r="r" b="b" t="t" l="l"/>
              <a:pathLst>
                <a:path h="3344672" w="4302252">
                  <a:moveTo>
                    <a:pt x="6731" y="0"/>
                  </a:moveTo>
                  <a:lnTo>
                    <a:pt x="4295521" y="0"/>
                  </a:lnTo>
                  <a:cubicBezTo>
                    <a:pt x="4299204" y="0"/>
                    <a:pt x="4302252" y="3048"/>
                    <a:pt x="4302252" y="6731"/>
                  </a:cubicBezTo>
                  <a:lnTo>
                    <a:pt x="4302252" y="3337941"/>
                  </a:lnTo>
                  <a:cubicBezTo>
                    <a:pt x="4302252" y="3341624"/>
                    <a:pt x="4299204" y="3344672"/>
                    <a:pt x="4295521" y="3344672"/>
                  </a:cubicBezTo>
                  <a:lnTo>
                    <a:pt x="6731" y="3344672"/>
                  </a:lnTo>
                  <a:cubicBezTo>
                    <a:pt x="3048" y="3344672"/>
                    <a:pt x="0" y="3341624"/>
                    <a:pt x="0" y="3337941"/>
                  </a:cubicBezTo>
                  <a:lnTo>
                    <a:pt x="0" y="6731"/>
                  </a:lnTo>
                  <a:cubicBezTo>
                    <a:pt x="0" y="3048"/>
                    <a:pt x="3048" y="0"/>
                    <a:pt x="6731" y="0"/>
                  </a:cubicBezTo>
                  <a:moveTo>
                    <a:pt x="6731" y="13589"/>
                  </a:moveTo>
                  <a:lnTo>
                    <a:pt x="6731" y="6731"/>
                  </a:lnTo>
                  <a:lnTo>
                    <a:pt x="13462" y="6731"/>
                  </a:lnTo>
                  <a:lnTo>
                    <a:pt x="13462" y="3337941"/>
                  </a:lnTo>
                  <a:lnTo>
                    <a:pt x="6731" y="3337941"/>
                  </a:lnTo>
                  <a:lnTo>
                    <a:pt x="6731" y="3331210"/>
                  </a:lnTo>
                  <a:lnTo>
                    <a:pt x="4295521" y="3331210"/>
                  </a:lnTo>
                  <a:lnTo>
                    <a:pt x="4295521" y="3337941"/>
                  </a:lnTo>
                  <a:lnTo>
                    <a:pt x="4288790" y="3337941"/>
                  </a:lnTo>
                  <a:lnTo>
                    <a:pt x="4288790" y="6731"/>
                  </a:lnTo>
                  <a:lnTo>
                    <a:pt x="4295521" y="6731"/>
                  </a:lnTo>
                  <a:lnTo>
                    <a:pt x="4295521" y="13462"/>
                  </a:lnTo>
                  <a:lnTo>
                    <a:pt x="6731" y="13462"/>
                  </a:lnTo>
                  <a:close/>
                </a:path>
              </a:pathLst>
            </a:custGeom>
            <a:solidFill>
              <a:srgbClr val="F69240"/>
            </a:solidFill>
          </p:spPr>
        </p:sp>
        <p:sp>
          <p:nvSpPr>
            <p:cNvPr name="TextBox 22" id="22"/>
            <p:cNvSpPr txBox="true"/>
            <p:nvPr/>
          </p:nvSpPr>
          <p:spPr>
            <a:xfrm>
              <a:off x="0" y="-28575"/>
              <a:ext cx="4302249" cy="3373246"/>
            </a:xfrm>
            <a:prstGeom prst="rect">
              <a:avLst/>
            </a:prstGeom>
          </p:spPr>
          <p:txBody>
            <a:bodyPr anchor="t" rtlCol="false" tIns="50800" lIns="50800" bIns="50800" rIns="50800"/>
            <a:lstStyle/>
            <a:p>
              <a:pPr algn="l">
                <a:lnSpc>
                  <a:spcPts val="1945"/>
                </a:lnSpc>
              </a:pPr>
              <a:r>
                <a:rPr lang="en-US" sz="1621">
                  <a:solidFill>
                    <a:srgbClr val="000000"/>
                  </a:solidFill>
                  <a:latin typeface="Calibri (MS)"/>
                  <a:ea typeface="Calibri (MS)"/>
                  <a:cs typeface="Calibri (MS)"/>
                  <a:sym typeface="Calibri (MS)"/>
                </a:rPr>
                <a:t>What is arctic amplification</a:t>
              </a:r>
            </a:p>
            <a:p>
              <a:pPr algn="l">
                <a:lnSpc>
                  <a:spcPts val="1945"/>
                </a:lnSpc>
              </a:pPr>
            </a:p>
            <a:p>
              <a:pPr algn="l">
                <a:lnSpc>
                  <a:spcPts val="1945"/>
                </a:lnSpc>
              </a:pPr>
              <a:r>
                <a:rPr lang="en-US" sz="1621">
                  <a:solidFill>
                    <a:srgbClr val="000000"/>
                  </a:solidFill>
                  <a:latin typeface="Calibri (MS)"/>
                  <a:ea typeface="Calibri (MS)"/>
                  <a:cs typeface="Calibri (MS)"/>
                  <a:sym typeface="Calibri (MS)"/>
                </a:rPr>
                <a:t>Arctic warming 2 or 3 times as fast as other areas on Earth. Ice melting = turns to water. Water has much higher albedo than ice = increased Arctic warming. Positive feedback loop!</a:t>
              </a:r>
            </a:p>
            <a:p>
              <a:pPr algn="l">
                <a:lnSpc>
                  <a:spcPts val="1945"/>
                </a:lnSpc>
              </a:pPr>
            </a:p>
            <a:p>
              <a:pPr algn="l">
                <a:lnSpc>
                  <a:spcPts val="1945"/>
                </a:lnSpc>
              </a:pPr>
              <a:r>
                <a:rPr lang="en-US" sz="1621" u="sng">
                  <a:solidFill>
                    <a:srgbClr val="0000FF"/>
                  </a:solidFill>
                  <a:latin typeface="Calibri (MS)"/>
                  <a:ea typeface="Calibri (MS)"/>
                  <a:cs typeface="Calibri (MS)"/>
                  <a:sym typeface="Calibri (MS)"/>
                  <a:hlinkClick r:id="rId8" tooltip="https://www.youtube.com/watch?v=xZLX59FXr5w"/>
                </a:rPr>
                <a:t>https://www.youtube.com/watch?v=xZLX59FXr5w</a:t>
              </a:r>
              <a:r>
                <a:rPr lang="en-US" sz="1621">
                  <a:solidFill>
                    <a:srgbClr val="000000"/>
                  </a:solidFill>
                  <a:latin typeface="Calibri (MS)"/>
                  <a:ea typeface="Calibri (MS)"/>
                  <a:cs typeface="Calibri (MS)"/>
                  <a:sym typeface="Calibri (MS)"/>
                </a:rPr>
                <a:t> </a:t>
              </a:r>
            </a:p>
            <a:p>
              <a:pPr algn="l">
                <a:lnSpc>
                  <a:spcPts val="1945"/>
                </a:lnSpc>
              </a:pPr>
            </a:p>
            <a:p>
              <a:pPr algn="l">
                <a:lnSpc>
                  <a:spcPts val="1945"/>
                </a:lnSpc>
              </a:pPr>
            </a:p>
            <a:p>
              <a:pPr algn="l">
                <a:lnSpc>
                  <a:spcPts val="1945"/>
                </a:lnSpc>
              </a:pPr>
            </a:p>
            <a:p>
              <a:pPr algn="l">
                <a:lnSpc>
                  <a:spcPts val="1945"/>
                </a:lnSpc>
              </a:pPr>
            </a:p>
          </p:txBody>
        </p:sp>
      </p:gr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7000" t="0" r="-7000" b="0"/>
            </a:stretch>
          </a:blipFill>
        </p:spPr>
      </p:sp>
      <p:sp>
        <p:nvSpPr>
          <p:cNvPr name="Freeform 3" id="3"/>
          <p:cNvSpPr/>
          <p:nvPr/>
        </p:nvSpPr>
        <p:spPr>
          <a:xfrm flipH="false" flipV="false" rot="0">
            <a:off x="-1546093" y="0"/>
            <a:ext cx="13004800" cy="7315200"/>
          </a:xfrm>
          <a:custGeom>
            <a:avLst/>
            <a:gdLst/>
            <a:ahLst/>
            <a:cxnLst/>
            <a:rect r="r" b="b" t="t" l="l"/>
            <a:pathLst>
              <a:path h="7315200" w="13004800">
                <a:moveTo>
                  <a:pt x="0" y="0"/>
                </a:moveTo>
                <a:lnTo>
                  <a:pt x="13004800" y="0"/>
                </a:lnTo>
                <a:lnTo>
                  <a:pt x="13004800" y="7315200"/>
                </a:lnTo>
                <a:lnTo>
                  <a:pt x="0" y="7315200"/>
                </a:lnTo>
                <a:lnTo>
                  <a:pt x="0" y="0"/>
                </a:lnTo>
                <a:close/>
              </a:path>
            </a:pathLst>
          </a:custGeom>
          <a:blipFill>
            <a:blip r:embed="rId3"/>
            <a:stretch>
              <a:fillRect l="0" t="0" r="0" b="0"/>
            </a:stretch>
          </a:blipFill>
        </p:spPr>
      </p:sp>
      <p:grpSp>
        <p:nvGrpSpPr>
          <p:cNvPr name="Group 4" id="4"/>
          <p:cNvGrpSpPr/>
          <p:nvPr/>
        </p:nvGrpSpPr>
        <p:grpSpPr>
          <a:xfrm rot="0">
            <a:off x="-20320" y="-20320"/>
            <a:ext cx="9794240" cy="1341120"/>
            <a:chOff x="0" y="0"/>
            <a:chExt cx="13058987" cy="1788160"/>
          </a:xfrm>
        </p:grpSpPr>
        <p:sp>
          <p:nvSpPr>
            <p:cNvPr name="Freeform 5" id="5"/>
            <p:cNvSpPr/>
            <p:nvPr/>
          </p:nvSpPr>
          <p:spPr>
            <a:xfrm flipH="false" flipV="false" rot="0">
              <a:off x="0" y="0"/>
              <a:ext cx="13058987" cy="1788160"/>
            </a:xfrm>
            <a:custGeom>
              <a:avLst/>
              <a:gdLst/>
              <a:ahLst/>
              <a:cxnLst/>
              <a:rect r="r" b="b" t="t" l="l"/>
              <a:pathLst>
                <a:path h="1788160" w="13058987">
                  <a:moveTo>
                    <a:pt x="0" y="0"/>
                  </a:moveTo>
                  <a:lnTo>
                    <a:pt x="13058987" y="0"/>
                  </a:lnTo>
                  <a:lnTo>
                    <a:pt x="13058987" y="1788160"/>
                  </a:lnTo>
                  <a:lnTo>
                    <a:pt x="0" y="1788160"/>
                  </a:lnTo>
                  <a:close/>
                </a:path>
              </a:pathLst>
            </a:custGeom>
            <a:solidFill>
              <a:srgbClr val="000000">
                <a:alpha val="0"/>
              </a:srgbClr>
            </a:solidFill>
          </p:spPr>
        </p:sp>
        <p:sp>
          <p:nvSpPr>
            <p:cNvPr name="TextBox 6" id="6"/>
            <p:cNvSpPr txBox="true"/>
            <p:nvPr/>
          </p:nvSpPr>
          <p:spPr>
            <a:xfrm>
              <a:off x="0" y="-76200"/>
              <a:ext cx="13058987" cy="1864360"/>
            </a:xfrm>
            <a:prstGeom prst="rect">
              <a:avLst/>
            </a:prstGeom>
          </p:spPr>
          <p:txBody>
            <a:bodyPr anchor="ctr" rtlCol="false" tIns="0" lIns="0" bIns="0" rIns="0"/>
            <a:lstStyle/>
            <a:p>
              <a:pPr algn="ctr">
                <a:lnSpc>
                  <a:spcPts val="4863"/>
                </a:lnSpc>
              </a:pPr>
              <a:r>
                <a:rPr lang="en-US" b="true" sz="4053" u="sng">
                  <a:solidFill>
                    <a:srgbClr val="000000"/>
                  </a:solidFill>
                  <a:latin typeface="Calibri (MS) Bold"/>
                  <a:ea typeface="Calibri (MS) Bold"/>
                  <a:cs typeface="Calibri (MS) Bold"/>
                  <a:sym typeface="Calibri (MS) Bold"/>
                </a:rPr>
                <a:t>Global Energy Budget Components: Surface absorption &amp; sub-surface supply</a:t>
              </a:r>
            </a:p>
          </p:txBody>
        </p:sp>
      </p:grpSp>
      <p:grpSp>
        <p:nvGrpSpPr>
          <p:cNvPr name="Group 7" id="7"/>
          <p:cNvGrpSpPr/>
          <p:nvPr/>
        </p:nvGrpSpPr>
        <p:grpSpPr>
          <a:xfrm rot="0">
            <a:off x="-5079" y="1295400"/>
            <a:ext cx="3017520" cy="6024880"/>
            <a:chOff x="0" y="0"/>
            <a:chExt cx="4023360" cy="8033173"/>
          </a:xfrm>
        </p:grpSpPr>
        <p:sp>
          <p:nvSpPr>
            <p:cNvPr name="Freeform 8" id="8"/>
            <p:cNvSpPr/>
            <p:nvPr/>
          </p:nvSpPr>
          <p:spPr>
            <a:xfrm flipH="false" flipV="false" rot="0">
              <a:off x="6731" y="6731"/>
              <a:ext cx="4009898" cy="8019669"/>
            </a:xfrm>
            <a:custGeom>
              <a:avLst/>
              <a:gdLst/>
              <a:ahLst/>
              <a:cxnLst/>
              <a:rect r="r" b="b" t="t" l="l"/>
              <a:pathLst>
                <a:path h="8019669" w="4009898">
                  <a:moveTo>
                    <a:pt x="0" y="0"/>
                  </a:moveTo>
                  <a:lnTo>
                    <a:pt x="4009898" y="0"/>
                  </a:lnTo>
                  <a:lnTo>
                    <a:pt x="4009898" y="8019669"/>
                  </a:lnTo>
                  <a:lnTo>
                    <a:pt x="0" y="8019669"/>
                  </a:lnTo>
                  <a:close/>
                </a:path>
              </a:pathLst>
            </a:custGeom>
            <a:solidFill>
              <a:srgbClr val="66FF33"/>
            </a:solidFill>
          </p:spPr>
        </p:sp>
        <p:sp>
          <p:nvSpPr>
            <p:cNvPr name="Freeform 9" id="9"/>
            <p:cNvSpPr/>
            <p:nvPr/>
          </p:nvSpPr>
          <p:spPr>
            <a:xfrm flipH="false" flipV="false" rot="0">
              <a:off x="0" y="0"/>
              <a:ext cx="4023360" cy="8033131"/>
            </a:xfrm>
            <a:custGeom>
              <a:avLst/>
              <a:gdLst/>
              <a:ahLst/>
              <a:cxnLst/>
              <a:rect r="r" b="b" t="t" l="l"/>
              <a:pathLst>
                <a:path h="8033131" w="4023360">
                  <a:moveTo>
                    <a:pt x="6731" y="0"/>
                  </a:moveTo>
                  <a:lnTo>
                    <a:pt x="4016629" y="0"/>
                  </a:lnTo>
                  <a:cubicBezTo>
                    <a:pt x="4020312" y="0"/>
                    <a:pt x="4023360" y="3048"/>
                    <a:pt x="4023360" y="6731"/>
                  </a:cubicBezTo>
                  <a:lnTo>
                    <a:pt x="4023360" y="8026400"/>
                  </a:lnTo>
                  <a:cubicBezTo>
                    <a:pt x="4023360" y="8030083"/>
                    <a:pt x="4020312" y="8033131"/>
                    <a:pt x="4016629" y="8033131"/>
                  </a:cubicBezTo>
                  <a:lnTo>
                    <a:pt x="6731" y="8033131"/>
                  </a:lnTo>
                  <a:cubicBezTo>
                    <a:pt x="3048" y="8033131"/>
                    <a:pt x="0" y="8030083"/>
                    <a:pt x="0" y="8026400"/>
                  </a:cubicBezTo>
                  <a:lnTo>
                    <a:pt x="0" y="6731"/>
                  </a:lnTo>
                  <a:cubicBezTo>
                    <a:pt x="0" y="3048"/>
                    <a:pt x="3048" y="0"/>
                    <a:pt x="6731" y="0"/>
                  </a:cubicBezTo>
                  <a:moveTo>
                    <a:pt x="6731" y="13589"/>
                  </a:moveTo>
                  <a:lnTo>
                    <a:pt x="6731" y="6731"/>
                  </a:lnTo>
                  <a:lnTo>
                    <a:pt x="13462" y="6731"/>
                  </a:lnTo>
                  <a:lnTo>
                    <a:pt x="13462" y="8026400"/>
                  </a:lnTo>
                  <a:lnTo>
                    <a:pt x="6731" y="8026400"/>
                  </a:lnTo>
                  <a:lnTo>
                    <a:pt x="6731" y="8019669"/>
                  </a:lnTo>
                  <a:lnTo>
                    <a:pt x="4016629" y="8019669"/>
                  </a:lnTo>
                  <a:lnTo>
                    <a:pt x="4016629" y="8026400"/>
                  </a:lnTo>
                  <a:lnTo>
                    <a:pt x="4009898" y="8026400"/>
                  </a:lnTo>
                  <a:lnTo>
                    <a:pt x="4009898" y="6731"/>
                  </a:lnTo>
                  <a:lnTo>
                    <a:pt x="4016629" y="6731"/>
                  </a:lnTo>
                  <a:lnTo>
                    <a:pt x="4016629" y="13462"/>
                  </a:lnTo>
                  <a:lnTo>
                    <a:pt x="6731" y="13462"/>
                  </a:lnTo>
                  <a:close/>
                </a:path>
              </a:pathLst>
            </a:custGeom>
            <a:solidFill>
              <a:srgbClr val="F69240"/>
            </a:solidFill>
          </p:spPr>
        </p:sp>
        <p:sp>
          <p:nvSpPr>
            <p:cNvPr name="TextBox 10" id="10"/>
            <p:cNvSpPr txBox="true"/>
            <p:nvPr/>
          </p:nvSpPr>
          <p:spPr>
            <a:xfrm>
              <a:off x="0" y="-28575"/>
              <a:ext cx="4023360" cy="8061748"/>
            </a:xfrm>
            <a:prstGeom prst="rect">
              <a:avLst/>
            </a:prstGeom>
          </p:spPr>
          <p:txBody>
            <a:bodyPr anchor="t" rtlCol="false" tIns="50800" lIns="50800" bIns="50800" rIns="50800"/>
            <a:lstStyle/>
            <a:p>
              <a:pPr algn="l" marL="208655" indent="-104327" lvl="1">
                <a:lnSpc>
                  <a:spcPts val="1945"/>
                </a:lnSpc>
                <a:buFont typeface="Arial"/>
                <a:buChar char="•"/>
              </a:pPr>
              <a:r>
                <a:rPr lang="en-US" sz="1621">
                  <a:solidFill>
                    <a:srgbClr val="000000"/>
                  </a:solidFill>
                  <a:latin typeface="Calibri (MS)"/>
                  <a:ea typeface="Calibri (MS)"/>
                  <a:cs typeface="Calibri (MS)"/>
                  <a:sym typeface="Calibri (MS)"/>
                </a:rPr>
                <a:t>Energy that reaches the Earth’s surface has the potential to heat it – much depends on the nature of the surface. </a:t>
              </a:r>
            </a:p>
            <a:p>
              <a:pPr algn="l" marL="208655" indent="-104327" lvl="1">
                <a:lnSpc>
                  <a:spcPts val="1945"/>
                </a:lnSpc>
                <a:buFont typeface="Arial"/>
                <a:buChar char="•"/>
              </a:pPr>
              <a:r>
                <a:rPr lang="en-US" sz="1621">
                  <a:solidFill>
                    <a:srgbClr val="000000"/>
                  </a:solidFill>
                  <a:latin typeface="Calibri (MS)"/>
                  <a:ea typeface="Calibri (MS)"/>
                  <a:cs typeface="Calibri (MS)"/>
                  <a:sym typeface="Calibri (MS)"/>
                </a:rPr>
                <a:t>E.G. If the surface can conduct heat to lower layers, the surface will remain cool. If the energy is concentrated at the surface, the surface warms up. </a:t>
              </a:r>
            </a:p>
            <a:p>
              <a:pPr algn="l" marL="208655" indent="-104327" lvl="1">
                <a:lnSpc>
                  <a:spcPts val="1945"/>
                </a:lnSpc>
                <a:buFont typeface="Arial"/>
                <a:buChar char="•"/>
              </a:pPr>
              <a:r>
                <a:rPr lang="en-US" sz="1621">
                  <a:solidFill>
                    <a:srgbClr val="000000"/>
                  </a:solidFill>
                  <a:latin typeface="Calibri (MS)"/>
                  <a:ea typeface="Calibri (MS)"/>
                  <a:cs typeface="Calibri (MS)"/>
                  <a:sym typeface="Calibri (MS)"/>
                </a:rPr>
                <a:t>Metals and some minerals are considered good conductors since they can speedily transfer heat, whereas materials like wood, paper, air, and cloth are poor conductors of heat.</a:t>
              </a:r>
            </a:p>
            <a:p>
              <a:pPr algn="l" marL="208655" indent="-104327" lvl="1">
                <a:lnSpc>
                  <a:spcPts val="1945"/>
                </a:lnSpc>
                <a:buFont typeface="Arial"/>
                <a:buChar char="•"/>
              </a:pPr>
              <a:r>
                <a:rPr lang="en-US" sz="1621">
                  <a:solidFill>
                    <a:srgbClr val="000000"/>
                  </a:solidFill>
                  <a:latin typeface="Calibri (MS)"/>
                  <a:ea typeface="Calibri (MS)"/>
                  <a:cs typeface="Calibri (MS)"/>
                  <a:sym typeface="Calibri (MS)"/>
                </a:rPr>
                <a:t>Gravel, soil and rock do conductive and radiative fairly well, but not convective.</a:t>
              </a:r>
            </a:p>
            <a:p>
              <a:pPr algn="l" marL="208655" indent="-104327" lvl="1">
                <a:lnSpc>
                  <a:spcPts val="1945"/>
                </a:lnSpc>
                <a:buFont typeface="Arial"/>
                <a:buChar char="•"/>
              </a:pPr>
              <a:r>
                <a:rPr lang="en-US" sz="1621">
                  <a:solidFill>
                    <a:srgbClr val="000000"/>
                  </a:solidFill>
                  <a:latin typeface="Calibri (MS)"/>
                  <a:ea typeface="Calibri (MS)"/>
                  <a:cs typeface="Calibri (MS)"/>
                  <a:sym typeface="Calibri (MS)"/>
                </a:rPr>
                <a:t>Water is a poor conductor of heat (i.e. it doesn’t easily allow heat energy to pass through it. Water is actually considered to be an insulator of heat i.e. it keeps energy). </a:t>
              </a:r>
            </a:p>
          </p:txBody>
        </p:sp>
      </p:grpSp>
      <p:grpSp>
        <p:nvGrpSpPr>
          <p:cNvPr name="Group 11" id="11"/>
          <p:cNvGrpSpPr>
            <a:grpSpLocks noChangeAspect="true"/>
          </p:cNvGrpSpPr>
          <p:nvPr/>
        </p:nvGrpSpPr>
        <p:grpSpPr>
          <a:xfrm rot="0">
            <a:off x="3077440" y="5739600"/>
            <a:ext cx="3262400" cy="1528090"/>
            <a:chOff x="0" y="0"/>
            <a:chExt cx="4349867" cy="2037453"/>
          </a:xfrm>
        </p:grpSpPr>
        <p:sp>
          <p:nvSpPr>
            <p:cNvPr name="Freeform 12" id="12"/>
            <p:cNvSpPr/>
            <p:nvPr/>
          </p:nvSpPr>
          <p:spPr>
            <a:xfrm flipH="false" flipV="false" rot="0">
              <a:off x="0" y="0"/>
              <a:ext cx="4349877" cy="2037461"/>
            </a:xfrm>
            <a:custGeom>
              <a:avLst/>
              <a:gdLst/>
              <a:ahLst/>
              <a:cxnLst/>
              <a:rect r="r" b="b" t="t" l="l"/>
              <a:pathLst>
                <a:path h="2037461" w="4349877">
                  <a:moveTo>
                    <a:pt x="0" y="0"/>
                  </a:moveTo>
                  <a:lnTo>
                    <a:pt x="4349877" y="0"/>
                  </a:lnTo>
                  <a:lnTo>
                    <a:pt x="4349877" y="2037461"/>
                  </a:lnTo>
                  <a:lnTo>
                    <a:pt x="0" y="2037461"/>
                  </a:lnTo>
                  <a:lnTo>
                    <a:pt x="0" y="0"/>
                  </a:lnTo>
                  <a:close/>
                </a:path>
              </a:pathLst>
            </a:custGeom>
            <a:blipFill>
              <a:blip r:embed="rId4"/>
              <a:stretch>
                <a:fillRect l="0" t="-27241" r="0" b="-27241"/>
              </a:stretch>
            </a:blipFill>
          </p:spPr>
        </p:sp>
      </p:grpSp>
      <p:grpSp>
        <p:nvGrpSpPr>
          <p:cNvPr name="Group 13" id="13"/>
          <p:cNvGrpSpPr>
            <a:grpSpLocks noChangeAspect="true"/>
          </p:cNvGrpSpPr>
          <p:nvPr/>
        </p:nvGrpSpPr>
        <p:grpSpPr>
          <a:xfrm rot="0">
            <a:off x="6421120" y="5738252"/>
            <a:ext cx="3332480" cy="1576948"/>
            <a:chOff x="0" y="0"/>
            <a:chExt cx="4443307" cy="2102598"/>
          </a:xfrm>
        </p:grpSpPr>
        <p:sp>
          <p:nvSpPr>
            <p:cNvPr name="Freeform 14" id="14"/>
            <p:cNvSpPr/>
            <p:nvPr/>
          </p:nvSpPr>
          <p:spPr>
            <a:xfrm flipH="false" flipV="false" rot="0">
              <a:off x="0" y="0"/>
              <a:ext cx="4443349" cy="2102612"/>
            </a:xfrm>
            <a:custGeom>
              <a:avLst/>
              <a:gdLst/>
              <a:ahLst/>
              <a:cxnLst/>
              <a:rect r="r" b="b" t="t" l="l"/>
              <a:pathLst>
                <a:path h="2102612" w="4443349">
                  <a:moveTo>
                    <a:pt x="0" y="0"/>
                  </a:moveTo>
                  <a:lnTo>
                    <a:pt x="4443349" y="0"/>
                  </a:lnTo>
                  <a:lnTo>
                    <a:pt x="4443349" y="2102612"/>
                  </a:lnTo>
                  <a:lnTo>
                    <a:pt x="0" y="2102612"/>
                  </a:lnTo>
                  <a:lnTo>
                    <a:pt x="0" y="0"/>
                  </a:lnTo>
                  <a:close/>
                </a:path>
              </a:pathLst>
            </a:custGeom>
            <a:blipFill>
              <a:blip r:embed="rId5"/>
              <a:stretch>
                <a:fillRect l="-14073" t="0" r="-14072" b="0"/>
              </a:stretch>
            </a:blipFill>
          </p:spPr>
        </p:sp>
      </p:grpSp>
      <p:grpSp>
        <p:nvGrpSpPr>
          <p:cNvPr name="Group 15" id="15"/>
          <p:cNvGrpSpPr>
            <a:grpSpLocks noChangeAspect="true"/>
          </p:cNvGrpSpPr>
          <p:nvPr/>
        </p:nvGrpSpPr>
        <p:grpSpPr>
          <a:xfrm rot="0">
            <a:off x="3077440" y="3816425"/>
            <a:ext cx="3781158" cy="1853020"/>
            <a:chOff x="0" y="0"/>
            <a:chExt cx="5041545" cy="2470693"/>
          </a:xfrm>
        </p:grpSpPr>
        <p:sp>
          <p:nvSpPr>
            <p:cNvPr name="Freeform 16" id="16" descr="Letter: Wet soil conducts heat better than dry soil - InForum | Fargo,  Moorhead and West Fargo news, weather and sports"/>
            <p:cNvSpPr/>
            <p:nvPr/>
          </p:nvSpPr>
          <p:spPr>
            <a:xfrm flipH="false" flipV="false" rot="0">
              <a:off x="0" y="0"/>
              <a:ext cx="5041519" cy="2470658"/>
            </a:xfrm>
            <a:custGeom>
              <a:avLst/>
              <a:gdLst/>
              <a:ahLst/>
              <a:cxnLst/>
              <a:rect r="r" b="b" t="t" l="l"/>
              <a:pathLst>
                <a:path h="2470658" w="5041519">
                  <a:moveTo>
                    <a:pt x="0" y="0"/>
                  </a:moveTo>
                  <a:lnTo>
                    <a:pt x="5041519" y="0"/>
                  </a:lnTo>
                  <a:lnTo>
                    <a:pt x="5041519" y="2470658"/>
                  </a:lnTo>
                  <a:lnTo>
                    <a:pt x="0" y="2470658"/>
                  </a:lnTo>
                  <a:lnTo>
                    <a:pt x="0" y="0"/>
                  </a:lnTo>
                  <a:close/>
                </a:path>
              </a:pathLst>
            </a:custGeom>
            <a:blipFill>
              <a:blip r:embed="rId6"/>
              <a:stretch>
                <a:fillRect l="-25210" t="-11337" r="-26305" b="-62574"/>
              </a:stretch>
            </a:blipFill>
          </p:spPr>
        </p:sp>
      </p:grpSp>
      <p:grpSp>
        <p:nvGrpSpPr>
          <p:cNvPr name="Group 17" id="17"/>
          <p:cNvGrpSpPr>
            <a:grpSpLocks noChangeAspect="true"/>
          </p:cNvGrpSpPr>
          <p:nvPr/>
        </p:nvGrpSpPr>
        <p:grpSpPr>
          <a:xfrm rot="0">
            <a:off x="6908800" y="1402080"/>
            <a:ext cx="2743200" cy="4267364"/>
            <a:chOff x="0" y="0"/>
            <a:chExt cx="3657600" cy="5689819"/>
          </a:xfrm>
        </p:grpSpPr>
        <p:sp>
          <p:nvSpPr>
            <p:cNvPr name="Freeform 18" id="18" descr="Thermal Energy conductors and insulators notes chart by Chelsie Raysor"/>
            <p:cNvSpPr/>
            <p:nvPr/>
          </p:nvSpPr>
          <p:spPr>
            <a:xfrm flipH="false" flipV="false" rot="0">
              <a:off x="0" y="0"/>
              <a:ext cx="3657600" cy="5689854"/>
            </a:xfrm>
            <a:custGeom>
              <a:avLst/>
              <a:gdLst/>
              <a:ahLst/>
              <a:cxnLst/>
              <a:rect r="r" b="b" t="t" l="l"/>
              <a:pathLst>
                <a:path h="5689854" w="3657600">
                  <a:moveTo>
                    <a:pt x="0" y="0"/>
                  </a:moveTo>
                  <a:lnTo>
                    <a:pt x="3657600" y="0"/>
                  </a:lnTo>
                  <a:lnTo>
                    <a:pt x="3657600" y="5689854"/>
                  </a:lnTo>
                  <a:lnTo>
                    <a:pt x="0" y="5689854"/>
                  </a:lnTo>
                  <a:lnTo>
                    <a:pt x="0" y="0"/>
                  </a:lnTo>
                  <a:close/>
                </a:path>
              </a:pathLst>
            </a:custGeom>
            <a:blipFill>
              <a:blip r:embed="rId7"/>
              <a:stretch>
                <a:fillRect l="0" t="0" r="-20004" b="0"/>
              </a:stretch>
            </a:blipFill>
          </p:spPr>
        </p:sp>
      </p:grpSp>
      <p:grpSp>
        <p:nvGrpSpPr>
          <p:cNvPr name="Group 19" id="19"/>
          <p:cNvGrpSpPr>
            <a:grpSpLocks noChangeAspect="true"/>
          </p:cNvGrpSpPr>
          <p:nvPr/>
        </p:nvGrpSpPr>
        <p:grpSpPr>
          <a:xfrm rot="0">
            <a:off x="3097593" y="1381760"/>
            <a:ext cx="3761006" cy="2357120"/>
            <a:chOff x="0" y="0"/>
            <a:chExt cx="5014674" cy="3142827"/>
          </a:xfrm>
        </p:grpSpPr>
        <p:sp>
          <p:nvSpPr>
            <p:cNvPr name="Freeform 20" id="20"/>
            <p:cNvSpPr/>
            <p:nvPr/>
          </p:nvSpPr>
          <p:spPr>
            <a:xfrm flipH="false" flipV="false" rot="0">
              <a:off x="0" y="0"/>
              <a:ext cx="5014722" cy="3142869"/>
            </a:xfrm>
            <a:custGeom>
              <a:avLst/>
              <a:gdLst/>
              <a:ahLst/>
              <a:cxnLst/>
              <a:rect r="r" b="b" t="t" l="l"/>
              <a:pathLst>
                <a:path h="3142869" w="5014722">
                  <a:moveTo>
                    <a:pt x="0" y="0"/>
                  </a:moveTo>
                  <a:lnTo>
                    <a:pt x="5014722" y="0"/>
                  </a:lnTo>
                  <a:lnTo>
                    <a:pt x="5014722" y="3142869"/>
                  </a:lnTo>
                  <a:lnTo>
                    <a:pt x="0" y="3142869"/>
                  </a:lnTo>
                  <a:lnTo>
                    <a:pt x="0" y="0"/>
                  </a:lnTo>
                  <a:close/>
                </a:path>
              </a:pathLst>
            </a:custGeom>
            <a:blipFill>
              <a:blip r:embed="rId8"/>
              <a:stretch>
                <a:fillRect l="0" t="0" r="0" b="-19667"/>
              </a:stretch>
            </a:blipFill>
          </p:spPr>
        </p:sp>
      </p:gr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7000" t="0" r="-7000" b="0"/>
            </a:stretch>
          </a:blipFill>
        </p:spPr>
      </p:sp>
      <p:sp>
        <p:nvSpPr>
          <p:cNvPr name="Freeform 3" id="3"/>
          <p:cNvSpPr/>
          <p:nvPr/>
        </p:nvSpPr>
        <p:spPr>
          <a:xfrm flipH="false" flipV="false" rot="0">
            <a:off x="-1546093" y="0"/>
            <a:ext cx="13004800" cy="7315200"/>
          </a:xfrm>
          <a:custGeom>
            <a:avLst/>
            <a:gdLst/>
            <a:ahLst/>
            <a:cxnLst/>
            <a:rect r="r" b="b" t="t" l="l"/>
            <a:pathLst>
              <a:path h="7315200" w="13004800">
                <a:moveTo>
                  <a:pt x="0" y="0"/>
                </a:moveTo>
                <a:lnTo>
                  <a:pt x="13004800" y="0"/>
                </a:lnTo>
                <a:lnTo>
                  <a:pt x="13004800" y="7315200"/>
                </a:lnTo>
                <a:lnTo>
                  <a:pt x="0" y="7315200"/>
                </a:lnTo>
                <a:lnTo>
                  <a:pt x="0" y="0"/>
                </a:lnTo>
                <a:close/>
              </a:path>
            </a:pathLst>
          </a:custGeom>
          <a:blipFill>
            <a:blip r:embed="rId3"/>
            <a:stretch>
              <a:fillRect l="0" t="0" r="0" b="0"/>
            </a:stretch>
          </a:blipFill>
        </p:spPr>
      </p:sp>
      <p:grpSp>
        <p:nvGrpSpPr>
          <p:cNvPr name="Group 4" id="4"/>
          <p:cNvGrpSpPr/>
          <p:nvPr/>
        </p:nvGrpSpPr>
        <p:grpSpPr>
          <a:xfrm rot="0">
            <a:off x="-20320" y="-20320"/>
            <a:ext cx="9794240" cy="1341120"/>
            <a:chOff x="0" y="0"/>
            <a:chExt cx="13058987" cy="1788160"/>
          </a:xfrm>
        </p:grpSpPr>
        <p:sp>
          <p:nvSpPr>
            <p:cNvPr name="Freeform 5" id="5"/>
            <p:cNvSpPr/>
            <p:nvPr/>
          </p:nvSpPr>
          <p:spPr>
            <a:xfrm flipH="false" flipV="false" rot="0">
              <a:off x="0" y="0"/>
              <a:ext cx="13058987" cy="1788160"/>
            </a:xfrm>
            <a:custGeom>
              <a:avLst/>
              <a:gdLst/>
              <a:ahLst/>
              <a:cxnLst/>
              <a:rect r="r" b="b" t="t" l="l"/>
              <a:pathLst>
                <a:path h="1788160" w="13058987">
                  <a:moveTo>
                    <a:pt x="0" y="0"/>
                  </a:moveTo>
                  <a:lnTo>
                    <a:pt x="13058987" y="0"/>
                  </a:lnTo>
                  <a:lnTo>
                    <a:pt x="13058987" y="1788160"/>
                  </a:lnTo>
                  <a:lnTo>
                    <a:pt x="0" y="1788160"/>
                  </a:lnTo>
                  <a:close/>
                </a:path>
              </a:pathLst>
            </a:custGeom>
            <a:solidFill>
              <a:srgbClr val="000000">
                <a:alpha val="0"/>
              </a:srgbClr>
            </a:solidFill>
          </p:spPr>
        </p:sp>
        <p:sp>
          <p:nvSpPr>
            <p:cNvPr name="TextBox 6" id="6"/>
            <p:cNvSpPr txBox="true"/>
            <p:nvPr/>
          </p:nvSpPr>
          <p:spPr>
            <a:xfrm>
              <a:off x="0" y="-76200"/>
              <a:ext cx="13058987" cy="1864360"/>
            </a:xfrm>
            <a:prstGeom prst="rect">
              <a:avLst/>
            </a:prstGeom>
          </p:spPr>
          <p:txBody>
            <a:bodyPr anchor="ctr" rtlCol="false" tIns="0" lIns="0" bIns="0" rIns="0"/>
            <a:lstStyle/>
            <a:p>
              <a:pPr algn="ctr">
                <a:lnSpc>
                  <a:spcPts val="4863"/>
                </a:lnSpc>
              </a:pPr>
              <a:r>
                <a:rPr lang="en-US" b="true" sz="4053" u="sng">
                  <a:solidFill>
                    <a:srgbClr val="000000"/>
                  </a:solidFill>
                  <a:latin typeface="Calibri (MS) Bold"/>
                  <a:ea typeface="Calibri (MS) Bold"/>
                  <a:cs typeface="Calibri (MS) Bold"/>
                  <a:sym typeface="Calibri (MS) Bold"/>
                </a:rPr>
                <a:t>Global Energy Budget Components: Sensible heat transfer</a:t>
              </a:r>
            </a:p>
          </p:txBody>
        </p:sp>
      </p:grpSp>
      <p:grpSp>
        <p:nvGrpSpPr>
          <p:cNvPr name="Group 7" id="7"/>
          <p:cNvGrpSpPr/>
          <p:nvPr/>
        </p:nvGrpSpPr>
        <p:grpSpPr>
          <a:xfrm rot="0">
            <a:off x="-5080" y="1295400"/>
            <a:ext cx="3261360" cy="6024880"/>
            <a:chOff x="0" y="0"/>
            <a:chExt cx="4348480" cy="8033173"/>
          </a:xfrm>
        </p:grpSpPr>
        <p:sp>
          <p:nvSpPr>
            <p:cNvPr name="Freeform 8" id="8"/>
            <p:cNvSpPr/>
            <p:nvPr/>
          </p:nvSpPr>
          <p:spPr>
            <a:xfrm flipH="false" flipV="false" rot="0">
              <a:off x="6731" y="6731"/>
              <a:ext cx="4335018" cy="8019669"/>
            </a:xfrm>
            <a:custGeom>
              <a:avLst/>
              <a:gdLst/>
              <a:ahLst/>
              <a:cxnLst/>
              <a:rect r="r" b="b" t="t" l="l"/>
              <a:pathLst>
                <a:path h="8019669" w="4335018">
                  <a:moveTo>
                    <a:pt x="0" y="0"/>
                  </a:moveTo>
                  <a:lnTo>
                    <a:pt x="4335018" y="0"/>
                  </a:lnTo>
                  <a:lnTo>
                    <a:pt x="4335018" y="8019669"/>
                  </a:lnTo>
                  <a:lnTo>
                    <a:pt x="0" y="8019669"/>
                  </a:lnTo>
                  <a:close/>
                </a:path>
              </a:pathLst>
            </a:custGeom>
            <a:solidFill>
              <a:srgbClr val="66FF33"/>
            </a:solidFill>
          </p:spPr>
        </p:sp>
        <p:sp>
          <p:nvSpPr>
            <p:cNvPr name="Freeform 9" id="9"/>
            <p:cNvSpPr/>
            <p:nvPr/>
          </p:nvSpPr>
          <p:spPr>
            <a:xfrm flipH="false" flipV="false" rot="0">
              <a:off x="0" y="0"/>
              <a:ext cx="4348480" cy="8033131"/>
            </a:xfrm>
            <a:custGeom>
              <a:avLst/>
              <a:gdLst/>
              <a:ahLst/>
              <a:cxnLst/>
              <a:rect r="r" b="b" t="t" l="l"/>
              <a:pathLst>
                <a:path h="8033131" w="4348480">
                  <a:moveTo>
                    <a:pt x="6731" y="0"/>
                  </a:moveTo>
                  <a:lnTo>
                    <a:pt x="4341749" y="0"/>
                  </a:lnTo>
                  <a:cubicBezTo>
                    <a:pt x="4345432" y="0"/>
                    <a:pt x="4348480" y="3048"/>
                    <a:pt x="4348480" y="6731"/>
                  </a:cubicBezTo>
                  <a:lnTo>
                    <a:pt x="4348480" y="8026400"/>
                  </a:lnTo>
                  <a:cubicBezTo>
                    <a:pt x="4348480" y="8030083"/>
                    <a:pt x="4345432" y="8033131"/>
                    <a:pt x="4341749" y="8033131"/>
                  </a:cubicBezTo>
                  <a:lnTo>
                    <a:pt x="6731" y="8033131"/>
                  </a:lnTo>
                  <a:cubicBezTo>
                    <a:pt x="3048" y="8033131"/>
                    <a:pt x="0" y="8030083"/>
                    <a:pt x="0" y="8026400"/>
                  </a:cubicBezTo>
                  <a:lnTo>
                    <a:pt x="0" y="6731"/>
                  </a:lnTo>
                  <a:cubicBezTo>
                    <a:pt x="0" y="3048"/>
                    <a:pt x="3048" y="0"/>
                    <a:pt x="6731" y="0"/>
                  </a:cubicBezTo>
                  <a:moveTo>
                    <a:pt x="6731" y="13589"/>
                  </a:moveTo>
                  <a:lnTo>
                    <a:pt x="6731" y="6731"/>
                  </a:lnTo>
                  <a:lnTo>
                    <a:pt x="13462" y="6731"/>
                  </a:lnTo>
                  <a:lnTo>
                    <a:pt x="13462" y="8026400"/>
                  </a:lnTo>
                  <a:lnTo>
                    <a:pt x="6731" y="8026400"/>
                  </a:lnTo>
                  <a:lnTo>
                    <a:pt x="6731" y="8019669"/>
                  </a:lnTo>
                  <a:lnTo>
                    <a:pt x="4341749" y="8019669"/>
                  </a:lnTo>
                  <a:lnTo>
                    <a:pt x="4341749" y="8026400"/>
                  </a:lnTo>
                  <a:lnTo>
                    <a:pt x="4335018" y="8026400"/>
                  </a:lnTo>
                  <a:lnTo>
                    <a:pt x="4335018" y="6731"/>
                  </a:lnTo>
                  <a:lnTo>
                    <a:pt x="4341749" y="6731"/>
                  </a:lnTo>
                  <a:lnTo>
                    <a:pt x="4341749" y="13462"/>
                  </a:lnTo>
                  <a:lnTo>
                    <a:pt x="6731" y="13462"/>
                  </a:lnTo>
                  <a:close/>
                </a:path>
              </a:pathLst>
            </a:custGeom>
            <a:solidFill>
              <a:srgbClr val="F69240"/>
            </a:solidFill>
          </p:spPr>
        </p:sp>
        <p:sp>
          <p:nvSpPr>
            <p:cNvPr name="TextBox 10" id="10"/>
            <p:cNvSpPr txBox="true"/>
            <p:nvPr/>
          </p:nvSpPr>
          <p:spPr>
            <a:xfrm>
              <a:off x="0" y="-28575"/>
              <a:ext cx="4348480" cy="8061748"/>
            </a:xfrm>
            <a:prstGeom prst="rect">
              <a:avLst/>
            </a:prstGeom>
          </p:spPr>
          <p:txBody>
            <a:bodyPr anchor="t" rtlCol="false" tIns="50800" lIns="50800" bIns="50800" rIns="50800"/>
            <a:lstStyle/>
            <a:p>
              <a:pPr algn="l" marL="175709" indent="-87855" lvl="1">
                <a:lnSpc>
                  <a:spcPts val="1638"/>
                </a:lnSpc>
                <a:buFont typeface="Arial"/>
                <a:buChar char="•"/>
              </a:pPr>
              <a:r>
                <a:rPr lang="en-US" sz="1365">
                  <a:solidFill>
                    <a:srgbClr val="000000"/>
                  </a:solidFill>
                  <a:latin typeface="Calibri (MS)"/>
                  <a:ea typeface="Calibri (MS)"/>
                  <a:cs typeface="Calibri (MS)"/>
                  <a:sym typeface="Calibri (MS)"/>
                </a:rPr>
                <a:t>Sensible heat – We can ‘sense’ because of temperature difference e.g. touching a block of ice.</a:t>
              </a:r>
            </a:p>
            <a:p>
              <a:pPr algn="l" marL="175709" indent="-87855" lvl="1">
                <a:lnSpc>
                  <a:spcPts val="1638"/>
                </a:lnSpc>
                <a:buFont typeface="Arial"/>
                <a:buChar char="•"/>
              </a:pPr>
              <a:r>
                <a:rPr lang="en-US" sz="1365">
                  <a:solidFill>
                    <a:srgbClr val="000000"/>
                  </a:solidFill>
                  <a:latin typeface="Calibri (MS)"/>
                  <a:ea typeface="Calibri (MS)"/>
                  <a:cs typeface="Calibri (MS)"/>
                  <a:sym typeface="Calibri (MS)"/>
                </a:rPr>
                <a:t>When two substances with different temperatures are brought into contact with each other, the substance with the higher temperature transfers heat to the substance with the lower temperature in a process called "sensible heat transfer." </a:t>
              </a:r>
            </a:p>
            <a:p>
              <a:pPr algn="l" marL="175709" indent="-87855" lvl="1">
                <a:lnSpc>
                  <a:spcPts val="1638"/>
                </a:lnSpc>
                <a:buFont typeface="Arial"/>
                <a:buChar char="•"/>
              </a:pPr>
              <a:r>
                <a:rPr lang="en-US" sz="1365">
                  <a:solidFill>
                    <a:srgbClr val="000000"/>
                  </a:solidFill>
                  <a:latin typeface="Calibri (MS)"/>
                  <a:ea typeface="Calibri (MS)"/>
                  <a:cs typeface="Calibri (MS)"/>
                  <a:sym typeface="Calibri (MS)"/>
                </a:rPr>
                <a:t>For example, when the sun sets, the air gets colder (due to reduced solar radiation) and becomes cooler than the ground (the ground has better heat retention). The ground transfers some of its heat to the air causing the ground to get colder and the air to get warmer. </a:t>
              </a:r>
            </a:p>
            <a:p>
              <a:pPr algn="l" marL="175709" indent="-87855" lvl="1">
                <a:lnSpc>
                  <a:spcPts val="1638"/>
                </a:lnSpc>
                <a:buFont typeface="Arial"/>
                <a:buChar char="•"/>
              </a:pPr>
              <a:r>
                <a:rPr lang="en-US" sz="1365">
                  <a:solidFill>
                    <a:srgbClr val="000000"/>
                  </a:solidFill>
                  <a:latin typeface="Calibri (MS)"/>
                  <a:ea typeface="Calibri (MS)"/>
                  <a:cs typeface="Calibri (MS)"/>
                  <a:sym typeface="Calibri (MS)"/>
                </a:rPr>
                <a:t>Air parcels are also affected by sensible heat transfer – e.g. air that is warmed by the surface may begin to rise (convection) and be replaced by cooler air. This is known as convective transfer, and is very common in warm areas in the early afternoon.</a:t>
              </a:r>
            </a:p>
            <a:p>
              <a:pPr algn="l" marL="175709" indent="-87855" lvl="1">
                <a:lnSpc>
                  <a:spcPts val="1638"/>
                </a:lnSpc>
                <a:buFont typeface="Arial"/>
                <a:buChar char="•"/>
              </a:pPr>
              <a:r>
                <a:rPr lang="en-US" sz="1365">
                  <a:solidFill>
                    <a:srgbClr val="000000"/>
                  </a:solidFill>
                  <a:latin typeface="Calibri (MS)"/>
                  <a:ea typeface="Calibri (MS)"/>
                  <a:cs typeface="Calibri (MS)"/>
                  <a:sym typeface="Calibri (MS)"/>
                </a:rPr>
                <a:t>Sensible heat transfer is also part of the night-time energy budget – cold air moving into an area may reduce temperatures, whereas warm air may supply energy and raise temperatures.</a:t>
              </a:r>
            </a:p>
            <a:p>
              <a:pPr algn="l" marL="175709" indent="-87855" lvl="1">
                <a:lnSpc>
                  <a:spcPts val="1638"/>
                </a:lnSpc>
              </a:pPr>
            </a:p>
          </p:txBody>
        </p:sp>
      </p:grpSp>
      <p:grpSp>
        <p:nvGrpSpPr>
          <p:cNvPr name="Group 11" id="11"/>
          <p:cNvGrpSpPr>
            <a:grpSpLocks noChangeAspect="true"/>
          </p:cNvGrpSpPr>
          <p:nvPr/>
        </p:nvGrpSpPr>
        <p:grpSpPr>
          <a:xfrm rot="0">
            <a:off x="6893702" y="4316191"/>
            <a:ext cx="2865538" cy="1412589"/>
            <a:chOff x="0" y="0"/>
            <a:chExt cx="3820718" cy="1883452"/>
          </a:xfrm>
        </p:grpSpPr>
        <p:sp>
          <p:nvSpPr>
            <p:cNvPr name="Freeform 12" id="12"/>
            <p:cNvSpPr/>
            <p:nvPr/>
          </p:nvSpPr>
          <p:spPr>
            <a:xfrm flipH="false" flipV="false" rot="0">
              <a:off x="0" y="0"/>
              <a:ext cx="3820668" cy="1883410"/>
            </a:xfrm>
            <a:custGeom>
              <a:avLst/>
              <a:gdLst/>
              <a:ahLst/>
              <a:cxnLst/>
              <a:rect r="r" b="b" t="t" l="l"/>
              <a:pathLst>
                <a:path h="1883410" w="3820668">
                  <a:moveTo>
                    <a:pt x="0" y="0"/>
                  </a:moveTo>
                  <a:lnTo>
                    <a:pt x="3820668" y="0"/>
                  </a:lnTo>
                  <a:lnTo>
                    <a:pt x="3820668" y="1883410"/>
                  </a:lnTo>
                  <a:lnTo>
                    <a:pt x="0" y="1883410"/>
                  </a:lnTo>
                  <a:lnTo>
                    <a:pt x="0" y="0"/>
                  </a:lnTo>
                  <a:close/>
                </a:path>
              </a:pathLst>
            </a:custGeom>
            <a:blipFill>
              <a:blip r:embed="rId4"/>
              <a:stretch>
                <a:fillRect l="0" t="-23393" r="-1" b="-23395"/>
              </a:stretch>
            </a:blipFill>
          </p:spPr>
        </p:sp>
      </p:grpSp>
      <p:grpSp>
        <p:nvGrpSpPr>
          <p:cNvPr name="Group 13" id="13"/>
          <p:cNvGrpSpPr>
            <a:grpSpLocks noChangeAspect="true"/>
          </p:cNvGrpSpPr>
          <p:nvPr/>
        </p:nvGrpSpPr>
        <p:grpSpPr>
          <a:xfrm rot="0">
            <a:off x="6888062" y="5852160"/>
            <a:ext cx="2865538" cy="1463040"/>
            <a:chOff x="0" y="0"/>
            <a:chExt cx="3820718" cy="1950720"/>
          </a:xfrm>
        </p:grpSpPr>
        <p:sp>
          <p:nvSpPr>
            <p:cNvPr name="Freeform 14" id="14"/>
            <p:cNvSpPr/>
            <p:nvPr/>
          </p:nvSpPr>
          <p:spPr>
            <a:xfrm flipH="false" flipV="false" rot="0">
              <a:off x="0" y="0"/>
              <a:ext cx="3820668" cy="1950720"/>
            </a:xfrm>
            <a:custGeom>
              <a:avLst/>
              <a:gdLst/>
              <a:ahLst/>
              <a:cxnLst/>
              <a:rect r="r" b="b" t="t" l="l"/>
              <a:pathLst>
                <a:path h="1950720" w="3820668">
                  <a:moveTo>
                    <a:pt x="0" y="0"/>
                  </a:moveTo>
                  <a:lnTo>
                    <a:pt x="3820668" y="0"/>
                  </a:lnTo>
                  <a:lnTo>
                    <a:pt x="3820668" y="1950720"/>
                  </a:lnTo>
                  <a:lnTo>
                    <a:pt x="0" y="1950720"/>
                  </a:lnTo>
                  <a:lnTo>
                    <a:pt x="0" y="0"/>
                  </a:lnTo>
                  <a:close/>
                </a:path>
              </a:pathLst>
            </a:custGeom>
            <a:blipFill>
              <a:blip r:embed="rId5"/>
              <a:stretch>
                <a:fillRect l="-19132" t="0" r="-19133" b="0"/>
              </a:stretch>
            </a:blipFill>
          </p:spPr>
        </p:sp>
      </p:grpSp>
      <p:grpSp>
        <p:nvGrpSpPr>
          <p:cNvPr name="Group 15" id="15"/>
          <p:cNvGrpSpPr>
            <a:grpSpLocks noChangeAspect="true"/>
          </p:cNvGrpSpPr>
          <p:nvPr/>
        </p:nvGrpSpPr>
        <p:grpSpPr>
          <a:xfrm rot="0">
            <a:off x="3332480" y="1379319"/>
            <a:ext cx="3169920" cy="2037861"/>
            <a:chOff x="0" y="0"/>
            <a:chExt cx="4226560" cy="2717148"/>
          </a:xfrm>
        </p:grpSpPr>
        <p:sp>
          <p:nvSpPr>
            <p:cNvPr name="Freeform 16" id="16" descr="Sensible heat vs latent heat / Tamil / Engineering concepts - YouTube"/>
            <p:cNvSpPr/>
            <p:nvPr/>
          </p:nvSpPr>
          <p:spPr>
            <a:xfrm flipH="false" flipV="false" rot="0">
              <a:off x="0" y="0"/>
              <a:ext cx="4226560" cy="2717165"/>
            </a:xfrm>
            <a:custGeom>
              <a:avLst/>
              <a:gdLst/>
              <a:ahLst/>
              <a:cxnLst/>
              <a:rect r="r" b="b" t="t" l="l"/>
              <a:pathLst>
                <a:path h="2717165" w="4226560">
                  <a:moveTo>
                    <a:pt x="0" y="0"/>
                  </a:moveTo>
                  <a:lnTo>
                    <a:pt x="4226560" y="0"/>
                  </a:lnTo>
                  <a:lnTo>
                    <a:pt x="4226560" y="2717165"/>
                  </a:lnTo>
                  <a:lnTo>
                    <a:pt x="0" y="2717165"/>
                  </a:lnTo>
                  <a:lnTo>
                    <a:pt x="0" y="0"/>
                  </a:lnTo>
                  <a:close/>
                </a:path>
              </a:pathLst>
            </a:custGeom>
            <a:blipFill>
              <a:blip r:embed="rId6"/>
              <a:stretch>
                <a:fillRect l="-11075" t="-8226" r="-25676" b="-11427"/>
              </a:stretch>
            </a:blipFill>
          </p:spPr>
        </p:sp>
      </p:grpSp>
      <p:grpSp>
        <p:nvGrpSpPr>
          <p:cNvPr name="Group 17" id="17"/>
          <p:cNvGrpSpPr>
            <a:grpSpLocks noChangeAspect="true"/>
          </p:cNvGrpSpPr>
          <p:nvPr/>
        </p:nvGrpSpPr>
        <p:grpSpPr>
          <a:xfrm rot="0">
            <a:off x="6664960" y="1416945"/>
            <a:ext cx="2996991" cy="2775865"/>
            <a:chOff x="0" y="0"/>
            <a:chExt cx="3995988" cy="3701153"/>
          </a:xfrm>
        </p:grpSpPr>
        <p:sp>
          <p:nvSpPr>
            <p:cNvPr name="Freeform 18" id="18" descr="Frost protection: fundamentals, practice, and economics - Volume 1"/>
            <p:cNvSpPr/>
            <p:nvPr/>
          </p:nvSpPr>
          <p:spPr>
            <a:xfrm flipH="false" flipV="false" rot="0">
              <a:off x="0" y="0"/>
              <a:ext cx="3995928" cy="3701161"/>
            </a:xfrm>
            <a:custGeom>
              <a:avLst/>
              <a:gdLst/>
              <a:ahLst/>
              <a:cxnLst/>
              <a:rect r="r" b="b" t="t" l="l"/>
              <a:pathLst>
                <a:path h="3701161" w="3995928">
                  <a:moveTo>
                    <a:pt x="0" y="0"/>
                  </a:moveTo>
                  <a:lnTo>
                    <a:pt x="3995928" y="0"/>
                  </a:lnTo>
                  <a:lnTo>
                    <a:pt x="3995928" y="3701161"/>
                  </a:lnTo>
                  <a:lnTo>
                    <a:pt x="0" y="3701161"/>
                  </a:lnTo>
                  <a:lnTo>
                    <a:pt x="0" y="0"/>
                  </a:lnTo>
                  <a:close/>
                </a:path>
              </a:pathLst>
            </a:custGeom>
            <a:blipFill>
              <a:blip r:embed="rId7"/>
              <a:stretch>
                <a:fillRect l="0" t="0" r="-9483" b="0"/>
              </a:stretch>
            </a:blipFill>
          </p:spPr>
        </p:sp>
      </p:grpSp>
      <p:grpSp>
        <p:nvGrpSpPr>
          <p:cNvPr name="Group 19" id="19"/>
          <p:cNvGrpSpPr/>
          <p:nvPr/>
        </p:nvGrpSpPr>
        <p:grpSpPr>
          <a:xfrm rot="0">
            <a:off x="3323600" y="6610773"/>
            <a:ext cx="3503920" cy="689420"/>
            <a:chOff x="0" y="0"/>
            <a:chExt cx="4671893" cy="919226"/>
          </a:xfrm>
        </p:grpSpPr>
        <p:sp>
          <p:nvSpPr>
            <p:cNvPr name="Freeform 20" id="20"/>
            <p:cNvSpPr/>
            <p:nvPr/>
          </p:nvSpPr>
          <p:spPr>
            <a:xfrm flipH="false" flipV="false" rot="0">
              <a:off x="-1524" y="-1524"/>
              <a:ext cx="4674997" cy="922274"/>
            </a:xfrm>
            <a:custGeom>
              <a:avLst/>
              <a:gdLst/>
              <a:ahLst/>
              <a:cxnLst/>
              <a:rect r="r" b="b" t="t" l="l"/>
              <a:pathLst>
                <a:path h="922274" w="4674997">
                  <a:moveTo>
                    <a:pt x="1524" y="0"/>
                  </a:moveTo>
                  <a:lnTo>
                    <a:pt x="4673473" y="0"/>
                  </a:lnTo>
                  <a:cubicBezTo>
                    <a:pt x="4674362" y="0"/>
                    <a:pt x="4674997" y="762"/>
                    <a:pt x="4674997" y="1524"/>
                  </a:cubicBezTo>
                  <a:lnTo>
                    <a:pt x="4674997" y="920750"/>
                  </a:lnTo>
                  <a:cubicBezTo>
                    <a:pt x="4674997" y="921639"/>
                    <a:pt x="4674235" y="922274"/>
                    <a:pt x="4673473" y="922274"/>
                  </a:cubicBezTo>
                  <a:lnTo>
                    <a:pt x="1524" y="922274"/>
                  </a:lnTo>
                  <a:cubicBezTo>
                    <a:pt x="635" y="922274"/>
                    <a:pt x="0" y="921512"/>
                    <a:pt x="0" y="920750"/>
                  </a:cubicBezTo>
                  <a:lnTo>
                    <a:pt x="0" y="1524"/>
                  </a:lnTo>
                  <a:cubicBezTo>
                    <a:pt x="0" y="635"/>
                    <a:pt x="762" y="0"/>
                    <a:pt x="1524" y="0"/>
                  </a:cubicBezTo>
                  <a:moveTo>
                    <a:pt x="1524" y="3048"/>
                  </a:moveTo>
                  <a:lnTo>
                    <a:pt x="1524" y="1524"/>
                  </a:lnTo>
                  <a:lnTo>
                    <a:pt x="3048" y="1524"/>
                  </a:lnTo>
                  <a:lnTo>
                    <a:pt x="3048" y="920750"/>
                  </a:lnTo>
                  <a:lnTo>
                    <a:pt x="1524" y="920750"/>
                  </a:lnTo>
                  <a:lnTo>
                    <a:pt x="1524" y="919226"/>
                  </a:lnTo>
                  <a:lnTo>
                    <a:pt x="4673473" y="919226"/>
                  </a:lnTo>
                  <a:lnTo>
                    <a:pt x="4673473" y="920750"/>
                  </a:lnTo>
                  <a:lnTo>
                    <a:pt x="4671949" y="920750"/>
                  </a:lnTo>
                  <a:lnTo>
                    <a:pt x="4671949" y="1524"/>
                  </a:lnTo>
                  <a:lnTo>
                    <a:pt x="4673473" y="1524"/>
                  </a:lnTo>
                  <a:lnTo>
                    <a:pt x="4673473" y="3048"/>
                  </a:lnTo>
                  <a:lnTo>
                    <a:pt x="1524" y="3048"/>
                  </a:lnTo>
                  <a:close/>
                </a:path>
              </a:pathLst>
            </a:custGeom>
            <a:solidFill>
              <a:srgbClr val="4F81BD"/>
            </a:solidFill>
          </p:spPr>
        </p:sp>
        <p:sp>
          <p:nvSpPr>
            <p:cNvPr name="TextBox 21" id="21"/>
            <p:cNvSpPr txBox="true"/>
            <p:nvPr/>
          </p:nvSpPr>
          <p:spPr>
            <a:xfrm>
              <a:off x="0" y="-47625"/>
              <a:ext cx="4671893" cy="966851"/>
            </a:xfrm>
            <a:prstGeom prst="rect">
              <a:avLst/>
            </a:prstGeom>
          </p:spPr>
          <p:txBody>
            <a:bodyPr anchor="t" rtlCol="false" tIns="50800" lIns="50800" bIns="50800" rIns="50800"/>
            <a:lstStyle/>
            <a:p>
              <a:pPr algn="ctr">
                <a:lnSpc>
                  <a:spcPts val="2304"/>
                </a:lnSpc>
              </a:pPr>
              <a:r>
                <a:rPr lang="en-US" sz="1920" u="sng">
                  <a:solidFill>
                    <a:srgbClr val="0000FF"/>
                  </a:solidFill>
                  <a:latin typeface="Calibri (MS)"/>
                  <a:ea typeface="Calibri (MS)"/>
                  <a:cs typeface="Calibri (MS)"/>
                  <a:sym typeface="Calibri (MS)"/>
                  <a:hlinkClick r:id="rId8" tooltip="https://www.youtube.com/watch?v=bbuFJtnDruM"/>
                </a:rPr>
                <a:t>This is an excellent video - Latent heat v Sensible heat</a:t>
              </a:r>
              <a:r>
                <a:rPr lang="en-US" sz="1920">
                  <a:solidFill>
                    <a:srgbClr val="000000"/>
                  </a:solidFill>
                  <a:latin typeface="Calibri (MS)"/>
                  <a:ea typeface="Calibri (MS)"/>
                  <a:cs typeface="Calibri (MS)"/>
                  <a:sym typeface="Calibri (MS)"/>
                </a:rPr>
                <a:t> </a:t>
              </a:r>
            </a:p>
          </p:txBody>
        </p:sp>
      </p:grpSp>
      <p:grpSp>
        <p:nvGrpSpPr>
          <p:cNvPr name="Group 22" id="22"/>
          <p:cNvGrpSpPr>
            <a:grpSpLocks noChangeAspect="true"/>
          </p:cNvGrpSpPr>
          <p:nvPr/>
        </p:nvGrpSpPr>
        <p:grpSpPr>
          <a:xfrm rot="0">
            <a:off x="3374578" y="3496020"/>
            <a:ext cx="3452942" cy="3114753"/>
            <a:chOff x="0" y="0"/>
            <a:chExt cx="4603922" cy="4153004"/>
          </a:xfrm>
        </p:grpSpPr>
        <p:sp>
          <p:nvSpPr>
            <p:cNvPr name="Freeform 23" id="23"/>
            <p:cNvSpPr/>
            <p:nvPr/>
          </p:nvSpPr>
          <p:spPr>
            <a:xfrm flipH="false" flipV="false" rot="0">
              <a:off x="0" y="0"/>
              <a:ext cx="4603877" cy="4153027"/>
            </a:xfrm>
            <a:custGeom>
              <a:avLst/>
              <a:gdLst/>
              <a:ahLst/>
              <a:cxnLst/>
              <a:rect r="r" b="b" t="t" l="l"/>
              <a:pathLst>
                <a:path h="4153027" w="4603877">
                  <a:moveTo>
                    <a:pt x="0" y="0"/>
                  </a:moveTo>
                  <a:lnTo>
                    <a:pt x="4603877" y="0"/>
                  </a:lnTo>
                  <a:lnTo>
                    <a:pt x="4603877" y="4153027"/>
                  </a:lnTo>
                  <a:lnTo>
                    <a:pt x="0" y="4153027"/>
                  </a:lnTo>
                  <a:lnTo>
                    <a:pt x="0" y="0"/>
                  </a:lnTo>
                  <a:close/>
                </a:path>
              </a:pathLst>
            </a:custGeom>
            <a:blipFill>
              <a:blip r:embed="rId9"/>
              <a:stretch>
                <a:fillRect l="-30183" t="0" r="-30184" b="0"/>
              </a:stretch>
            </a:blipFill>
          </p:spPr>
        </p:sp>
      </p:gr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7000" t="0" r="-7000" b="0"/>
            </a:stretch>
          </a:blipFill>
        </p:spPr>
      </p:sp>
      <p:sp>
        <p:nvSpPr>
          <p:cNvPr name="Freeform 3" id="3"/>
          <p:cNvSpPr/>
          <p:nvPr/>
        </p:nvSpPr>
        <p:spPr>
          <a:xfrm flipH="false" flipV="false" rot="0">
            <a:off x="-1546093" y="0"/>
            <a:ext cx="13004800" cy="7315200"/>
          </a:xfrm>
          <a:custGeom>
            <a:avLst/>
            <a:gdLst/>
            <a:ahLst/>
            <a:cxnLst/>
            <a:rect r="r" b="b" t="t" l="l"/>
            <a:pathLst>
              <a:path h="7315200" w="13004800">
                <a:moveTo>
                  <a:pt x="0" y="0"/>
                </a:moveTo>
                <a:lnTo>
                  <a:pt x="13004800" y="0"/>
                </a:lnTo>
                <a:lnTo>
                  <a:pt x="13004800" y="7315200"/>
                </a:lnTo>
                <a:lnTo>
                  <a:pt x="0" y="7315200"/>
                </a:lnTo>
                <a:lnTo>
                  <a:pt x="0" y="0"/>
                </a:lnTo>
                <a:close/>
              </a:path>
            </a:pathLst>
          </a:custGeom>
          <a:blipFill>
            <a:blip r:embed="rId3"/>
            <a:stretch>
              <a:fillRect l="0" t="0" r="0" b="0"/>
            </a:stretch>
          </a:blipFill>
        </p:spPr>
      </p:sp>
      <p:grpSp>
        <p:nvGrpSpPr>
          <p:cNvPr name="Group 4" id="4"/>
          <p:cNvGrpSpPr/>
          <p:nvPr/>
        </p:nvGrpSpPr>
        <p:grpSpPr>
          <a:xfrm rot="0">
            <a:off x="-20320" y="-20320"/>
            <a:ext cx="9794240" cy="1341120"/>
            <a:chOff x="0" y="0"/>
            <a:chExt cx="13058987" cy="1788160"/>
          </a:xfrm>
        </p:grpSpPr>
        <p:sp>
          <p:nvSpPr>
            <p:cNvPr name="Freeform 5" id="5"/>
            <p:cNvSpPr/>
            <p:nvPr/>
          </p:nvSpPr>
          <p:spPr>
            <a:xfrm flipH="false" flipV="false" rot="0">
              <a:off x="0" y="0"/>
              <a:ext cx="13058987" cy="1788160"/>
            </a:xfrm>
            <a:custGeom>
              <a:avLst/>
              <a:gdLst/>
              <a:ahLst/>
              <a:cxnLst/>
              <a:rect r="r" b="b" t="t" l="l"/>
              <a:pathLst>
                <a:path h="1788160" w="13058987">
                  <a:moveTo>
                    <a:pt x="0" y="0"/>
                  </a:moveTo>
                  <a:lnTo>
                    <a:pt x="13058987" y="0"/>
                  </a:lnTo>
                  <a:lnTo>
                    <a:pt x="13058987" y="1788160"/>
                  </a:lnTo>
                  <a:lnTo>
                    <a:pt x="0" y="1788160"/>
                  </a:lnTo>
                  <a:close/>
                </a:path>
              </a:pathLst>
            </a:custGeom>
            <a:solidFill>
              <a:srgbClr val="000000">
                <a:alpha val="0"/>
              </a:srgbClr>
            </a:solidFill>
          </p:spPr>
        </p:sp>
        <p:sp>
          <p:nvSpPr>
            <p:cNvPr name="TextBox 6" id="6"/>
            <p:cNvSpPr txBox="true"/>
            <p:nvPr/>
          </p:nvSpPr>
          <p:spPr>
            <a:xfrm>
              <a:off x="0" y="-76200"/>
              <a:ext cx="13058987" cy="1864360"/>
            </a:xfrm>
            <a:prstGeom prst="rect">
              <a:avLst/>
            </a:prstGeom>
          </p:spPr>
          <p:txBody>
            <a:bodyPr anchor="ctr" rtlCol="false" tIns="0" lIns="0" bIns="0" rIns="0"/>
            <a:lstStyle/>
            <a:p>
              <a:pPr algn="ctr">
                <a:lnSpc>
                  <a:spcPts val="4863"/>
                </a:lnSpc>
              </a:pPr>
              <a:r>
                <a:rPr lang="en-US" b="true" sz="4053" u="sng">
                  <a:solidFill>
                    <a:srgbClr val="000000"/>
                  </a:solidFill>
                  <a:latin typeface="Calibri (MS) Bold"/>
                  <a:ea typeface="Calibri (MS) Bold"/>
                  <a:cs typeface="Calibri (MS) Bold"/>
                  <a:sym typeface="Calibri (MS) Bold"/>
                </a:rPr>
                <a:t>Global Energy Budget Components: Latent heat transfer</a:t>
              </a:r>
            </a:p>
          </p:txBody>
        </p:sp>
      </p:grpSp>
      <p:grpSp>
        <p:nvGrpSpPr>
          <p:cNvPr name="Group 7" id="7"/>
          <p:cNvGrpSpPr/>
          <p:nvPr/>
        </p:nvGrpSpPr>
        <p:grpSpPr>
          <a:xfrm rot="0">
            <a:off x="-18627" y="1298859"/>
            <a:ext cx="3180081" cy="6024880"/>
            <a:chOff x="0" y="0"/>
            <a:chExt cx="4240108" cy="8033173"/>
          </a:xfrm>
        </p:grpSpPr>
        <p:sp>
          <p:nvSpPr>
            <p:cNvPr name="Freeform 8" id="8"/>
            <p:cNvSpPr/>
            <p:nvPr/>
          </p:nvSpPr>
          <p:spPr>
            <a:xfrm flipH="false" flipV="false" rot="0">
              <a:off x="6731" y="6731"/>
              <a:ext cx="4226560" cy="8019669"/>
            </a:xfrm>
            <a:custGeom>
              <a:avLst/>
              <a:gdLst/>
              <a:ahLst/>
              <a:cxnLst/>
              <a:rect r="r" b="b" t="t" l="l"/>
              <a:pathLst>
                <a:path h="8019669" w="4226560">
                  <a:moveTo>
                    <a:pt x="0" y="0"/>
                  </a:moveTo>
                  <a:lnTo>
                    <a:pt x="4226560" y="0"/>
                  </a:lnTo>
                  <a:lnTo>
                    <a:pt x="4226560" y="8019669"/>
                  </a:lnTo>
                  <a:lnTo>
                    <a:pt x="0" y="8019669"/>
                  </a:lnTo>
                  <a:close/>
                </a:path>
              </a:pathLst>
            </a:custGeom>
            <a:solidFill>
              <a:srgbClr val="66FF33"/>
            </a:solidFill>
          </p:spPr>
        </p:sp>
        <p:sp>
          <p:nvSpPr>
            <p:cNvPr name="Freeform 9" id="9"/>
            <p:cNvSpPr/>
            <p:nvPr/>
          </p:nvSpPr>
          <p:spPr>
            <a:xfrm flipH="false" flipV="false" rot="0">
              <a:off x="0" y="0"/>
              <a:ext cx="4240022" cy="8033131"/>
            </a:xfrm>
            <a:custGeom>
              <a:avLst/>
              <a:gdLst/>
              <a:ahLst/>
              <a:cxnLst/>
              <a:rect r="r" b="b" t="t" l="l"/>
              <a:pathLst>
                <a:path h="8033131" w="4240022">
                  <a:moveTo>
                    <a:pt x="6731" y="0"/>
                  </a:moveTo>
                  <a:lnTo>
                    <a:pt x="4233291" y="0"/>
                  </a:lnTo>
                  <a:cubicBezTo>
                    <a:pt x="4236974" y="0"/>
                    <a:pt x="4240022" y="3048"/>
                    <a:pt x="4240022" y="6731"/>
                  </a:cubicBezTo>
                  <a:lnTo>
                    <a:pt x="4240022" y="8026400"/>
                  </a:lnTo>
                  <a:cubicBezTo>
                    <a:pt x="4240022" y="8030083"/>
                    <a:pt x="4236974" y="8033131"/>
                    <a:pt x="4233291" y="8033131"/>
                  </a:cubicBezTo>
                  <a:lnTo>
                    <a:pt x="6731" y="8033131"/>
                  </a:lnTo>
                  <a:cubicBezTo>
                    <a:pt x="3048" y="8033131"/>
                    <a:pt x="0" y="8030083"/>
                    <a:pt x="0" y="8026400"/>
                  </a:cubicBezTo>
                  <a:lnTo>
                    <a:pt x="0" y="6731"/>
                  </a:lnTo>
                  <a:cubicBezTo>
                    <a:pt x="0" y="3048"/>
                    <a:pt x="3048" y="0"/>
                    <a:pt x="6731" y="0"/>
                  </a:cubicBezTo>
                  <a:moveTo>
                    <a:pt x="6731" y="13589"/>
                  </a:moveTo>
                  <a:lnTo>
                    <a:pt x="6731" y="6731"/>
                  </a:lnTo>
                  <a:lnTo>
                    <a:pt x="13462" y="6731"/>
                  </a:lnTo>
                  <a:lnTo>
                    <a:pt x="13462" y="8026400"/>
                  </a:lnTo>
                  <a:lnTo>
                    <a:pt x="6731" y="8026400"/>
                  </a:lnTo>
                  <a:lnTo>
                    <a:pt x="6731" y="8019669"/>
                  </a:lnTo>
                  <a:lnTo>
                    <a:pt x="4233291" y="8019669"/>
                  </a:lnTo>
                  <a:lnTo>
                    <a:pt x="4233291" y="8026400"/>
                  </a:lnTo>
                  <a:lnTo>
                    <a:pt x="4226560" y="8026400"/>
                  </a:lnTo>
                  <a:lnTo>
                    <a:pt x="4226560" y="6731"/>
                  </a:lnTo>
                  <a:lnTo>
                    <a:pt x="4233291" y="6731"/>
                  </a:lnTo>
                  <a:lnTo>
                    <a:pt x="4233291" y="13462"/>
                  </a:lnTo>
                  <a:lnTo>
                    <a:pt x="6731" y="13462"/>
                  </a:lnTo>
                  <a:close/>
                </a:path>
              </a:pathLst>
            </a:custGeom>
            <a:solidFill>
              <a:srgbClr val="F69240"/>
            </a:solidFill>
          </p:spPr>
        </p:sp>
        <p:sp>
          <p:nvSpPr>
            <p:cNvPr name="TextBox 10" id="10"/>
            <p:cNvSpPr txBox="true"/>
            <p:nvPr/>
          </p:nvSpPr>
          <p:spPr>
            <a:xfrm>
              <a:off x="0" y="-28575"/>
              <a:ext cx="4240108" cy="8061748"/>
            </a:xfrm>
            <a:prstGeom prst="rect">
              <a:avLst/>
            </a:prstGeom>
          </p:spPr>
          <p:txBody>
            <a:bodyPr anchor="t" rtlCol="false" tIns="50800" lIns="50800" bIns="50800" rIns="50800"/>
            <a:lstStyle/>
            <a:p>
              <a:pPr algn="l" marL="142764" indent="-71382" lvl="1">
                <a:lnSpc>
                  <a:spcPts val="1331"/>
                </a:lnSpc>
                <a:buFont typeface="Arial"/>
                <a:buChar char="•"/>
              </a:pPr>
              <a:r>
                <a:rPr lang="en-US" sz="1109">
                  <a:solidFill>
                    <a:srgbClr val="000000"/>
                  </a:solidFill>
                  <a:latin typeface="Calibri (MS)"/>
                  <a:ea typeface="Calibri (MS)"/>
                  <a:cs typeface="Calibri (MS)"/>
                  <a:sym typeface="Calibri (MS)"/>
                </a:rPr>
                <a:t>Latent heat is energy absorbed or released by a substance during a change in its physical state (phase) that occurs </a:t>
              </a:r>
              <a:r>
                <a:rPr lang="en-US" b="true" sz="1109" u="sng">
                  <a:solidFill>
                    <a:srgbClr val="000000"/>
                  </a:solidFill>
                  <a:latin typeface="Calibri (MS) Bold"/>
                  <a:ea typeface="Calibri (MS) Bold"/>
                  <a:cs typeface="Calibri (MS) Bold"/>
                  <a:sym typeface="Calibri (MS) Bold"/>
                </a:rPr>
                <a:t>without changing its temperature</a:t>
              </a:r>
              <a:r>
                <a:rPr lang="en-US" sz="1109">
                  <a:solidFill>
                    <a:srgbClr val="000000"/>
                  </a:solidFill>
                  <a:latin typeface="Calibri (MS)"/>
                  <a:ea typeface="Calibri (MS)"/>
                  <a:cs typeface="Calibri (MS)"/>
                  <a:sym typeface="Calibri (MS)"/>
                </a:rPr>
                <a:t>.</a:t>
              </a:r>
            </a:p>
            <a:p>
              <a:pPr algn="l" marL="142764" indent="-71382" lvl="1">
                <a:lnSpc>
                  <a:spcPts val="1331"/>
                </a:lnSpc>
              </a:pPr>
            </a:p>
            <a:p>
              <a:pPr algn="l" marL="142764" indent="-71382" lvl="1">
                <a:lnSpc>
                  <a:spcPts val="1331"/>
                </a:lnSpc>
                <a:buFont typeface="Arial"/>
                <a:buChar char="•"/>
              </a:pPr>
              <a:r>
                <a:rPr lang="en-US" sz="1109">
                  <a:solidFill>
                    <a:srgbClr val="000000"/>
                  </a:solidFill>
                  <a:latin typeface="Calibri (MS)"/>
                  <a:ea typeface="Calibri (MS)"/>
                  <a:cs typeface="Calibri (MS)"/>
                  <a:sym typeface="Calibri (MS)"/>
                </a:rPr>
                <a:t>Occurs at the point where a substance is ready to change state or phases (solid to liquid, liquid to gas, etc.), as with </a:t>
              </a:r>
              <a:r>
                <a:rPr lang="en-US" sz="1109" u="sng">
                  <a:solidFill>
                    <a:srgbClr val="000000"/>
                  </a:solidFill>
                  <a:latin typeface="Calibri (MS)"/>
                  <a:ea typeface="Calibri (MS)"/>
                  <a:cs typeface="Calibri (MS)"/>
                  <a:sym typeface="Calibri (MS)"/>
                </a:rPr>
                <a:t>evaporation or condensation</a:t>
              </a:r>
              <a:r>
                <a:rPr lang="en-US" sz="1109">
                  <a:solidFill>
                    <a:srgbClr val="000000"/>
                  </a:solidFill>
                  <a:latin typeface="Calibri (MS)"/>
                  <a:ea typeface="Calibri (MS)"/>
                  <a:cs typeface="Calibri (MS)"/>
                  <a:sym typeface="Calibri (MS)"/>
                </a:rPr>
                <a:t>. Heat is transferred from one substance without a corresponding temperature shift in the other substance.</a:t>
              </a:r>
            </a:p>
            <a:p>
              <a:pPr algn="l" marL="142764" indent="-71382" lvl="1">
                <a:lnSpc>
                  <a:spcPts val="1331"/>
                </a:lnSpc>
                <a:buFont typeface="Arial"/>
                <a:buChar char="•"/>
              </a:pPr>
              <a:r>
                <a:rPr lang="en-US" sz="1109">
                  <a:solidFill>
                    <a:srgbClr val="000000"/>
                  </a:solidFill>
                  <a:latin typeface="Calibri (MS)"/>
                  <a:ea typeface="Calibri (MS)"/>
                  <a:cs typeface="Calibri (MS)"/>
                  <a:sym typeface="Calibri (MS)"/>
                </a:rPr>
                <a:t> This process of giving off or absorbing heat without changing temperature is known as "latent heat transfer.“</a:t>
              </a:r>
            </a:p>
            <a:p>
              <a:pPr algn="l" marL="142764" indent="-71382" lvl="1">
                <a:lnSpc>
                  <a:spcPts val="1331"/>
                </a:lnSpc>
                <a:buFont typeface="Arial"/>
                <a:buChar char="•"/>
              </a:pPr>
              <a:r>
                <a:rPr lang="en-US" sz="1109" u="sng">
                  <a:solidFill>
                    <a:srgbClr val="000000"/>
                  </a:solidFill>
                  <a:latin typeface="Calibri (MS)"/>
                  <a:ea typeface="Calibri (MS)"/>
                  <a:cs typeface="Calibri (MS)"/>
                  <a:sym typeface="Calibri (MS)"/>
                </a:rPr>
                <a:t>There is no temperature change because the heat energy is either used up, or released, to enable the phase change</a:t>
              </a:r>
              <a:r>
                <a:rPr lang="en-US" sz="1109">
                  <a:solidFill>
                    <a:srgbClr val="000000"/>
                  </a:solidFill>
                  <a:latin typeface="Calibri (MS)"/>
                  <a:ea typeface="Calibri (MS)"/>
                  <a:cs typeface="Calibri (MS)"/>
                  <a:sym typeface="Calibri (MS)"/>
                </a:rPr>
                <a:t>. </a:t>
              </a:r>
            </a:p>
            <a:p>
              <a:pPr algn="l" marL="142764" indent="-71382" lvl="1">
                <a:lnSpc>
                  <a:spcPts val="1331"/>
                </a:lnSpc>
              </a:pPr>
            </a:p>
            <a:p>
              <a:pPr algn="l" marL="142764" indent="-71382" lvl="1">
                <a:lnSpc>
                  <a:spcPts val="1331"/>
                </a:lnSpc>
              </a:pPr>
              <a:r>
                <a:rPr lang="en-US" b="true" sz="1109" u="sng">
                  <a:solidFill>
                    <a:srgbClr val="000000"/>
                  </a:solidFill>
                  <a:latin typeface="Calibri (MS) Bold"/>
                  <a:ea typeface="Calibri (MS) Bold"/>
                  <a:cs typeface="Calibri (MS) Bold"/>
                  <a:sym typeface="Calibri (MS) Bold"/>
                </a:rPr>
                <a:t>What does this have to do with global energy budget?</a:t>
              </a:r>
            </a:p>
            <a:p>
              <a:pPr algn="l" marL="142764" indent="-71382" lvl="1">
                <a:lnSpc>
                  <a:spcPts val="1331"/>
                </a:lnSpc>
                <a:buFont typeface="Arial"/>
                <a:buChar char="•"/>
              </a:pPr>
              <a:r>
                <a:rPr lang="en-US" sz="1109">
                  <a:solidFill>
                    <a:srgbClr val="000000"/>
                  </a:solidFill>
                  <a:latin typeface="Calibri (MS)"/>
                  <a:ea typeface="Calibri (MS)"/>
                  <a:cs typeface="Calibri (MS)"/>
                  <a:sym typeface="Calibri (MS)"/>
                </a:rPr>
                <a:t>Energy (in the form of heat), is being transferred within the system!</a:t>
              </a:r>
            </a:p>
            <a:p>
              <a:pPr algn="l" marL="142764" indent="-71382" lvl="1">
                <a:lnSpc>
                  <a:spcPts val="1331"/>
                </a:lnSpc>
                <a:buFont typeface="Arial"/>
                <a:buChar char="•"/>
              </a:pPr>
              <a:r>
                <a:rPr lang="en-US" sz="1109">
                  <a:solidFill>
                    <a:srgbClr val="000000"/>
                  </a:solidFill>
                  <a:latin typeface="Calibri (MS)"/>
                  <a:ea typeface="Calibri (MS)"/>
                  <a:cs typeface="Calibri (MS)"/>
                  <a:sym typeface="Calibri (MS)"/>
                </a:rPr>
                <a:t>In evaporation, liquid water is turned to water vapour. This uses up latent heat energy. </a:t>
              </a:r>
            </a:p>
            <a:p>
              <a:pPr algn="l" marL="142764" indent="-71382" lvl="1">
                <a:lnSpc>
                  <a:spcPts val="1331"/>
                </a:lnSpc>
                <a:buFont typeface="Arial"/>
                <a:buChar char="•"/>
              </a:pPr>
              <a:r>
                <a:rPr lang="en-US" sz="1109">
                  <a:solidFill>
                    <a:srgbClr val="000000"/>
                  </a:solidFill>
                  <a:latin typeface="Calibri (MS)"/>
                  <a:ea typeface="Calibri (MS)"/>
                  <a:cs typeface="Calibri (MS)"/>
                  <a:sym typeface="Calibri (MS)"/>
                </a:rPr>
                <a:t>In condensation, water vapour becomes a liquid. This releases latent heat.</a:t>
              </a:r>
            </a:p>
            <a:p>
              <a:pPr algn="l" marL="142764" indent="-71382" lvl="1">
                <a:lnSpc>
                  <a:spcPts val="1331"/>
                </a:lnSpc>
                <a:buFont typeface="Arial"/>
                <a:buChar char="•"/>
              </a:pPr>
              <a:r>
                <a:rPr lang="en-US" sz="1109">
                  <a:solidFill>
                    <a:srgbClr val="000000"/>
                  </a:solidFill>
                  <a:latin typeface="Calibri (MS)"/>
                  <a:ea typeface="Calibri (MS)"/>
                  <a:cs typeface="Calibri (MS)"/>
                  <a:sym typeface="Calibri (MS)"/>
                </a:rPr>
                <a:t>So, when water is present at a surface, a proportion of the energy available will be used to evaporate it, meaning less energy will be available to raise local energy levels &amp; temperature. This occurs during the day time and night-time, but is the process is much more effective during the day, because of shortwave solar radiation. Some evaporation may occur at night, especially when there is a local source of heat.</a:t>
              </a:r>
            </a:p>
            <a:p>
              <a:pPr algn="l" marL="142764" indent="-71382" lvl="1">
                <a:lnSpc>
                  <a:spcPts val="1331"/>
                </a:lnSpc>
                <a:buFont typeface="Arial"/>
                <a:buChar char="•"/>
              </a:pPr>
              <a:r>
                <a:rPr lang="en-US" sz="1109">
                  <a:solidFill>
                    <a:srgbClr val="000000"/>
                  </a:solidFill>
                  <a:latin typeface="Calibri (MS)"/>
                  <a:ea typeface="Calibri (MS)"/>
                  <a:cs typeface="Calibri (MS)"/>
                  <a:sym typeface="Calibri (MS)"/>
                </a:rPr>
                <a:t>During the night, water vapour in the air close to the surface can condense to form water, since the air has been cooled by the cold surface. When water condenses, latent heat is released. This affects the cooling process at the surface.</a:t>
              </a:r>
            </a:p>
            <a:p>
              <a:pPr algn="l" marL="142764" indent="-71382" lvl="1">
                <a:lnSpc>
                  <a:spcPts val="1331"/>
                </a:lnSpc>
              </a:pPr>
            </a:p>
            <a:p>
              <a:pPr algn="l" marL="142764" indent="-71382" lvl="1">
                <a:lnSpc>
                  <a:spcPts val="1331"/>
                </a:lnSpc>
              </a:pPr>
            </a:p>
          </p:txBody>
        </p:sp>
      </p:grpSp>
      <p:grpSp>
        <p:nvGrpSpPr>
          <p:cNvPr name="Group 11" id="11"/>
          <p:cNvGrpSpPr>
            <a:grpSpLocks noChangeAspect="true"/>
          </p:cNvGrpSpPr>
          <p:nvPr/>
        </p:nvGrpSpPr>
        <p:grpSpPr>
          <a:xfrm rot="0">
            <a:off x="3251200" y="1382398"/>
            <a:ext cx="6421120" cy="2519042"/>
            <a:chOff x="0" y="0"/>
            <a:chExt cx="8561493" cy="3358723"/>
          </a:xfrm>
        </p:grpSpPr>
        <p:sp>
          <p:nvSpPr>
            <p:cNvPr name="Freeform 12" id="12" descr="Latent heat - Energy Education"/>
            <p:cNvSpPr/>
            <p:nvPr/>
          </p:nvSpPr>
          <p:spPr>
            <a:xfrm flipH="false" flipV="false" rot="0">
              <a:off x="0" y="0"/>
              <a:ext cx="8561451" cy="3358769"/>
            </a:xfrm>
            <a:custGeom>
              <a:avLst/>
              <a:gdLst/>
              <a:ahLst/>
              <a:cxnLst/>
              <a:rect r="r" b="b" t="t" l="l"/>
              <a:pathLst>
                <a:path h="3358769" w="8561451">
                  <a:moveTo>
                    <a:pt x="0" y="0"/>
                  </a:moveTo>
                  <a:lnTo>
                    <a:pt x="8561451" y="0"/>
                  </a:lnTo>
                  <a:lnTo>
                    <a:pt x="8561451" y="3358769"/>
                  </a:lnTo>
                  <a:lnTo>
                    <a:pt x="0" y="3358769"/>
                  </a:lnTo>
                  <a:lnTo>
                    <a:pt x="0" y="0"/>
                  </a:lnTo>
                  <a:close/>
                </a:path>
              </a:pathLst>
            </a:custGeom>
            <a:blipFill>
              <a:blip r:embed="rId4"/>
              <a:stretch>
                <a:fillRect l="-9254" t="-10064" r="-14002" b="-59251"/>
              </a:stretch>
            </a:blipFill>
          </p:spPr>
        </p:sp>
      </p:grpSp>
      <p:grpSp>
        <p:nvGrpSpPr>
          <p:cNvPr name="Group 13" id="13"/>
          <p:cNvGrpSpPr/>
          <p:nvPr/>
        </p:nvGrpSpPr>
        <p:grpSpPr>
          <a:xfrm rot="0">
            <a:off x="3164840" y="5765800"/>
            <a:ext cx="6593840" cy="1554480"/>
            <a:chOff x="0" y="0"/>
            <a:chExt cx="8791787" cy="2072640"/>
          </a:xfrm>
        </p:grpSpPr>
        <p:sp>
          <p:nvSpPr>
            <p:cNvPr name="Freeform 14" id="14"/>
            <p:cNvSpPr/>
            <p:nvPr/>
          </p:nvSpPr>
          <p:spPr>
            <a:xfrm flipH="false" flipV="false" rot="0">
              <a:off x="6731" y="6731"/>
              <a:ext cx="8778241" cy="2059178"/>
            </a:xfrm>
            <a:custGeom>
              <a:avLst/>
              <a:gdLst/>
              <a:ahLst/>
              <a:cxnLst/>
              <a:rect r="r" b="b" t="t" l="l"/>
              <a:pathLst>
                <a:path h="2059178" w="8778241">
                  <a:moveTo>
                    <a:pt x="8778240" y="0"/>
                  </a:moveTo>
                  <a:lnTo>
                    <a:pt x="0" y="0"/>
                  </a:lnTo>
                  <a:lnTo>
                    <a:pt x="0" y="2059178"/>
                  </a:lnTo>
                  <a:lnTo>
                    <a:pt x="8778241" y="2059178"/>
                  </a:lnTo>
                  <a:close/>
                </a:path>
              </a:pathLst>
            </a:custGeom>
            <a:solidFill>
              <a:srgbClr val="66FF33"/>
            </a:solidFill>
          </p:spPr>
        </p:sp>
        <p:sp>
          <p:nvSpPr>
            <p:cNvPr name="Freeform 15" id="15"/>
            <p:cNvSpPr/>
            <p:nvPr/>
          </p:nvSpPr>
          <p:spPr>
            <a:xfrm flipH="false" flipV="false" rot="0">
              <a:off x="0" y="-127"/>
              <a:ext cx="8791702" cy="2072767"/>
            </a:xfrm>
            <a:custGeom>
              <a:avLst/>
              <a:gdLst/>
              <a:ahLst/>
              <a:cxnLst/>
              <a:rect r="r" b="b" t="t" l="l"/>
              <a:pathLst>
                <a:path h="2072767" w="8791702">
                  <a:moveTo>
                    <a:pt x="8784971" y="13716"/>
                  </a:moveTo>
                  <a:lnTo>
                    <a:pt x="6731" y="13716"/>
                  </a:lnTo>
                  <a:lnTo>
                    <a:pt x="6731" y="6858"/>
                  </a:lnTo>
                  <a:lnTo>
                    <a:pt x="13462" y="6858"/>
                  </a:lnTo>
                  <a:lnTo>
                    <a:pt x="13462" y="2066036"/>
                  </a:lnTo>
                  <a:lnTo>
                    <a:pt x="6731" y="2066036"/>
                  </a:lnTo>
                  <a:lnTo>
                    <a:pt x="6731" y="2059305"/>
                  </a:lnTo>
                  <a:lnTo>
                    <a:pt x="8784972" y="2059305"/>
                  </a:lnTo>
                  <a:lnTo>
                    <a:pt x="8784972" y="2066036"/>
                  </a:lnTo>
                  <a:lnTo>
                    <a:pt x="8778240" y="2066036"/>
                  </a:lnTo>
                  <a:lnTo>
                    <a:pt x="8778240" y="6858"/>
                  </a:lnTo>
                  <a:lnTo>
                    <a:pt x="8784972" y="6858"/>
                  </a:lnTo>
                  <a:lnTo>
                    <a:pt x="8784972" y="13589"/>
                  </a:lnTo>
                  <a:moveTo>
                    <a:pt x="8784972" y="0"/>
                  </a:moveTo>
                  <a:cubicBezTo>
                    <a:pt x="8788654" y="0"/>
                    <a:pt x="8791702" y="3048"/>
                    <a:pt x="8791702" y="6731"/>
                  </a:cubicBezTo>
                  <a:lnTo>
                    <a:pt x="8791702" y="2066036"/>
                  </a:lnTo>
                  <a:cubicBezTo>
                    <a:pt x="8791702" y="2069719"/>
                    <a:pt x="8788654" y="2072767"/>
                    <a:pt x="8784972" y="2072767"/>
                  </a:cubicBezTo>
                  <a:lnTo>
                    <a:pt x="6731" y="2072767"/>
                  </a:lnTo>
                  <a:cubicBezTo>
                    <a:pt x="3048" y="2072767"/>
                    <a:pt x="0" y="2069719"/>
                    <a:pt x="0" y="2066036"/>
                  </a:cubicBezTo>
                  <a:lnTo>
                    <a:pt x="0" y="6858"/>
                  </a:lnTo>
                  <a:cubicBezTo>
                    <a:pt x="0" y="3175"/>
                    <a:pt x="3048" y="127"/>
                    <a:pt x="6731" y="127"/>
                  </a:cubicBezTo>
                  <a:lnTo>
                    <a:pt x="8784972" y="127"/>
                  </a:lnTo>
                  <a:close/>
                </a:path>
              </a:pathLst>
            </a:custGeom>
            <a:solidFill>
              <a:srgbClr val="F69240"/>
            </a:solidFill>
          </p:spPr>
        </p:sp>
        <p:sp>
          <p:nvSpPr>
            <p:cNvPr name="TextBox 16" id="16"/>
            <p:cNvSpPr txBox="true"/>
            <p:nvPr/>
          </p:nvSpPr>
          <p:spPr>
            <a:xfrm>
              <a:off x="0" y="-19050"/>
              <a:ext cx="8791787" cy="2091690"/>
            </a:xfrm>
            <a:prstGeom prst="rect">
              <a:avLst/>
            </a:prstGeom>
          </p:spPr>
          <p:txBody>
            <a:bodyPr anchor="t" rtlCol="false" tIns="50800" lIns="50800" bIns="50800" rIns="50800"/>
            <a:lstStyle/>
            <a:p>
              <a:pPr algn="l">
                <a:lnSpc>
                  <a:spcPts val="1023"/>
                </a:lnSpc>
              </a:pPr>
              <a:r>
                <a:rPr lang="en-US" b="true" sz="853" u="sng">
                  <a:solidFill>
                    <a:srgbClr val="000000"/>
                  </a:solidFill>
                  <a:latin typeface="Calibri (MS) Bold"/>
                  <a:ea typeface="Calibri (MS) Bold"/>
                  <a:cs typeface="Calibri (MS) Bold"/>
                  <a:sym typeface="Calibri (MS) Bold"/>
                </a:rPr>
                <a:t>What is dew?</a:t>
              </a:r>
            </a:p>
            <a:p>
              <a:pPr algn="l">
                <a:lnSpc>
                  <a:spcPts val="1023"/>
                </a:lnSpc>
              </a:pPr>
            </a:p>
            <a:p>
              <a:pPr algn="l">
                <a:lnSpc>
                  <a:spcPts val="1023"/>
                </a:lnSpc>
              </a:pPr>
              <a:r>
                <a:rPr lang="en-US" sz="853">
                  <a:solidFill>
                    <a:srgbClr val="000000"/>
                  </a:solidFill>
                  <a:latin typeface="Calibri (MS)"/>
                  <a:ea typeface="Calibri (MS)"/>
                  <a:cs typeface="Calibri (MS)"/>
                  <a:sym typeface="Calibri (MS)"/>
                </a:rPr>
                <a:t>Dew is tiny drops of water that form on cool surfaces at night, when atmospheric water vapour condenses. The air is saturated, generally because the temperature of the surface has dropped enough to cause condensation (cold air can ‘hold’ less water vapour than warm air – explains why humidity is generally higher in summer). Thus, the water vapour, through the process of condensation, becomes liquid water. </a:t>
              </a:r>
            </a:p>
            <a:p>
              <a:pPr algn="l">
                <a:lnSpc>
                  <a:spcPts val="1023"/>
                </a:lnSpc>
              </a:pPr>
            </a:p>
            <a:p>
              <a:pPr algn="l">
                <a:lnSpc>
                  <a:spcPts val="1023"/>
                </a:lnSpc>
              </a:pPr>
              <a:r>
                <a:rPr lang="en-US" sz="853">
                  <a:solidFill>
                    <a:srgbClr val="000000"/>
                  </a:solidFill>
                  <a:latin typeface="Calibri (MS)"/>
                  <a:ea typeface="Calibri (MS)"/>
                  <a:cs typeface="Calibri (MS)"/>
                  <a:sym typeface="Calibri (MS)"/>
                </a:rPr>
                <a:t>The dew point is the temperature the air needs to be cooled to (at constant pressure) in order to achieve a relative humidity (RH) of 100%. At this point the air cannot ‘hold’ more water in the gas form. If the air were to be cooled even more, water vapor would have to come out of the atmosphere in the liquid form, usually as fog or precipitation.</a:t>
              </a:r>
            </a:p>
            <a:p>
              <a:pPr algn="l">
                <a:lnSpc>
                  <a:spcPts val="1023"/>
                </a:lnSpc>
              </a:pPr>
            </a:p>
            <a:p>
              <a:pPr algn="l">
                <a:lnSpc>
                  <a:spcPts val="1023"/>
                </a:lnSpc>
              </a:pPr>
              <a:r>
                <a:rPr lang="en-US" sz="853">
                  <a:solidFill>
                    <a:srgbClr val="000000"/>
                  </a:solidFill>
                  <a:latin typeface="Calibri (MS)"/>
                  <a:ea typeface="Calibri (MS)"/>
                  <a:cs typeface="Calibri (MS)"/>
                  <a:sym typeface="Calibri (MS)"/>
                </a:rPr>
                <a:t>Condensation happens one of two ways: Either the air is cooled to its dew point or it becomes so saturated with water vapor that it cannot hold any more water.</a:t>
              </a:r>
            </a:p>
          </p:txBody>
        </p:sp>
      </p:grpSp>
      <p:grpSp>
        <p:nvGrpSpPr>
          <p:cNvPr name="Group 17" id="17"/>
          <p:cNvGrpSpPr>
            <a:grpSpLocks noChangeAspect="true"/>
          </p:cNvGrpSpPr>
          <p:nvPr/>
        </p:nvGrpSpPr>
        <p:grpSpPr>
          <a:xfrm rot="0">
            <a:off x="3252929" y="3982720"/>
            <a:ext cx="3574591" cy="1706880"/>
            <a:chOff x="0" y="0"/>
            <a:chExt cx="4766121" cy="2275840"/>
          </a:xfrm>
        </p:grpSpPr>
        <p:sp>
          <p:nvSpPr>
            <p:cNvPr name="Freeform 18" id="18"/>
            <p:cNvSpPr/>
            <p:nvPr/>
          </p:nvSpPr>
          <p:spPr>
            <a:xfrm flipH="false" flipV="false" rot="0">
              <a:off x="0" y="0"/>
              <a:ext cx="4766183" cy="2275840"/>
            </a:xfrm>
            <a:custGeom>
              <a:avLst/>
              <a:gdLst/>
              <a:ahLst/>
              <a:cxnLst/>
              <a:rect r="r" b="b" t="t" l="l"/>
              <a:pathLst>
                <a:path h="2275840" w="4766183">
                  <a:moveTo>
                    <a:pt x="0" y="0"/>
                  </a:moveTo>
                  <a:lnTo>
                    <a:pt x="4766183" y="0"/>
                  </a:lnTo>
                  <a:lnTo>
                    <a:pt x="4766183" y="2275840"/>
                  </a:lnTo>
                  <a:lnTo>
                    <a:pt x="0" y="2275840"/>
                  </a:lnTo>
                  <a:lnTo>
                    <a:pt x="0" y="0"/>
                  </a:lnTo>
                  <a:close/>
                </a:path>
              </a:pathLst>
            </a:custGeom>
            <a:blipFill>
              <a:blip r:embed="rId5"/>
              <a:stretch>
                <a:fillRect l="-29857" t="0" r="-29856" b="0"/>
              </a:stretch>
            </a:blipFill>
          </p:spPr>
        </p:sp>
      </p:grpSp>
      <p:grpSp>
        <p:nvGrpSpPr>
          <p:cNvPr name="Group 19" id="19"/>
          <p:cNvGrpSpPr>
            <a:grpSpLocks noChangeAspect="true"/>
          </p:cNvGrpSpPr>
          <p:nvPr/>
        </p:nvGrpSpPr>
        <p:grpSpPr>
          <a:xfrm rot="0">
            <a:off x="6910529" y="3982720"/>
            <a:ext cx="2843071" cy="1706880"/>
            <a:chOff x="0" y="0"/>
            <a:chExt cx="3790761" cy="2275840"/>
          </a:xfrm>
        </p:grpSpPr>
        <p:sp>
          <p:nvSpPr>
            <p:cNvPr name="Freeform 20" id="20"/>
            <p:cNvSpPr/>
            <p:nvPr/>
          </p:nvSpPr>
          <p:spPr>
            <a:xfrm flipH="false" flipV="false" rot="0">
              <a:off x="0" y="0"/>
              <a:ext cx="3790823" cy="2275840"/>
            </a:xfrm>
            <a:custGeom>
              <a:avLst/>
              <a:gdLst/>
              <a:ahLst/>
              <a:cxnLst/>
              <a:rect r="r" b="b" t="t" l="l"/>
              <a:pathLst>
                <a:path h="2275840" w="3790823">
                  <a:moveTo>
                    <a:pt x="0" y="0"/>
                  </a:moveTo>
                  <a:lnTo>
                    <a:pt x="3790823" y="0"/>
                  </a:lnTo>
                  <a:lnTo>
                    <a:pt x="3790823" y="2275840"/>
                  </a:lnTo>
                  <a:lnTo>
                    <a:pt x="0" y="2275840"/>
                  </a:lnTo>
                  <a:lnTo>
                    <a:pt x="0" y="0"/>
                  </a:lnTo>
                  <a:close/>
                </a:path>
              </a:pathLst>
            </a:custGeom>
            <a:blipFill>
              <a:blip r:embed="rId6"/>
              <a:stretch>
                <a:fillRect l="-4311" t="0" r="-4310" b="0"/>
              </a:stretch>
            </a:blipFill>
          </p:spPr>
        </p:sp>
      </p:gr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7000" t="0" r="-7000" b="0"/>
            </a:stretch>
          </a:blipFill>
        </p:spPr>
      </p:sp>
      <p:sp>
        <p:nvSpPr>
          <p:cNvPr name="Freeform 3" id="3"/>
          <p:cNvSpPr/>
          <p:nvPr/>
        </p:nvSpPr>
        <p:spPr>
          <a:xfrm flipH="false" flipV="false" rot="0">
            <a:off x="-1546093" y="0"/>
            <a:ext cx="13004800" cy="7315200"/>
          </a:xfrm>
          <a:custGeom>
            <a:avLst/>
            <a:gdLst/>
            <a:ahLst/>
            <a:cxnLst/>
            <a:rect r="r" b="b" t="t" l="l"/>
            <a:pathLst>
              <a:path h="7315200" w="13004800">
                <a:moveTo>
                  <a:pt x="0" y="0"/>
                </a:moveTo>
                <a:lnTo>
                  <a:pt x="13004800" y="0"/>
                </a:lnTo>
                <a:lnTo>
                  <a:pt x="13004800" y="7315200"/>
                </a:lnTo>
                <a:lnTo>
                  <a:pt x="0" y="7315200"/>
                </a:lnTo>
                <a:lnTo>
                  <a:pt x="0" y="0"/>
                </a:lnTo>
                <a:close/>
              </a:path>
            </a:pathLst>
          </a:custGeom>
          <a:blipFill>
            <a:blip r:embed="rId3"/>
            <a:stretch>
              <a:fillRect l="0" t="0" r="0" b="0"/>
            </a:stretch>
          </a:blipFill>
        </p:spPr>
      </p:sp>
      <p:grpSp>
        <p:nvGrpSpPr>
          <p:cNvPr name="Group 4" id="4"/>
          <p:cNvGrpSpPr/>
          <p:nvPr/>
        </p:nvGrpSpPr>
        <p:grpSpPr>
          <a:xfrm rot="0">
            <a:off x="-20320" y="-20320"/>
            <a:ext cx="9794240" cy="1341120"/>
            <a:chOff x="0" y="0"/>
            <a:chExt cx="13058987" cy="1788160"/>
          </a:xfrm>
        </p:grpSpPr>
        <p:sp>
          <p:nvSpPr>
            <p:cNvPr name="Freeform 5" id="5"/>
            <p:cNvSpPr/>
            <p:nvPr/>
          </p:nvSpPr>
          <p:spPr>
            <a:xfrm flipH="false" flipV="false" rot="0">
              <a:off x="0" y="0"/>
              <a:ext cx="13058987" cy="1788160"/>
            </a:xfrm>
            <a:custGeom>
              <a:avLst/>
              <a:gdLst/>
              <a:ahLst/>
              <a:cxnLst/>
              <a:rect r="r" b="b" t="t" l="l"/>
              <a:pathLst>
                <a:path h="1788160" w="13058987">
                  <a:moveTo>
                    <a:pt x="0" y="0"/>
                  </a:moveTo>
                  <a:lnTo>
                    <a:pt x="13058987" y="0"/>
                  </a:lnTo>
                  <a:lnTo>
                    <a:pt x="13058987" y="1788160"/>
                  </a:lnTo>
                  <a:lnTo>
                    <a:pt x="0" y="1788160"/>
                  </a:lnTo>
                  <a:close/>
                </a:path>
              </a:pathLst>
            </a:custGeom>
            <a:solidFill>
              <a:srgbClr val="000000">
                <a:alpha val="0"/>
              </a:srgbClr>
            </a:solidFill>
          </p:spPr>
        </p:sp>
        <p:sp>
          <p:nvSpPr>
            <p:cNvPr name="TextBox 6" id="6"/>
            <p:cNvSpPr txBox="true"/>
            <p:nvPr/>
          </p:nvSpPr>
          <p:spPr>
            <a:xfrm>
              <a:off x="0" y="-76200"/>
              <a:ext cx="13058987" cy="1864360"/>
            </a:xfrm>
            <a:prstGeom prst="rect">
              <a:avLst/>
            </a:prstGeom>
          </p:spPr>
          <p:txBody>
            <a:bodyPr anchor="ctr" rtlCol="false" tIns="0" lIns="0" bIns="0" rIns="0"/>
            <a:lstStyle/>
            <a:p>
              <a:pPr algn="ctr">
                <a:lnSpc>
                  <a:spcPts val="4863"/>
                </a:lnSpc>
              </a:pPr>
              <a:r>
                <a:rPr lang="en-US" b="true" sz="4053" u="sng">
                  <a:solidFill>
                    <a:srgbClr val="000000"/>
                  </a:solidFill>
                  <a:latin typeface="Calibri (MS) Bold"/>
                  <a:ea typeface="Calibri (MS) Bold"/>
                  <a:cs typeface="Calibri (MS) Bold"/>
                  <a:sym typeface="Calibri (MS) Bold"/>
                </a:rPr>
                <a:t>Global Energy Budget Components: Long-wave radiation</a:t>
              </a:r>
            </a:p>
          </p:txBody>
        </p:sp>
      </p:grpSp>
      <p:grpSp>
        <p:nvGrpSpPr>
          <p:cNvPr name="Group 7" id="7"/>
          <p:cNvGrpSpPr/>
          <p:nvPr/>
        </p:nvGrpSpPr>
        <p:grpSpPr>
          <a:xfrm rot="0">
            <a:off x="-5080" y="1298859"/>
            <a:ext cx="4805680" cy="6024880"/>
            <a:chOff x="0" y="0"/>
            <a:chExt cx="6407573" cy="8033173"/>
          </a:xfrm>
        </p:grpSpPr>
        <p:sp>
          <p:nvSpPr>
            <p:cNvPr name="Freeform 8" id="8"/>
            <p:cNvSpPr/>
            <p:nvPr/>
          </p:nvSpPr>
          <p:spPr>
            <a:xfrm flipH="false" flipV="false" rot="0">
              <a:off x="6731" y="6731"/>
              <a:ext cx="6394069" cy="8019669"/>
            </a:xfrm>
            <a:custGeom>
              <a:avLst/>
              <a:gdLst/>
              <a:ahLst/>
              <a:cxnLst/>
              <a:rect r="r" b="b" t="t" l="l"/>
              <a:pathLst>
                <a:path h="8019669" w="6394069">
                  <a:moveTo>
                    <a:pt x="0" y="0"/>
                  </a:moveTo>
                  <a:lnTo>
                    <a:pt x="6394069" y="0"/>
                  </a:lnTo>
                  <a:lnTo>
                    <a:pt x="6394069" y="8019669"/>
                  </a:lnTo>
                  <a:lnTo>
                    <a:pt x="0" y="8019669"/>
                  </a:lnTo>
                  <a:close/>
                </a:path>
              </a:pathLst>
            </a:custGeom>
            <a:solidFill>
              <a:srgbClr val="66FF33"/>
            </a:solidFill>
          </p:spPr>
        </p:sp>
        <p:sp>
          <p:nvSpPr>
            <p:cNvPr name="Freeform 9" id="9"/>
            <p:cNvSpPr/>
            <p:nvPr/>
          </p:nvSpPr>
          <p:spPr>
            <a:xfrm flipH="false" flipV="false" rot="0">
              <a:off x="0" y="0"/>
              <a:ext cx="6407531" cy="8033131"/>
            </a:xfrm>
            <a:custGeom>
              <a:avLst/>
              <a:gdLst/>
              <a:ahLst/>
              <a:cxnLst/>
              <a:rect r="r" b="b" t="t" l="l"/>
              <a:pathLst>
                <a:path h="8033131" w="6407531">
                  <a:moveTo>
                    <a:pt x="6731" y="0"/>
                  </a:moveTo>
                  <a:lnTo>
                    <a:pt x="6400800" y="0"/>
                  </a:lnTo>
                  <a:cubicBezTo>
                    <a:pt x="6404483" y="0"/>
                    <a:pt x="6407531" y="3048"/>
                    <a:pt x="6407531" y="6731"/>
                  </a:cubicBezTo>
                  <a:lnTo>
                    <a:pt x="6407531" y="8026400"/>
                  </a:lnTo>
                  <a:cubicBezTo>
                    <a:pt x="6407531" y="8030083"/>
                    <a:pt x="6404483" y="8033131"/>
                    <a:pt x="6400800" y="8033131"/>
                  </a:cubicBezTo>
                  <a:lnTo>
                    <a:pt x="6731" y="8033131"/>
                  </a:lnTo>
                  <a:cubicBezTo>
                    <a:pt x="3048" y="8033131"/>
                    <a:pt x="0" y="8030083"/>
                    <a:pt x="0" y="8026400"/>
                  </a:cubicBezTo>
                  <a:lnTo>
                    <a:pt x="0" y="6731"/>
                  </a:lnTo>
                  <a:cubicBezTo>
                    <a:pt x="0" y="3048"/>
                    <a:pt x="3048" y="0"/>
                    <a:pt x="6731" y="0"/>
                  </a:cubicBezTo>
                  <a:moveTo>
                    <a:pt x="6731" y="13589"/>
                  </a:moveTo>
                  <a:lnTo>
                    <a:pt x="6731" y="6731"/>
                  </a:lnTo>
                  <a:lnTo>
                    <a:pt x="13462" y="6731"/>
                  </a:lnTo>
                  <a:lnTo>
                    <a:pt x="13462" y="8026400"/>
                  </a:lnTo>
                  <a:lnTo>
                    <a:pt x="6731" y="8026400"/>
                  </a:lnTo>
                  <a:lnTo>
                    <a:pt x="6731" y="8019669"/>
                  </a:lnTo>
                  <a:lnTo>
                    <a:pt x="6400800" y="8019669"/>
                  </a:lnTo>
                  <a:lnTo>
                    <a:pt x="6400800" y="8026400"/>
                  </a:lnTo>
                  <a:lnTo>
                    <a:pt x="6394069" y="8026400"/>
                  </a:lnTo>
                  <a:lnTo>
                    <a:pt x="6394069" y="6731"/>
                  </a:lnTo>
                  <a:lnTo>
                    <a:pt x="6400800" y="6731"/>
                  </a:lnTo>
                  <a:lnTo>
                    <a:pt x="6400800" y="13462"/>
                  </a:lnTo>
                  <a:lnTo>
                    <a:pt x="6731" y="13462"/>
                  </a:lnTo>
                  <a:close/>
                </a:path>
              </a:pathLst>
            </a:custGeom>
            <a:solidFill>
              <a:srgbClr val="F69240"/>
            </a:solidFill>
          </p:spPr>
        </p:sp>
        <p:sp>
          <p:nvSpPr>
            <p:cNvPr name="TextBox 10" id="10"/>
            <p:cNvSpPr txBox="true"/>
            <p:nvPr/>
          </p:nvSpPr>
          <p:spPr>
            <a:xfrm>
              <a:off x="0" y="-28575"/>
              <a:ext cx="6407573" cy="8061748"/>
            </a:xfrm>
            <a:prstGeom prst="rect">
              <a:avLst/>
            </a:prstGeom>
          </p:spPr>
          <p:txBody>
            <a:bodyPr anchor="t" rtlCol="false" tIns="50800" lIns="50800" bIns="50800" rIns="50800"/>
            <a:lstStyle/>
            <a:p>
              <a:pPr algn="l" marL="208655" indent="-104327" lvl="1">
                <a:lnSpc>
                  <a:spcPts val="1945"/>
                </a:lnSpc>
                <a:buFont typeface="Arial"/>
                <a:buChar char="•"/>
              </a:pPr>
              <a:r>
                <a:rPr lang="en-US" sz="1621">
                  <a:solidFill>
                    <a:srgbClr val="000000"/>
                  </a:solidFill>
                  <a:latin typeface="Calibri (MS)"/>
                  <a:ea typeface="Calibri (MS)"/>
                  <a:cs typeface="Calibri (MS)"/>
                  <a:sym typeface="Calibri (MS)"/>
                </a:rPr>
                <a:t>Long-wave radiation refers to the radiation of energy from the Earth (a cold body) into the atmosphere and, for some of it, into space.</a:t>
              </a:r>
            </a:p>
            <a:p>
              <a:pPr algn="l" marL="208655" indent="-104327" lvl="1">
                <a:lnSpc>
                  <a:spcPts val="1945"/>
                </a:lnSpc>
                <a:buFont typeface="Arial"/>
                <a:buChar char="•"/>
              </a:pPr>
              <a:r>
                <a:rPr lang="en-US" sz="1621">
                  <a:solidFill>
                    <a:srgbClr val="000000"/>
                  </a:solidFill>
                  <a:latin typeface="Calibri (MS)"/>
                  <a:ea typeface="Calibri (MS)"/>
                  <a:cs typeface="Calibri (MS)"/>
                  <a:sym typeface="Calibri (MS)"/>
                </a:rPr>
                <a:t>Some long-wave radiation is re-emitted back to Earth by the atmosphere.</a:t>
              </a:r>
            </a:p>
            <a:p>
              <a:pPr algn="l" marL="208655" indent="-104327" lvl="1">
                <a:lnSpc>
                  <a:spcPts val="1945"/>
                </a:lnSpc>
                <a:buFont typeface="Arial"/>
                <a:buChar char="•"/>
              </a:pPr>
              <a:r>
                <a:rPr lang="en-US" sz="1621">
                  <a:solidFill>
                    <a:srgbClr val="000000"/>
                  </a:solidFill>
                  <a:latin typeface="Calibri (MS)"/>
                  <a:ea typeface="Calibri (MS)"/>
                  <a:cs typeface="Calibri (MS)"/>
                  <a:sym typeface="Calibri (MS)"/>
                </a:rPr>
                <a:t>The difference between the two flows is known is the net long-wave radiation balance.</a:t>
              </a:r>
            </a:p>
            <a:p>
              <a:pPr algn="l" marL="208655" indent="-104327" lvl="1">
                <a:lnSpc>
                  <a:spcPts val="1945"/>
                </a:lnSpc>
                <a:buFont typeface="Arial"/>
                <a:buChar char="•"/>
              </a:pPr>
              <a:r>
                <a:rPr lang="en-US" sz="1621">
                  <a:solidFill>
                    <a:srgbClr val="000000"/>
                  </a:solidFill>
                  <a:latin typeface="Calibri (MS)"/>
                  <a:ea typeface="Calibri (MS)"/>
                  <a:cs typeface="Calibri (MS)"/>
                  <a:sym typeface="Calibri (MS)"/>
                </a:rPr>
                <a:t>During the day, the outgoing long-wave radiation transfer is greater than the incoming long-wave radiation transfer, so there is a net loss of energy from the surface.</a:t>
              </a:r>
            </a:p>
            <a:p>
              <a:pPr algn="l" marL="208655" indent="-104327" lvl="1">
                <a:lnSpc>
                  <a:spcPts val="1945"/>
                </a:lnSpc>
                <a:buFont typeface="Arial"/>
                <a:buChar char="•"/>
              </a:pPr>
              <a:r>
                <a:rPr lang="en-US" sz="1621">
                  <a:solidFill>
                    <a:srgbClr val="000000"/>
                  </a:solidFill>
                  <a:latin typeface="Calibri (MS)"/>
                  <a:ea typeface="Calibri (MS)"/>
                  <a:cs typeface="Calibri (MS)"/>
                  <a:sym typeface="Calibri (MS)"/>
                </a:rPr>
                <a:t>Cloudless night = large loss of long-wave radiation from Earth. Because there is very little return of long-wave radiation from the atmosphere. Hence there is a net loss of energy from the surface.</a:t>
              </a:r>
            </a:p>
            <a:p>
              <a:pPr algn="l" marL="208655" indent="-104327" lvl="1">
                <a:lnSpc>
                  <a:spcPts val="1945"/>
                </a:lnSpc>
                <a:buFont typeface="Arial"/>
                <a:buChar char="•"/>
              </a:pPr>
              <a:r>
                <a:rPr lang="en-US" sz="1621">
                  <a:solidFill>
                    <a:srgbClr val="000000"/>
                  </a:solidFill>
                  <a:latin typeface="Calibri (MS)"/>
                  <a:ea typeface="Calibri (MS)"/>
                  <a:cs typeface="Calibri (MS)"/>
                  <a:sym typeface="Calibri (MS)"/>
                </a:rPr>
                <a:t>Cloudy nights = Some long-wave radiation is returned to the surface = overall loss of energy is reduced.</a:t>
              </a:r>
            </a:p>
            <a:p>
              <a:pPr algn="l" marL="208655" indent="-104327" lvl="1">
                <a:lnSpc>
                  <a:spcPts val="1945"/>
                </a:lnSpc>
                <a:buFont typeface="Arial"/>
                <a:buChar char="•"/>
              </a:pPr>
              <a:r>
                <a:rPr lang="en-US" sz="1621">
                  <a:solidFill>
                    <a:srgbClr val="000000"/>
                  </a:solidFill>
                  <a:latin typeface="Calibri (MS)"/>
                  <a:ea typeface="Calibri (MS)"/>
                  <a:cs typeface="Calibri (MS)"/>
                  <a:sym typeface="Calibri (MS)"/>
                </a:rPr>
                <a:t>In hot deserts on cloudless nights, energy loss is maximised &amp; there is large diurnal temperature difference.</a:t>
              </a:r>
            </a:p>
            <a:p>
              <a:pPr algn="l" marL="208655" indent="-104327" lvl="1">
                <a:lnSpc>
                  <a:spcPts val="1945"/>
                </a:lnSpc>
                <a:buFont typeface="Arial"/>
                <a:buChar char="•"/>
              </a:pPr>
              <a:r>
                <a:rPr lang="en-US" sz="1621">
                  <a:solidFill>
                    <a:srgbClr val="000000"/>
                  </a:solidFill>
                  <a:latin typeface="Calibri (MS)"/>
                  <a:ea typeface="Calibri (MS)"/>
                  <a:cs typeface="Calibri (MS)"/>
                  <a:sym typeface="Calibri (MS)"/>
                </a:rPr>
                <a:t>In contrast, energy loss is less noticeable in cloudy areas and the change in day-time and night-time temperature is reduced.</a:t>
              </a:r>
            </a:p>
            <a:p>
              <a:pPr algn="l" marL="208655" indent="-104327" lvl="1">
                <a:lnSpc>
                  <a:spcPts val="1945"/>
                </a:lnSpc>
              </a:pPr>
            </a:p>
            <a:p>
              <a:pPr algn="l" marL="208655" indent="-104327" lvl="1">
                <a:lnSpc>
                  <a:spcPts val="1945"/>
                </a:lnSpc>
              </a:pPr>
            </a:p>
            <a:p>
              <a:pPr algn="l" marL="208655" indent="-104327" lvl="1">
                <a:lnSpc>
                  <a:spcPts val="1945"/>
                </a:lnSpc>
              </a:pPr>
            </a:p>
            <a:p>
              <a:pPr algn="l" marL="208655" indent="-104327" lvl="1">
                <a:lnSpc>
                  <a:spcPts val="1945"/>
                </a:lnSpc>
              </a:pPr>
            </a:p>
          </p:txBody>
        </p:sp>
      </p:grpSp>
      <p:grpSp>
        <p:nvGrpSpPr>
          <p:cNvPr name="Group 11" id="11"/>
          <p:cNvGrpSpPr>
            <a:grpSpLocks noChangeAspect="true"/>
          </p:cNvGrpSpPr>
          <p:nvPr/>
        </p:nvGrpSpPr>
        <p:grpSpPr>
          <a:xfrm rot="0">
            <a:off x="4795520" y="1393867"/>
            <a:ext cx="4876800" cy="2729948"/>
            <a:chOff x="0" y="0"/>
            <a:chExt cx="6502400" cy="3639930"/>
          </a:xfrm>
        </p:grpSpPr>
        <p:sp>
          <p:nvSpPr>
            <p:cNvPr name="Freeform 12" id="12" descr="Geography 101 Online"/>
            <p:cNvSpPr/>
            <p:nvPr/>
          </p:nvSpPr>
          <p:spPr>
            <a:xfrm flipH="false" flipV="false" rot="0">
              <a:off x="0" y="0"/>
              <a:ext cx="6502400" cy="3639947"/>
            </a:xfrm>
            <a:custGeom>
              <a:avLst/>
              <a:gdLst/>
              <a:ahLst/>
              <a:cxnLst/>
              <a:rect r="r" b="b" t="t" l="l"/>
              <a:pathLst>
                <a:path h="3639947" w="6502400">
                  <a:moveTo>
                    <a:pt x="0" y="0"/>
                  </a:moveTo>
                  <a:lnTo>
                    <a:pt x="6502400" y="0"/>
                  </a:lnTo>
                  <a:lnTo>
                    <a:pt x="6502400" y="3639947"/>
                  </a:lnTo>
                  <a:lnTo>
                    <a:pt x="0" y="3639947"/>
                  </a:lnTo>
                  <a:lnTo>
                    <a:pt x="0" y="0"/>
                  </a:lnTo>
                  <a:close/>
                </a:path>
              </a:pathLst>
            </a:custGeom>
            <a:blipFill>
              <a:blip r:embed="rId4"/>
              <a:stretch>
                <a:fillRect l="0" t="0" r="0" b="0"/>
              </a:stretch>
            </a:blipFill>
          </p:spPr>
        </p:sp>
      </p:grpSp>
      <p:grpSp>
        <p:nvGrpSpPr>
          <p:cNvPr name="Group 13" id="13"/>
          <p:cNvGrpSpPr>
            <a:grpSpLocks noChangeAspect="true"/>
          </p:cNvGrpSpPr>
          <p:nvPr/>
        </p:nvGrpSpPr>
        <p:grpSpPr>
          <a:xfrm rot="0">
            <a:off x="4795520" y="4187076"/>
            <a:ext cx="4876800" cy="3068321"/>
            <a:chOff x="0" y="0"/>
            <a:chExt cx="6502400" cy="4091095"/>
          </a:xfrm>
        </p:grpSpPr>
        <p:sp>
          <p:nvSpPr>
            <p:cNvPr name="Freeform 14" id="14" descr="Image result for longwave radiation"/>
            <p:cNvSpPr/>
            <p:nvPr/>
          </p:nvSpPr>
          <p:spPr>
            <a:xfrm flipH="false" flipV="false" rot="0">
              <a:off x="0" y="0"/>
              <a:ext cx="6502400" cy="4091051"/>
            </a:xfrm>
            <a:custGeom>
              <a:avLst/>
              <a:gdLst/>
              <a:ahLst/>
              <a:cxnLst/>
              <a:rect r="r" b="b" t="t" l="l"/>
              <a:pathLst>
                <a:path h="4091051" w="6502400">
                  <a:moveTo>
                    <a:pt x="0" y="0"/>
                  </a:moveTo>
                  <a:lnTo>
                    <a:pt x="6502400" y="0"/>
                  </a:lnTo>
                  <a:lnTo>
                    <a:pt x="6502400" y="4091051"/>
                  </a:lnTo>
                  <a:lnTo>
                    <a:pt x="0" y="4091051"/>
                  </a:lnTo>
                  <a:lnTo>
                    <a:pt x="0" y="0"/>
                  </a:lnTo>
                  <a:close/>
                </a:path>
              </a:pathLst>
            </a:custGeom>
            <a:blipFill>
              <a:blip r:embed="rId5"/>
              <a:stretch>
                <a:fillRect l="0" t="0" r="-33750" b="-1"/>
              </a:stretch>
            </a:blipFill>
          </p:spPr>
        </p:sp>
      </p:gr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7000" t="0" r="-7000" b="0"/>
            </a:stretch>
          </a:blipFill>
        </p:spPr>
      </p:sp>
      <p:sp>
        <p:nvSpPr>
          <p:cNvPr name="Freeform 3" id="3"/>
          <p:cNvSpPr/>
          <p:nvPr/>
        </p:nvSpPr>
        <p:spPr>
          <a:xfrm flipH="false" flipV="false" rot="0">
            <a:off x="-1546093" y="0"/>
            <a:ext cx="13004800" cy="7315200"/>
          </a:xfrm>
          <a:custGeom>
            <a:avLst/>
            <a:gdLst/>
            <a:ahLst/>
            <a:cxnLst/>
            <a:rect r="r" b="b" t="t" l="l"/>
            <a:pathLst>
              <a:path h="7315200" w="13004800">
                <a:moveTo>
                  <a:pt x="0" y="0"/>
                </a:moveTo>
                <a:lnTo>
                  <a:pt x="13004800" y="0"/>
                </a:lnTo>
                <a:lnTo>
                  <a:pt x="13004800" y="7315200"/>
                </a:lnTo>
                <a:lnTo>
                  <a:pt x="0" y="7315200"/>
                </a:lnTo>
                <a:lnTo>
                  <a:pt x="0" y="0"/>
                </a:lnTo>
                <a:close/>
              </a:path>
            </a:pathLst>
          </a:custGeom>
          <a:blipFill>
            <a:blip r:embed="rId3"/>
            <a:stretch>
              <a:fillRect l="0" t="0" r="0" b="0"/>
            </a:stretch>
          </a:blipFill>
        </p:spPr>
      </p:sp>
      <p:grpSp>
        <p:nvGrpSpPr>
          <p:cNvPr name="Group 4" id="4"/>
          <p:cNvGrpSpPr/>
          <p:nvPr/>
        </p:nvGrpSpPr>
        <p:grpSpPr>
          <a:xfrm rot="0">
            <a:off x="-20320" y="-20320"/>
            <a:ext cx="9794240" cy="1341120"/>
            <a:chOff x="0" y="0"/>
            <a:chExt cx="13058987" cy="1788160"/>
          </a:xfrm>
        </p:grpSpPr>
        <p:sp>
          <p:nvSpPr>
            <p:cNvPr name="Freeform 5" id="5"/>
            <p:cNvSpPr/>
            <p:nvPr/>
          </p:nvSpPr>
          <p:spPr>
            <a:xfrm flipH="false" flipV="false" rot="0">
              <a:off x="0" y="0"/>
              <a:ext cx="13058987" cy="1788160"/>
            </a:xfrm>
            <a:custGeom>
              <a:avLst/>
              <a:gdLst/>
              <a:ahLst/>
              <a:cxnLst/>
              <a:rect r="r" b="b" t="t" l="l"/>
              <a:pathLst>
                <a:path h="1788160" w="13058987">
                  <a:moveTo>
                    <a:pt x="0" y="0"/>
                  </a:moveTo>
                  <a:lnTo>
                    <a:pt x="13058987" y="0"/>
                  </a:lnTo>
                  <a:lnTo>
                    <a:pt x="13058987" y="1788160"/>
                  </a:lnTo>
                  <a:lnTo>
                    <a:pt x="0" y="1788160"/>
                  </a:lnTo>
                  <a:close/>
                </a:path>
              </a:pathLst>
            </a:custGeom>
            <a:solidFill>
              <a:srgbClr val="000000">
                <a:alpha val="0"/>
              </a:srgbClr>
            </a:solidFill>
          </p:spPr>
        </p:sp>
        <p:sp>
          <p:nvSpPr>
            <p:cNvPr name="TextBox 6" id="6"/>
            <p:cNvSpPr txBox="true"/>
            <p:nvPr/>
          </p:nvSpPr>
          <p:spPr>
            <a:xfrm>
              <a:off x="0" y="-76200"/>
              <a:ext cx="13058987" cy="1864360"/>
            </a:xfrm>
            <a:prstGeom prst="rect">
              <a:avLst/>
            </a:prstGeom>
          </p:spPr>
          <p:txBody>
            <a:bodyPr anchor="ctr" rtlCol="false" tIns="0" lIns="0" bIns="0" rIns="0"/>
            <a:lstStyle/>
            <a:p>
              <a:pPr algn="ctr">
                <a:lnSpc>
                  <a:spcPts val="4863"/>
                </a:lnSpc>
              </a:pPr>
              <a:r>
                <a:rPr lang="en-US" b="true" sz="4053" u="sng">
                  <a:solidFill>
                    <a:srgbClr val="000000"/>
                  </a:solidFill>
                  <a:latin typeface="Calibri (MS) Bold"/>
                  <a:ea typeface="Calibri (MS) Bold"/>
                  <a:cs typeface="Calibri (MS) Bold"/>
                  <a:sym typeface="Calibri (MS) Bold"/>
                </a:rPr>
                <a:t>What is the role of clouds in local energy budgets?</a:t>
              </a:r>
            </a:p>
          </p:txBody>
        </p:sp>
      </p:grpSp>
      <p:grpSp>
        <p:nvGrpSpPr>
          <p:cNvPr name="Group 7" id="7"/>
          <p:cNvGrpSpPr/>
          <p:nvPr/>
        </p:nvGrpSpPr>
        <p:grpSpPr>
          <a:xfrm rot="0">
            <a:off x="-5080" y="1298859"/>
            <a:ext cx="9763760" cy="6021421"/>
            <a:chOff x="0" y="0"/>
            <a:chExt cx="13018347" cy="8028561"/>
          </a:xfrm>
        </p:grpSpPr>
        <p:sp>
          <p:nvSpPr>
            <p:cNvPr name="Freeform 8" id="8"/>
            <p:cNvSpPr/>
            <p:nvPr/>
          </p:nvSpPr>
          <p:spPr>
            <a:xfrm flipH="false" flipV="false" rot="0">
              <a:off x="6731" y="6731"/>
              <a:ext cx="13004800" cy="8014970"/>
            </a:xfrm>
            <a:custGeom>
              <a:avLst/>
              <a:gdLst/>
              <a:ahLst/>
              <a:cxnLst/>
              <a:rect r="r" b="b" t="t" l="l"/>
              <a:pathLst>
                <a:path h="8014970" w="13004800">
                  <a:moveTo>
                    <a:pt x="0" y="0"/>
                  </a:moveTo>
                  <a:lnTo>
                    <a:pt x="13004800" y="0"/>
                  </a:lnTo>
                  <a:lnTo>
                    <a:pt x="13004800" y="8014970"/>
                  </a:lnTo>
                  <a:lnTo>
                    <a:pt x="0" y="8014970"/>
                  </a:lnTo>
                  <a:close/>
                </a:path>
              </a:pathLst>
            </a:custGeom>
            <a:solidFill>
              <a:srgbClr val="66FF33"/>
            </a:solidFill>
          </p:spPr>
        </p:sp>
        <p:sp>
          <p:nvSpPr>
            <p:cNvPr name="Freeform 9" id="9"/>
            <p:cNvSpPr/>
            <p:nvPr/>
          </p:nvSpPr>
          <p:spPr>
            <a:xfrm flipH="false" flipV="false" rot="0">
              <a:off x="0" y="0"/>
              <a:ext cx="13018263" cy="8028432"/>
            </a:xfrm>
            <a:custGeom>
              <a:avLst/>
              <a:gdLst/>
              <a:ahLst/>
              <a:cxnLst/>
              <a:rect r="r" b="b" t="t" l="l"/>
              <a:pathLst>
                <a:path h="8028432" w="13018263">
                  <a:moveTo>
                    <a:pt x="6731" y="0"/>
                  </a:moveTo>
                  <a:lnTo>
                    <a:pt x="13011531" y="0"/>
                  </a:lnTo>
                  <a:cubicBezTo>
                    <a:pt x="13015213" y="0"/>
                    <a:pt x="13018263" y="3048"/>
                    <a:pt x="13018263" y="6731"/>
                  </a:cubicBezTo>
                  <a:lnTo>
                    <a:pt x="13018263" y="8021701"/>
                  </a:lnTo>
                  <a:cubicBezTo>
                    <a:pt x="13018263" y="8025384"/>
                    <a:pt x="13015213" y="8028432"/>
                    <a:pt x="13011531" y="8028432"/>
                  </a:cubicBezTo>
                  <a:lnTo>
                    <a:pt x="6731" y="8028432"/>
                  </a:lnTo>
                  <a:cubicBezTo>
                    <a:pt x="3048" y="8028432"/>
                    <a:pt x="0" y="8025384"/>
                    <a:pt x="0" y="8021701"/>
                  </a:cubicBezTo>
                  <a:lnTo>
                    <a:pt x="0" y="6731"/>
                  </a:lnTo>
                  <a:cubicBezTo>
                    <a:pt x="0" y="3048"/>
                    <a:pt x="3048" y="0"/>
                    <a:pt x="6731" y="0"/>
                  </a:cubicBezTo>
                  <a:moveTo>
                    <a:pt x="6731" y="13589"/>
                  </a:moveTo>
                  <a:lnTo>
                    <a:pt x="6731" y="6731"/>
                  </a:lnTo>
                  <a:lnTo>
                    <a:pt x="13462" y="6731"/>
                  </a:lnTo>
                  <a:lnTo>
                    <a:pt x="13462" y="8021701"/>
                  </a:lnTo>
                  <a:lnTo>
                    <a:pt x="6731" y="8021701"/>
                  </a:lnTo>
                  <a:lnTo>
                    <a:pt x="6731" y="8014970"/>
                  </a:lnTo>
                  <a:lnTo>
                    <a:pt x="13011531" y="8014970"/>
                  </a:lnTo>
                  <a:lnTo>
                    <a:pt x="13011531" y="8021701"/>
                  </a:lnTo>
                  <a:lnTo>
                    <a:pt x="13004800" y="8021701"/>
                  </a:lnTo>
                  <a:lnTo>
                    <a:pt x="13004800" y="6731"/>
                  </a:lnTo>
                  <a:lnTo>
                    <a:pt x="13011531" y="6731"/>
                  </a:lnTo>
                  <a:lnTo>
                    <a:pt x="13011531" y="13462"/>
                  </a:lnTo>
                  <a:lnTo>
                    <a:pt x="6731" y="13462"/>
                  </a:lnTo>
                  <a:close/>
                </a:path>
              </a:pathLst>
            </a:custGeom>
            <a:solidFill>
              <a:srgbClr val="F69240"/>
            </a:solidFill>
          </p:spPr>
        </p:sp>
        <p:sp>
          <p:nvSpPr>
            <p:cNvPr name="TextBox 10" id="10"/>
            <p:cNvSpPr txBox="true"/>
            <p:nvPr/>
          </p:nvSpPr>
          <p:spPr>
            <a:xfrm>
              <a:off x="0" y="-19050"/>
              <a:ext cx="13018347" cy="8047611"/>
            </a:xfrm>
            <a:prstGeom prst="rect">
              <a:avLst/>
            </a:prstGeom>
          </p:spPr>
          <p:txBody>
            <a:bodyPr anchor="t" rtlCol="false" tIns="50800" lIns="50800" bIns="50800" rIns="50800"/>
            <a:lstStyle/>
            <a:p>
              <a:pPr algn="l" marL="151000" indent="-75500" lvl="1">
                <a:lnSpc>
                  <a:spcPts val="1407"/>
                </a:lnSpc>
                <a:buFont typeface="Arial"/>
                <a:buChar char="•"/>
              </a:pPr>
              <a:r>
                <a:rPr lang="en-US" sz="1173">
                  <a:solidFill>
                    <a:srgbClr val="000000"/>
                  </a:solidFill>
                  <a:latin typeface="Calibri (MS)"/>
                  <a:ea typeface="Calibri (MS)"/>
                  <a:cs typeface="Calibri (MS)"/>
                  <a:sym typeface="Calibri (MS)"/>
                </a:rPr>
                <a:t>Clouds are </a:t>
              </a:r>
              <a:r>
                <a:rPr lang="en-US" b="true" sz="1173" u="sng">
                  <a:solidFill>
                    <a:srgbClr val="000000"/>
                  </a:solidFill>
                  <a:latin typeface="Calibri (MS) Bold"/>
                  <a:ea typeface="Calibri (MS) Bold"/>
                  <a:cs typeface="Calibri (MS) Bold"/>
                  <a:sym typeface="Calibri (MS) Bold"/>
                </a:rPr>
                <a:t>reflectors, scatterers and absorbers</a:t>
              </a:r>
              <a:r>
                <a:rPr lang="en-US" sz="1173">
                  <a:solidFill>
                    <a:srgbClr val="000000"/>
                  </a:solidFill>
                  <a:latin typeface="Calibri (MS)"/>
                  <a:ea typeface="Calibri (MS)"/>
                  <a:cs typeface="Calibri (MS)"/>
                  <a:sym typeface="Calibri (MS)"/>
                </a:rPr>
                <a:t> of heat/light.</a:t>
              </a:r>
            </a:p>
            <a:p>
              <a:pPr algn="l" marL="151000" indent="-75500" lvl="1">
                <a:lnSpc>
                  <a:spcPts val="1407"/>
                </a:lnSpc>
              </a:pPr>
            </a:p>
            <a:p>
              <a:pPr algn="l" marL="151000" indent="-75500" lvl="1">
                <a:lnSpc>
                  <a:spcPts val="1407"/>
                </a:lnSpc>
                <a:buFont typeface="Arial"/>
                <a:buChar char="•"/>
              </a:pPr>
              <a:r>
                <a:rPr lang="en-US" sz="1173">
                  <a:solidFill>
                    <a:srgbClr val="000000"/>
                  </a:solidFill>
                  <a:latin typeface="Calibri (MS)"/>
                  <a:ea typeface="Calibri (MS)"/>
                  <a:cs typeface="Calibri (MS)"/>
                  <a:sym typeface="Calibri (MS)"/>
                </a:rPr>
                <a:t>Cloud cover can affect refection and absorption of shortwave radiation and longwave radiation depending on (what are the factors/cloud characteristics which affect the amount/rate of reflection/absorption?):</a:t>
              </a:r>
            </a:p>
            <a:p>
              <a:pPr algn="l" marL="151000" indent="-75500" lvl="1">
                <a:lnSpc>
                  <a:spcPts val="1407"/>
                </a:lnSpc>
              </a:pPr>
              <a:r>
                <a:rPr lang="en-US" sz="1173">
                  <a:solidFill>
                    <a:srgbClr val="000000"/>
                  </a:solidFill>
                  <a:latin typeface="Calibri (MS)"/>
                  <a:ea typeface="Calibri (MS)"/>
                  <a:cs typeface="Calibri (MS)"/>
                  <a:sym typeface="Calibri (MS)"/>
                </a:rPr>
                <a:t>• thickness of clouds </a:t>
              </a:r>
            </a:p>
            <a:p>
              <a:pPr algn="l" marL="151000" indent="-75500" lvl="1">
                <a:lnSpc>
                  <a:spcPts val="1407"/>
                </a:lnSpc>
              </a:pPr>
              <a:r>
                <a:rPr lang="en-US" sz="1173">
                  <a:solidFill>
                    <a:srgbClr val="000000"/>
                  </a:solidFill>
                  <a:latin typeface="Calibri (MS)"/>
                  <a:ea typeface="Calibri (MS)"/>
                  <a:cs typeface="Calibri (MS)"/>
                  <a:sym typeface="Calibri (MS)"/>
                </a:rPr>
                <a:t>• density of clouds </a:t>
              </a:r>
            </a:p>
            <a:p>
              <a:pPr algn="l" marL="151000" indent="-75500" lvl="1">
                <a:lnSpc>
                  <a:spcPts val="1407"/>
                </a:lnSpc>
              </a:pPr>
              <a:r>
                <a:rPr lang="en-US" sz="1173">
                  <a:solidFill>
                    <a:srgbClr val="000000"/>
                  </a:solidFill>
                  <a:latin typeface="Calibri (MS)"/>
                  <a:ea typeface="Calibri (MS)"/>
                  <a:cs typeface="Calibri (MS)"/>
                  <a:sym typeface="Calibri (MS)"/>
                </a:rPr>
                <a:t>• type of cloud </a:t>
              </a:r>
            </a:p>
            <a:p>
              <a:pPr algn="l" marL="151000" indent="-75500" lvl="1">
                <a:lnSpc>
                  <a:spcPts val="1407"/>
                </a:lnSpc>
              </a:pPr>
              <a:r>
                <a:rPr lang="en-US" sz="1173">
                  <a:solidFill>
                    <a:srgbClr val="000000"/>
                  </a:solidFill>
                  <a:latin typeface="Calibri (MS)"/>
                  <a:ea typeface="Calibri (MS)"/>
                  <a:cs typeface="Calibri (MS)"/>
                  <a:sym typeface="Calibri (MS)"/>
                </a:rPr>
                <a:t>• altitude of cloud </a:t>
              </a:r>
            </a:p>
            <a:p>
              <a:pPr algn="l" marL="151000" indent="-75500" lvl="1">
                <a:lnSpc>
                  <a:spcPts val="1407"/>
                </a:lnSpc>
              </a:pPr>
              <a:r>
                <a:rPr lang="en-US" sz="1173">
                  <a:solidFill>
                    <a:srgbClr val="000000"/>
                  </a:solidFill>
                  <a:latin typeface="Calibri (MS)"/>
                  <a:ea typeface="Calibri (MS)"/>
                  <a:cs typeface="Calibri (MS)"/>
                  <a:sym typeface="Calibri (MS)"/>
                </a:rPr>
                <a:t>• presence or absence of clouds </a:t>
              </a:r>
            </a:p>
            <a:p>
              <a:pPr algn="l" marL="151000" indent="-75500" lvl="1">
                <a:lnSpc>
                  <a:spcPts val="1407"/>
                </a:lnSpc>
              </a:pPr>
              <a:r>
                <a:rPr lang="en-US" sz="1173">
                  <a:solidFill>
                    <a:srgbClr val="000000"/>
                  </a:solidFill>
                  <a:latin typeface="Calibri (MS)"/>
                  <a:ea typeface="Calibri (MS)"/>
                  <a:cs typeface="Calibri (MS)"/>
                  <a:sym typeface="Calibri (MS)"/>
                </a:rPr>
                <a:t>• composition of the particles within clouds </a:t>
              </a:r>
            </a:p>
            <a:p>
              <a:pPr algn="l" marL="151000" indent="-75500" lvl="1">
                <a:lnSpc>
                  <a:spcPts val="1407"/>
                </a:lnSpc>
              </a:pPr>
            </a:p>
            <a:p>
              <a:pPr algn="l" marL="151000" indent="-75500" lvl="1">
                <a:lnSpc>
                  <a:spcPts val="1407"/>
                </a:lnSpc>
              </a:pPr>
              <a:r>
                <a:rPr lang="en-US" sz="1173">
                  <a:solidFill>
                    <a:srgbClr val="000000"/>
                  </a:solidFill>
                  <a:latin typeface="Calibri (MS)"/>
                  <a:ea typeface="Calibri (MS)"/>
                  <a:cs typeface="Calibri (MS)"/>
                  <a:sym typeface="Calibri (MS)"/>
                </a:rPr>
                <a:t>Study the following examples…..</a:t>
              </a:r>
            </a:p>
            <a:p>
              <a:pPr algn="l" marL="151000" indent="-75500" lvl="1">
                <a:lnSpc>
                  <a:spcPts val="1407"/>
                </a:lnSpc>
              </a:pPr>
            </a:p>
            <a:p>
              <a:pPr algn="l" marL="151000" indent="-75500" lvl="1">
                <a:lnSpc>
                  <a:spcPts val="1407"/>
                </a:lnSpc>
                <a:buFont typeface="Arial"/>
                <a:buChar char="•"/>
              </a:pPr>
              <a:r>
                <a:rPr lang="en-US" sz="1173">
                  <a:solidFill>
                    <a:srgbClr val="000000"/>
                  </a:solidFill>
                  <a:latin typeface="Calibri (MS)"/>
                  <a:ea typeface="Calibri (MS)"/>
                  <a:cs typeface="Calibri (MS)"/>
                  <a:sym typeface="Calibri (MS)"/>
                </a:rPr>
                <a:t>Clouds play a fundamental role in maintaining the Earth's energy balance, or "radiation budget," the amount of radiation that enters and leaves the Earth. Through a process known as "shortwave cooling," clouds reflect some of the sun's radiation back into space, which has a net cooling effect on the Earth's surface-atmosphere system. At the same time, clouds help contain the radiation that would otherwise be emitted to space, through "longwave warming," which has a net warming effect on the climate system.</a:t>
              </a:r>
            </a:p>
            <a:p>
              <a:pPr algn="l" marL="151000" indent="-75500" lvl="1">
                <a:lnSpc>
                  <a:spcPts val="1407"/>
                </a:lnSpc>
              </a:pPr>
            </a:p>
            <a:p>
              <a:pPr algn="l" marL="151000" indent="-75500" lvl="1">
                <a:lnSpc>
                  <a:spcPts val="1407"/>
                </a:lnSpc>
                <a:buFont typeface="Arial"/>
                <a:buChar char="•"/>
              </a:pPr>
              <a:r>
                <a:rPr lang="en-US" sz="1173">
                  <a:solidFill>
                    <a:srgbClr val="000000"/>
                  </a:solidFill>
                  <a:latin typeface="Calibri (MS)"/>
                  <a:ea typeface="Calibri (MS)"/>
                  <a:cs typeface="Calibri (MS)"/>
                  <a:sym typeface="Calibri (MS)"/>
                </a:rPr>
                <a:t>Low, thick stratocumulus clouds primarily reflect solar radiation and cool the surface of the Earth. High, thin cirrus clouds primarily transmit incoming solar radiation; at the same time, they trap some of the outgoing infrared radiation emitted by the Earth and radiate it back downward, thereby warming the surface of the Earth. Whether a given cloud will heat or cool the surface depends on several factors, including the cloud's altitude, its size, and the make-up of the particles that form the cloud. The balance between the cooling and warming actions of clouds is very close although, overall, averaging the effects of all the clouds around the globe, cooling predominates.</a:t>
              </a:r>
            </a:p>
            <a:p>
              <a:pPr algn="l" marL="151000" indent="-75500" lvl="1">
                <a:lnSpc>
                  <a:spcPts val="1407"/>
                </a:lnSpc>
              </a:pPr>
            </a:p>
            <a:p>
              <a:pPr algn="l" marL="151000" indent="-75500" lvl="1">
                <a:lnSpc>
                  <a:spcPts val="1407"/>
                </a:lnSpc>
                <a:buFont typeface="Arial"/>
                <a:buChar char="•"/>
              </a:pPr>
              <a:r>
                <a:rPr lang="en-US" sz="1173">
                  <a:solidFill>
                    <a:srgbClr val="000000"/>
                  </a:solidFill>
                  <a:latin typeface="Calibri (MS)"/>
                  <a:ea typeface="Calibri (MS)"/>
                  <a:cs typeface="Calibri (MS)"/>
                  <a:sym typeface="Calibri (MS)"/>
                </a:rPr>
                <a:t>Clouds have an important effect on albedo too. They have a high albedo (generally higher than the surface beneath it) and reflect a large amount of solar energy (shortwave radiation) out to space than the surface would in the absence of the cloud, thus leaving less solar energy available to heat the surface and atmosphere. Hence, this "cloud albedo forcing," taken by itself, tends to cause a cooling or "negative forcing" of the Earth's climate. . Different types of clouds reflect different amounts of solar energy. If there were no clouds, Earth’s average albedo would drop by half.</a:t>
              </a:r>
            </a:p>
            <a:p>
              <a:pPr algn="l" marL="151000" indent="-75500" lvl="1">
                <a:lnSpc>
                  <a:spcPts val="1407"/>
                </a:lnSpc>
              </a:pPr>
            </a:p>
            <a:p>
              <a:pPr algn="l" marL="151000" indent="-75500" lvl="1">
                <a:lnSpc>
                  <a:spcPts val="1407"/>
                </a:lnSpc>
                <a:buFont typeface="Arial"/>
                <a:buChar char="•"/>
              </a:pPr>
              <a:r>
                <a:rPr lang="en-US" sz="1173">
                  <a:solidFill>
                    <a:srgbClr val="000000"/>
                  </a:solidFill>
                  <a:latin typeface="Calibri (MS)"/>
                  <a:ea typeface="Calibri (MS)"/>
                  <a:cs typeface="Calibri (MS)"/>
                  <a:sym typeface="Calibri (MS)"/>
                </a:rPr>
                <a:t>When a cloud absorbs longwave radiation emitted by the Earth's surface, the cloud reemits a portion of the energy to outer space and a portion back toward the surface. The intensity of the emission from a cloud varies and depends upon several other factors, such as the cloud's thickness and the makeup of the particles that form the cloud.</a:t>
              </a:r>
            </a:p>
            <a:p>
              <a:pPr algn="l" marL="151000" indent="-75500" lvl="1">
                <a:lnSpc>
                  <a:spcPts val="1407"/>
                </a:lnSpc>
              </a:pPr>
            </a:p>
            <a:p>
              <a:pPr algn="l" marL="151000" indent="-75500" lvl="1">
                <a:lnSpc>
                  <a:spcPts val="1407"/>
                </a:lnSpc>
              </a:pPr>
            </a:p>
            <a:p>
              <a:pPr algn="l" marL="151000" indent="-75500" lvl="1">
                <a:lnSpc>
                  <a:spcPts val="1407"/>
                </a:lnSpc>
              </a:pPr>
            </a:p>
            <a:p>
              <a:pPr algn="l" marL="151000" indent="-75500" lvl="1">
                <a:lnSpc>
                  <a:spcPts val="1407"/>
                </a:lnSpc>
              </a:pPr>
            </a:p>
            <a:p>
              <a:pPr algn="l" marL="151000" indent="-75500" lvl="1">
                <a:lnSpc>
                  <a:spcPts val="1407"/>
                </a:lnSpc>
              </a:pPr>
            </a:p>
            <a:p>
              <a:pPr algn="l" marL="151000" indent="-75500" lvl="1">
                <a:lnSpc>
                  <a:spcPts val="1407"/>
                </a:lnSpc>
              </a:pPr>
            </a:p>
          </p:txBody>
        </p:sp>
      </p:gr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7000" t="0" r="-7000" b="0"/>
            </a:stretch>
          </a:blipFill>
        </p:spPr>
      </p:sp>
      <p:sp>
        <p:nvSpPr>
          <p:cNvPr name="Freeform 3" id="3"/>
          <p:cNvSpPr/>
          <p:nvPr/>
        </p:nvSpPr>
        <p:spPr>
          <a:xfrm flipH="false" flipV="false" rot="0">
            <a:off x="-1546093" y="0"/>
            <a:ext cx="13004800" cy="7315200"/>
          </a:xfrm>
          <a:custGeom>
            <a:avLst/>
            <a:gdLst/>
            <a:ahLst/>
            <a:cxnLst/>
            <a:rect r="r" b="b" t="t" l="l"/>
            <a:pathLst>
              <a:path h="7315200" w="13004800">
                <a:moveTo>
                  <a:pt x="0" y="0"/>
                </a:moveTo>
                <a:lnTo>
                  <a:pt x="13004800" y="0"/>
                </a:lnTo>
                <a:lnTo>
                  <a:pt x="13004800" y="7315200"/>
                </a:lnTo>
                <a:lnTo>
                  <a:pt x="0" y="7315200"/>
                </a:lnTo>
                <a:lnTo>
                  <a:pt x="0" y="0"/>
                </a:lnTo>
                <a:close/>
              </a:path>
            </a:pathLst>
          </a:custGeom>
          <a:blipFill>
            <a:blip r:embed="rId3"/>
            <a:stretch>
              <a:fillRect l="0" t="0" r="0" b="0"/>
            </a:stretch>
          </a:blipFill>
        </p:spPr>
      </p:sp>
      <p:grpSp>
        <p:nvGrpSpPr>
          <p:cNvPr name="Group 4" id="4"/>
          <p:cNvGrpSpPr/>
          <p:nvPr/>
        </p:nvGrpSpPr>
        <p:grpSpPr>
          <a:xfrm rot="0">
            <a:off x="-20320" y="-20320"/>
            <a:ext cx="9794240" cy="1341120"/>
            <a:chOff x="0" y="0"/>
            <a:chExt cx="13058987" cy="1788160"/>
          </a:xfrm>
        </p:grpSpPr>
        <p:sp>
          <p:nvSpPr>
            <p:cNvPr name="Freeform 5" id="5"/>
            <p:cNvSpPr/>
            <p:nvPr/>
          </p:nvSpPr>
          <p:spPr>
            <a:xfrm flipH="false" flipV="false" rot="0">
              <a:off x="0" y="0"/>
              <a:ext cx="13058987" cy="1788160"/>
            </a:xfrm>
            <a:custGeom>
              <a:avLst/>
              <a:gdLst/>
              <a:ahLst/>
              <a:cxnLst/>
              <a:rect r="r" b="b" t="t" l="l"/>
              <a:pathLst>
                <a:path h="1788160" w="13058987">
                  <a:moveTo>
                    <a:pt x="0" y="0"/>
                  </a:moveTo>
                  <a:lnTo>
                    <a:pt x="13058987" y="0"/>
                  </a:lnTo>
                  <a:lnTo>
                    <a:pt x="13058987" y="1788160"/>
                  </a:lnTo>
                  <a:lnTo>
                    <a:pt x="0" y="1788160"/>
                  </a:lnTo>
                  <a:close/>
                </a:path>
              </a:pathLst>
            </a:custGeom>
            <a:solidFill>
              <a:srgbClr val="000000">
                <a:alpha val="0"/>
              </a:srgbClr>
            </a:solidFill>
          </p:spPr>
        </p:sp>
        <p:sp>
          <p:nvSpPr>
            <p:cNvPr name="TextBox 6" id="6"/>
            <p:cNvSpPr txBox="true"/>
            <p:nvPr/>
          </p:nvSpPr>
          <p:spPr>
            <a:xfrm>
              <a:off x="0" y="-76200"/>
              <a:ext cx="13058987" cy="1864360"/>
            </a:xfrm>
            <a:prstGeom prst="rect">
              <a:avLst/>
            </a:prstGeom>
          </p:spPr>
          <p:txBody>
            <a:bodyPr anchor="ctr" rtlCol="false" tIns="0" lIns="0" bIns="0" rIns="0"/>
            <a:lstStyle/>
            <a:p>
              <a:pPr algn="ctr">
                <a:lnSpc>
                  <a:spcPts val="4863"/>
                </a:lnSpc>
              </a:pPr>
              <a:r>
                <a:rPr lang="en-US" b="true" sz="4053" u="sng">
                  <a:solidFill>
                    <a:srgbClr val="000000"/>
                  </a:solidFill>
                  <a:latin typeface="Calibri (MS) Bold"/>
                  <a:ea typeface="Calibri (MS) Bold"/>
                  <a:cs typeface="Calibri (MS) Bold"/>
                  <a:sym typeface="Calibri (MS) Bold"/>
                </a:rPr>
                <a:t>Temperature changes close to the surface</a:t>
              </a:r>
            </a:p>
          </p:txBody>
        </p:sp>
      </p:grpSp>
      <p:grpSp>
        <p:nvGrpSpPr>
          <p:cNvPr name="Group 7" id="7"/>
          <p:cNvGrpSpPr/>
          <p:nvPr/>
        </p:nvGrpSpPr>
        <p:grpSpPr>
          <a:xfrm rot="0">
            <a:off x="-5080" y="1298859"/>
            <a:ext cx="4561840" cy="6021421"/>
            <a:chOff x="0" y="0"/>
            <a:chExt cx="6082453" cy="8028561"/>
          </a:xfrm>
        </p:grpSpPr>
        <p:sp>
          <p:nvSpPr>
            <p:cNvPr name="Freeform 8" id="8"/>
            <p:cNvSpPr/>
            <p:nvPr/>
          </p:nvSpPr>
          <p:spPr>
            <a:xfrm flipH="false" flipV="false" rot="0">
              <a:off x="6731" y="6731"/>
              <a:ext cx="6068949" cy="8014970"/>
            </a:xfrm>
            <a:custGeom>
              <a:avLst/>
              <a:gdLst/>
              <a:ahLst/>
              <a:cxnLst/>
              <a:rect r="r" b="b" t="t" l="l"/>
              <a:pathLst>
                <a:path h="8014970" w="6068949">
                  <a:moveTo>
                    <a:pt x="0" y="0"/>
                  </a:moveTo>
                  <a:lnTo>
                    <a:pt x="6068949" y="0"/>
                  </a:lnTo>
                  <a:lnTo>
                    <a:pt x="6068949" y="8014970"/>
                  </a:lnTo>
                  <a:lnTo>
                    <a:pt x="0" y="8014970"/>
                  </a:lnTo>
                  <a:close/>
                </a:path>
              </a:pathLst>
            </a:custGeom>
            <a:solidFill>
              <a:srgbClr val="66FF33"/>
            </a:solidFill>
          </p:spPr>
        </p:sp>
        <p:sp>
          <p:nvSpPr>
            <p:cNvPr name="Freeform 9" id="9"/>
            <p:cNvSpPr/>
            <p:nvPr/>
          </p:nvSpPr>
          <p:spPr>
            <a:xfrm flipH="false" flipV="false" rot="0">
              <a:off x="0" y="0"/>
              <a:ext cx="6082411" cy="8028432"/>
            </a:xfrm>
            <a:custGeom>
              <a:avLst/>
              <a:gdLst/>
              <a:ahLst/>
              <a:cxnLst/>
              <a:rect r="r" b="b" t="t" l="l"/>
              <a:pathLst>
                <a:path h="8028432" w="6082411">
                  <a:moveTo>
                    <a:pt x="6731" y="0"/>
                  </a:moveTo>
                  <a:lnTo>
                    <a:pt x="6075680" y="0"/>
                  </a:lnTo>
                  <a:cubicBezTo>
                    <a:pt x="6079363" y="0"/>
                    <a:pt x="6082411" y="3048"/>
                    <a:pt x="6082411" y="6731"/>
                  </a:cubicBezTo>
                  <a:lnTo>
                    <a:pt x="6082411" y="8021701"/>
                  </a:lnTo>
                  <a:cubicBezTo>
                    <a:pt x="6082411" y="8025384"/>
                    <a:pt x="6079363" y="8028432"/>
                    <a:pt x="6075680" y="8028432"/>
                  </a:cubicBezTo>
                  <a:lnTo>
                    <a:pt x="6731" y="8028432"/>
                  </a:lnTo>
                  <a:cubicBezTo>
                    <a:pt x="3048" y="8028432"/>
                    <a:pt x="0" y="8025384"/>
                    <a:pt x="0" y="8021701"/>
                  </a:cubicBezTo>
                  <a:lnTo>
                    <a:pt x="0" y="6731"/>
                  </a:lnTo>
                  <a:cubicBezTo>
                    <a:pt x="0" y="3048"/>
                    <a:pt x="3048" y="0"/>
                    <a:pt x="6731" y="0"/>
                  </a:cubicBezTo>
                  <a:moveTo>
                    <a:pt x="6731" y="13589"/>
                  </a:moveTo>
                  <a:lnTo>
                    <a:pt x="6731" y="6731"/>
                  </a:lnTo>
                  <a:lnTo>
                    <a:pt x="13462" y="6731"/>
                  </a:lnTo>
                  <a:lnTo>
                    <a:pt x="13462" y="8021701"/>
                  </a:lnTo>
                  <a:lnTo>
                    <a:pt x="6731" y="8021701"/>
                  </a:lnTo>
                  <a:lnTo>
                    <a:pt x="6731" y="8014970"/>
                  </a:lnTo>
                  <a:lnTo>
                    <a:pt x="6075680" y="8014970"/>
                  </a:lnTo>
                  <a:lnTo>
                    <a:pt x="6075680" y="8021701"/>
                  </a:lnTo>
                  <a:lnTo>
                    <a:pt x="6068949" y="8021701"/>
                  </a:lnTo>
                  <a:lnTo>
                    <a:pt x="6068949" y="6731"/>
                  </a:lnTo>
                  <a:lnTo>
                    <a:pt x="6075680" y="6731"/>
                  </a:lnTo>
                  <a:lnTo>
                    <a:pt x="6075680" y="13462"/>
                  </a:lnTo>
                  <a:lnTo>
                    <a:pt x="6731" y="13462"/>
                  </a:lnTo>
                  <a:close/>
                </a:path>
              </a:pathLst>
            </a:custGeom>
            <a:solidFill>
              <a:srgbClr val="F69240"/>
            </a:solidFill>
          </p:spPr>
        </p:sp>
        <p:sp>
          <p:nvSpPr>
            <p:cNvPr name="TextBox 10" id="10"/>
            <p:cNvSpPr txBox="true"/>
            <p:nvPr/>
          </p:nvSpPr>
          <p:spPr>
            <a:xfrm>
              <a:off x="0" y="-38100"/>
              <a:ext cx="6082453" cy="8066661"/>
            </a:xfrm>
            <a:prstGeom prst="rect">
              <a:avLst/>
            </a:prstGeom>
          </p:spPr>
          <p:txBody>
            <a:bodyPr anchor="t" rtlCol="false" tIns="50800" lIns="50800" bIns="50800" rIns="50800"/>
            <a:lstStyle/>
            <a:p>
              <a:pPr algn="l" marL="241600" indent="-120800" lvl="1">
                <a:lnSpc>
                  <a:spcPts val="2252"/>
                </a:lnSpc>
                <a:buFont typeface="Arial"/>
                <a:buChar char="•"/>
              </a:pPr>
              <a:r>
                <a:rPr lang="en-US" sz="1877">
                  <a:solidFill>
                    <a:srgbClr val="000000"/>
                  </a:solidFill>
                  <a:latin typeface="Calibri (MS)"/>
                  <a:ea typeface="Calibri (MS)"/>
                  <a:cs typeface="Calibri (MS)"/>
                  <a:sym typeface="Calibri (MS)"/>
                </a:rPr>
                <a:t>Ground surface temperatures can </a:t>
              </a:r>
              <a:r>
                <a:rPr lang="en-US" sz="1877" u="sng">
                  <a:solidFill>
                    <a:srgbClr val="000000"/>
                  </a:solidFill>
                  <a:latin typeface="Calibri (MS)"/>
                  <a:ea typeface="Calibri (MS)"/>
                  <a:cs typeface="Calibri (MS)"/>
                  <a:sym typeface="Calibri (MS)"/>
                </a:rPr>
                <a:t>vary considerably diurnally</a:t>
              </a:r>
              <a:r>
                <a:rPr lang="en-US" sz="1877">
                  <a:solidFill>
                    <a:srgbClr val="000000"/>
                  </a:solidFill>
                  <a:latin typeface="Calibri (MS)"/>
                  <a:ea typeface="Calibri (MS)"/>
                  <a:cs typeface="Calibri (MS)"/>
                  <a:sym typeface="Calibri (MS)"/>
                </a:rPr>
                <a:t>.</a:t>
              </a:r>
            </a:p>
            <a:p>
              <a:pPr algn="l" marL="241600" indent="-120800" lvl="1">
                <a:lnSpc>
                  <a:spcPts val="2252"/>
                </a:lnSpc>
                <a:buFont typeface="Arial"/>
                <a:buChar char="•"/>
              </a:pPr>
              <a:r>
                <a:rPr lang="en-US" sz="1877" u="sng">
                  <a:solidFill>
                    <a:srgbClr val="000000"/>
                  </a:solidFill>
                  <a:latin typeface="Calibri (MS)"/>
                  <a:ea typeface="Calibri (MS)"/>
                  <a:cs typeface="Calibri (MS)"/>
                  <a:sym typeface="Calibri (MS)"/>
                </a:rPr>
                <a:t>During the day, the ground heats the air by radiation, conduction &amp; convection</a:t>
              </a:r>
              <a:r>
                <a:rPr lang="en-US" sz="1877">
                  <a:solidFill>
                    <a:srgbClr val="000000"/>
                  </a:solidFill>
                  <a:latin typeface="Calibri (MS)"/>
                  <a:ea typeface="Calibri (MS)"/>
                  <a:cs typeface="Calibri (MS)"/>
                  <a:sym typeface="Calibri (MS)"/>
                </a:rPr>
                <a:t>.</a:t>
              </a:r>
            </a:p>
            <a:p>
              <a:pPr algn="l" marL="241600" indent="-120800" lvl="1">
                <a:lnSpc>
                  <a:spcPts val="2252"/>
                </a:lnSpc>
                <a:buFont typeface="Arial"/>
                <a:buChar char="•"/>
              </a:pPr>
              <a:r>
                <a:rPr lang="en-US" sz="1877">
                  <a:solidFill>
                    <a:srgbClr val="000000"/>
                  </a:solidFill>
                  <a:latin typeface="Calibri (MS)"/>
                  <a:ea typeface="Calibri (MS)"/>
                  <a:cs typeface="Calibri (MS)"/>
                  <a:sym typeface="Calibri (MS)"/>
                </a:rPr>
                <a:t>The ground radiates energy and as the air receives more radiation than it emits, the air is warmed.</a:t>
              </a:r>
            </a:p>
            <a:p>
              <a:pPr algn="l" marL="241600" indent="-120800" lvl="1">
                <a:lnSpc>
                  <a:spcPts val="2252"/>
                </a:lnSpc>
                <a:buFont typeface="Arial"/>
                <a:buChar char="•"/>
              </a:pPr>
              <a:r>
                <a:rPr lang="en-US" sz="1877">
                  <a:solidFill>
                    <a:srgbClr val="000000"/>
                  </a:solidFill>
                  <a:latin typeface="Calibri (MS)"/>
                  <a:ea typeface="Calibri (MS)"/>
                  <a:cs typeface="Calibri (MS)"/>
                  <a:sym typeface="Calibri (MS)"/>
                </a:rPr>
                <a:t>Air close to the ground is warmed through conduction. Air movement at the surface is slower due to friction with the surface, so there is more time for it to be heated.</a:t>
              </a:r>
            </a:p>
            <a:p>
              <a:pPr algn="l" marL="241600" indent="-120800" lvl="1">
                <a:lnSpc>
                  <a:spcPts val="2252"/>
                </a:lnSpc>
                <a:buFont typeface="Arial"/>
                <a:buChar char="•"/>
              </a:pPr>
              <a:r>
                <a:rPr lang="en-US" sz="1877">
                  <a:solidFill>
                    <a:srgbClr val="000000"/>
                  </a:solidFill>
                  <a:latin typeface="Calibri (MS)"/>
                  <a:ea typeface="Calibri (MS)"/>
                  <a:cs typeface="Calibri (MS)"/>
                  <a:sym typeface="Calibri (MS)"/>
                </a:rPr>
                <a:t>The combined effect of radiation and conduction is that the air becomes warmer, and rises as a result of convection.</a:t>
              </a:r>
            </a:p>
            <a:p>
              <a:pPr algn="l" marL="241600" indent="-120800" lvl="1">
                <a:lnSpc>
                  <a:spcPts val="2252"/>
                </a:lnSpc>
              </a:pPr>
            </a:p>
            <a:p>
              <a:pPr algn="l" marL="241600" indent="-120800" lvl="1">
                <a:lnSpc>
                  <a:spcPts val="2252"/>
                </a:lnSpc>
                <a:buFont typeface="Arial"/>
                <a:buChar char="•"/>
              </a:pPr>
              <a:r>
                <a:rPr lang="en-US" sz="1877">
                  <a:solidFill>
                    <a:srgbClr val="000000"/>
                  </a:solidFill>
                  <a:latin typeface="Calibri (MS)"/>
                  <a:ea typeface="Calibri (MS)"/>
                  <a:cs typeface="Calibri (MS)"/>
                  <a:sym typeface="Calibri (MS)"/>
                </a:rPr>
                <a:t>At night, the ground is cooled as a result of radiation. Air close to the surface now emits more radiation than it receives. Heat is transferred from the air to the ground.</a:t>
              </a:r>
            </a:p>
            <a:p>
              <a:pPr algn="l" marL="241600" indent="-120800" lvl="1">
                <a:lnSpc>
                  <a:spcPts val="2252"/>
                </a:lnSpc>
              </a:pPr>
            </a:p>
            <a:p>
              <a:pPr algn="l" marL="241600" indent="-120800" lvl="1">
                <a:lnSpc>
                  <a:spcPts val="2252"/>
                </a:lnSpc>
              </a:pPr>
            </a:p>
            <a:p>
              <a:pPr algn="l" marL="241600" indent="-120800" lvl="1">
                <a:lnSpc>
                  <a:spcPts val="2252"/>
                </a:lnSpc>
              </a:pPr>
            </a:p>
            <a:p>
              <a:pPr algn="l" marL="241600" indent="-120800" lvl="1">
                <a:lnSpc>
                  <a:spcPts val="2252"/>
                </a:lnSpc>
              </a:pPr>
            </a:p>
            <a:p>
              <a:pPr algn="l" marL="241600" indent="-120800" lvl="1">
                <a:lnSpc>
                  <a:spcPts val="2252"/>
                </a:lnSpc>
              </a:pPr>
            </a:p>
            <a:p>
              <a:pPr algn="l" marL="241600" indent="-120800" lvl="1">
                <a:lnSpc>
                  <a:spcPts val="2252"/>
                </a:lnSpc>
              </a:pPr>
            </a:p>
          </p:txBody>
        </p:sp>
      </p:grpSp>
      <p:grpSp>
        <p:nvGrpSpPr>
          <p:cNvPr name="Group 11" id="11"/>
          <p:cNvGrpSpPr>
            <a:grpSpLocks noChangeAspect="true"/>
          </p:cNvGrpSpPr>
          <p:nvPr/>
        </p:nvGrpSpPr>
        <p:grpSpPr>
          <a:xfrm rot="0">
            <a:off x="4615579" y="2032000"/>
            <a:ext cx="5001317" cy="3495039"/>
            <a:chOff x="0" y="0"/>
            <a:chExt cx="6668423" cy="4660052"/>
          </a:xfrm>
        </p:grpSpPr>
        <p:sp>
          <p:nvSpPr>
            <p:cNvPr name="Freeform 12" id="12" descr="surface and ground temperature of the city during the day and night.... |  Download Scientific Diagram"/>
            <p:cNvSpPr/>
            <p:nvPr/>
          </p:nvSpPr>
          <p:spPr>
            <a:xfrm flipH="false" flipV="false" rot="0">
              <a:off x="0" y="0"/>
              <a:ext cx="6668389" cy="4660011"/>
            </a:xfrm>
            <a:custGeom>
              <a:avLst/>
              <a:gdLst/>
              <a:ahLst/>
              <a:cxnLst/>
              <a:rect r="r" b="b" t="t" l="l"/>
              <a:pathLst>
                <a:path h="4660011" w="6668389">
                  <a:moveTo>
                    <a:pt x="0" y="0"/>
                  </a:moveTo>
                  <a:lnTo>
                    <a:pt x="6668389" y="0"/>
                  </a:lnTo>
                  <a:lnTo>
                    <a:pt x="6668389" y="4660011"/>
                  </a:lnTo>
                  <a:lnTo>
                    <a:pt x="0" y="4660011"/>
                  </a:lnTo>
                  <a:lnTo>
                    <a:pt x="0" y="0"/>
                  </a:lnTo>
                  <a:close/>
                </a:path>
              </a:pathLst>
            </a:custGeom>
            <a:blipFill>
              <a:blip r:embed="rId4"/>
              <a:stretch>
                <a:fillRect l="0" t="0" r="0" b="0"/>
              </a:stretch>
            </a:blipFill>
          </p:spPr>
        </p:sp>
      </p:gr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7000" t="0" r="-7000" b="0"/>
            </a:stretch>
          </a:blipFill>
        </p:spPr>
      </p:sp>
      <p:sp>
        <p:nvSpPr>
          <p:cNvPr name="Freeform 3" id="3"/>
          <p:cNvSpPr/>
          <p:nvPr/>
        </p:nvSpPr>
        <p:spPr>
          <a:xfrm flipH="false" flipV="false" rot="0">
            <a:off x="-1546093" y="0"/>
            <a:ext cx="13004800" cy="7315200"/>
          </a:xfrm>
          <a:custGeom>
            <a:avLst/>
            <a:gdLst/>
            <a:ahLst/>
            <a:cxnLst/>
            <a:rect r="r" b="b" t="t" l="l"/>
            <a:pathLst>
              <a:path h="7315200" w="13004800">
                <a:moveTo>
                  <a:pt x="0" y="0"/>
                </a:moveTo>
                <a:lnTo>
                  <a:pt x="13004800" y="0"/>
                </a:lnTo>
                <a:lnTo>
                  <a:pt x="13004800" y="7315200"/>
                </a:lnTo>
                <a:lnTo>
                  <a:pt x="0" y="7315200"/>
                </a:lnTo>
                <a:lnTo>
                  <a:pt x="0" y="0"/>
                </a:lnTo>
                <a:close/>
              </a:path>
            </a:pathLst>
          </a:custGeom>
          <a:blipFill>
            <a:blip r:embed="rId3"/>
            <a:stretch>
              <a:fillRect l="0" t="0" r="0" b="0"/>
            </a:stretch>
          </a:blipFill>
        </p:spPr>
      </p:sp>
      <p:grpSp>
        <p:nvGrpSpPr>
          <p:cNvPr name="Group 4" id="4"/>
          <p:cNvGrpSpPr>
            <a:grpSpLocks noChangeAspect="true"/>
          </p:cNvGrpSpPr>
          <p:nvPr/>
        </p:nvGrpSpPr>
        <p:grpSpPr>
          <a:xfrm rot="0">
            <a:off x="0" y="0"/>
            <a:ext cx="9753600" cy="7315200"/>
            <a:chOff x="0" y="0"/>
            <a:chExt cx="13004800" cy="9753600"/>
          </a:xfrm>
        </p:grpSpPr>
        <p:sp>
          <p:nvSpPr>
            <p:cNvPr name="Freeform 5" id="5"/>
            <p:cNvSpPr/>
            <p:nvPr/>
          </p:nvSpPr>
          <p:spPr>
            <a:xfrm flipH="false" flipV="false" rot="0">
              <a:off x="0" y="0"/>
              <a:ext cx="13004800" cy="9753600"/>
            </a:xfrm>
            <a:custGeom>
              <a:avLst/>
              <a:gdLst/>
              <a:ahLst/>
              <a:cxnLst/>
              <a:rect r="r" b="b" t="t" l="l"/>
              <a:pathLst>
                <a:path h="9753600" w="13004800">
                  <a:moveTo>
                    <a:pt x="0" y="0"/>
                  </a:moveTo>
                  <a:lnTo>
                    <a:pt x="13004800" y="0"/>
                  </a:lnTo>
                  <a:lnTo>
                    <a:pt x="13004800" y="9753600"/>
                  </a:lnTo>
                  <a:lnTo>
                    <a:pt x="0" y="9753600"/>
                  </a:lnTo>
                  <a:lnTo>
                    <a:pt x="0" y="0"/>
                  </a:lnTo>
                  <a:close/>
                </a:path>
              </a:pathLst>
            </a:custGeom>
            <a:blipFill>
              <a:blip r:embed="rId4"/>
              <a:stretch>
                <a:fillRect l="-4639" t="-12108" r="0" b="-67698"/>
              </a:stretch>
            </a:blipFill>
          </p:spPr>
        </p:sp>
      </p:grpSp>
      <p:grpSp>
        <p:nvGrpSpPr>
          <p:cNvPr name="Group 6" id="6"/>
          <p:cNvGrpSpPr/>
          <p:nvPr/>
        </p:nvGrpSpPr>
        <p:grpSpPr>
          <a:xfrm rot="0">
            <a:off x="67733" y="149013"/>
            <a:ext cx="4172373" cy="352213"/>
            <a:chOff x="0" y="0"/>
            <a:chExt cx="5563164" cy="469618"/>
          </a:xfrm>
        </p:grpSpPr>
        <p:sp>
          <p:nvSpPr>
            <p:cNvPr name="Freeform 7" id="7"/>
            <p:cNvSpPr/>
            <p:nvPr/>
          </p:nvSpPr>
          <p:spPr>
            <a:xfrm flipH="false" flipV="false" rot="0">
              <a:off x="18034" y="18034"/>
              <a:ext cx="5527040" cy="433578"/>
            </a:xfrm>
            <a:custGeom>
              <a:avLst/>
              <a:gdLst/>
              <a:ahLst/>
              <a:cxnLst/>
              <a:rect r="r" b="b" t="t" l="l"/>
              <a:pathLst>
                <a:path h="433578" w="5527040">
                  <a:moveTo>
                    <a:pt x="0" y="72263"/>
                  </a:moveTo>
                  <a:cubicBezTo>
                    <a:pt x="0" y="32385"/>
                    <a:pt x="34798" y="0"/>
                    <a:pt x="77724" y="0"/>
                  </a:cubicBezTo>
                  <a:lnTo>
                    <a:pt x="5449316" y="0"/>
                  </a:lnTo>
                  <a:cubicBezTo>
                    <a:pt x="5492242" y="0"/>
                    <a:pt x="5527040" y="32385"/>
                    <a:pt x="5527040" y="72263"/>
                  </a:cubicBezTo>
                  <a:lnTo>
                    <a:pt x="5527040" y="361315"/>
                  </a:lnTo>
                  <a:cubicBezTo>
                    <a:pt x="5527040" y="401193"/>
                    <a:pt x="5492242" y="433578"/>
                    <a:pt x="5449316" y="433578"/>
                  </a:cubicBezTo>
                  <a:lnTo>
                    <a:pt x="77851" y="433578"/>
                  </a:lnTo>
                  <a:cubicBezTo>
                    <a:pt x="34925" y="433578"/>
                    <a:pt x="127" y="401193"/>
                    <a:pt x="127" y="361315"/>
                  </a:cubicBezTo>
                  <a:close/>
                </a:path>
              </a:pathLst>
            </a:custGeom>
            <a:solidFill>
              <a:srgbClr val="4F81BD"/>
            </a:solidFill>
          </p:spPr>
        </p:sp>
        <p:sp>
          <p:nvSpPr>
            <p:cNvPr name="Freeform 8" id="8"/>
            <p:cNvSpPr/>
            <p:nvPr/>
          </p:nvSpPr>
          <p:spPr>
            <a:xfrm flipH="false" flipV="false" rot="0">
              <a:off x="0" y="0"/>
              <a:ext cx="5563235" cy="469646"/>
            </a:xfrm>
            <a:custGeom>
              <a:avLst/>
              <a:gdLst/>
              <a:ahLst/>
              <a:cxnLst/>
              <a:rect r="r" b="b" t="t" l="l"/>
              <a:pathLst>
                <a:path h="469646" w="5563235">
                  <a:moveTo>
                    <a:pt x="0" y="90297"/>
                  </a:moveTo>
                  <a:cubicBezTo>
                    <a:pt x="0" y="39243"/>
                    <a:pt x="44196" y="0"/>
                    <a:pt x="95885" y="0"/>
                  </a:cubicBezTo>
                  <a:lnTo>
                    <a:pt x="5467350" y="0"/>
                  </a:lnTo>
                  <a:lnTo>
                    <a:pt x="5467350" y="18034"/>
                  </a:lnTo>
                  <a:lnTo>
                    <a:pt x="5467350" y="0"/>
                  </a:lnTo>
                  <a:cubicBezTo>
                    <a:pt x="5519039" y="0"/>
                    <a:pt x="5563235" y="39243"/>
                    <a:pt x="5563235" y="90297"/>
                  </a:cubicBezTo>
                  <a:lnTo>
                    <a:pt x="5545201" y="90297"/>
                  </a:lnTo>
                  <a:lnTo>
                    <a:pt x="5563235" y="90297"/>
                  </a:lnTo>
                  <a:lnTo>
                    <a:pt x="5563235" y="379349"/>
                  </a:lnTo>
                  <a:lnTo>
                    <a:pt x="5545201" y="379349"/>
                  </a:lnTo>
                  <a:lnTo>
                    <a:pt x="5563235" y="379349"/>
                  </a:lnTo>
                  <a:cubicBezTo>
                    <a:pt x="5563235" y="430403"/>
                    <a:pt x="5519039" y="469646"/>
                    <a:pt x="5467350" y="469646"/>
                  </a:cubicBezTo>
                  <a:lnTo>
                    <a:pt x="5467350" y="451612"/>
                  </a:lnTo>
                  <a:lnTo>
                    <a:pt x="5467350" y="469646"/>
                  </a:lnTo>
                  <a:lnTo>
                    <a:pt x="95885" y="469646"/>
                  </a:lnTo>
                  <a:lnTo>
                    <a:pt x="95885" y="451612"/>
                  </a:lnTo>
                  <a:lnTo>
                    <a:pt x="95885" y="469646"/>
                  </a:lnTo>
                  <a:cubicBezTo>
                    <a:pt x="44196" y="469646"/>
                    <a:pt x="0" y="430403"/>
                    <a:pt x="0" y="379349"/>
                  </a:cubicBezTo>
                  <a:lnTo>
                    <a:pt x="0" y="90297"/>
                  </a:lnTo>
                  <a:lnTo>
                    <a:pt x="18034" y="90297"/>
                  </a:lnTo>
                  <a:lnTo>
                    <a:pt x="0" y="90297"/>
                  </a:lnTo>
                  <a:moveTo>
                    <a:pt x="36068" y="90297"/>
                  </a:moveTo>
                  <a:lnTo>
                    <a:pt x="36068" y="379349"/>
                  </a:lnTo>
                  <a:lnTo>
                    <a:pt x="18034" y="379349"/>
                  </a:lnTo>
                  <a:lnTo>
                    <a:pt x="36068" y="379349"/>
                  </a:lnTo>
                  <a:cubicBezTo>
                    <a:pt x="36068" y="408051"/>
                    <a:pt x="61468" y="433578"/>
                    <a:pt x="95758" y="433578"/>
                  </a:cubicBezTo>
                  <a:lnTo>
                    <a:pt x="5467350" y="433578"/>
                  </a:lnTo>
                  <a:cubicBezTo>
                    <a:pt x="5501640" y="433578"/>
                    <a:pt x="5527040" y="408051"/>
                    <a:pt x="5527040" y="379349"/>
                  </a:cubicBezTo>
                  <a:lnTo>
                    <a:pt x="5527040" y="90297"/>
                  </a:lnTo>
                  <a:cubicBezTo>
                    <a:pt x="5527040" y="61595"/>
                    <a:pt x="5501640" y="36068"/>
                    <a:pt x="5467350" y="36068"/>
                  </a:cubicBezTo>
                  <a:lnTo>
                    <a:pt x="95885" y="36068"/>
                  </a:lnTo>
                  <a:lnTo>
                    <a:pt x="95885" y="18034"/>
                  </a:lnTo>
                  <a:lnTo>
                    <a:pt x="95885" y="36068"/>
                  </a:lnTo>
                  <a:cubicBezTo>
                    <a:pt x="61595" y="36068"/>
                    <a:pt x="36195" y="61595"/>
                    <a:pt x="36195" y="90297"/>
                  </a:cubicBezTo>
                  <a:close/>
                </a:path>
              </a:pathLst>
            </a:custGeom>
            <a:solidFill>
              <a:srgbClr val="385D8A"/>
            </a:solidFill>
          </p:spPr>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7000" t="0" r="-7000" b="0"/>
            </a:stretch>
          </a:blipFill>
        </p:spPr>
      </p:sp>
      <p:sp>
        <p:nvSpPr>
          <p:cNvPr name="Freeform 3" id="3"/>
          <p:cNvSpPr/>
          <p:nvPr/>
        </p:nvSpPr>
        <p:spPr>
          <a:xfrm flipH="false" flipV="false" rot="0">
            <a:off x="-1546093" y="0"/>
            <a:ext cx="13004800" cy="7315200"/>
          </a:xfrm>
          <a:custGeom>
            <a:avLst/>
            <a:gdLst/>
            <a:ahLst/>
            <a:cxnLst/>
            <a:rect r="r" b="b" t="t" l="l"/>
            <a:pathLst>
              <a:path h="7315200" w="13004800">
                <a:moveTo>
                  <a:pt x="0" y="0"/>
                </a:moveTo>
                <a:lnTo>
                  <a:pt x="13004800" y="0"/>
                </a:lnTo>
                <a:lnTo>
                  <a:pt x="13004800" y="7315200"/>
                </a:lnTo>
                <a:lnTo>
                  <a:pt x="0" y="7315200"/>
                </a:lnTo>
                <a:lnTo>
                  <a:pt x="0" y="0"/>
                </a:lnTo>
                <a:close/>
              </a:path>
            </a:pathLst>
          </a:custGeom>
          <a:blipFill>
            <a:blip r:embed="rId3"/>
            <a:stretch>
              <a:fillRect l="0" t="0" r="0" b="0"/>
            </a:stretch>
          </a:blipFill>
        </p:spPr>
      </p:sp>
      <p:grpSp>
        <p:nvGrpSpPr>
          <p:cNvPr name="Group 4" id="4"/>
          <p:cNvGrpSpPr/>
          <p:nvPr/>
        </p:nvGrpSpPr>
        <p:grpSpPr>
          <a:xfrm rot="0">
            <a:off x="467360" y="60960"/>
            <a:ext cx="8818880" cy="981787"/>
            <a:chOff x="0" y="0"/>
            <a:chExt cx="11758507" cy="1309049"/>
          </a:xfrm>
        </p:grpSpPr>
        <p:sp>
          <p:nvSpPr>
            <p:cNvPr name="Freeform 5" id="5"/>
            <p:cNvSpPr/>
            <p:nvPr/>
          </p:nvSpPr>
          <p:spPr>
            <a:xfrm flipH="false" flipV="false" rot="0">
              <a:off x="0" y="0"/>
              <a:ext cx="11758506" cy="1309049"/>
            </a:xfrm>
            <a:custGeom>
              <a:avLst/>
              <a:gdLst/>
              <a:ahLst/>
              <a:cxnLst/>
              <a:rect r="r" b="b" t="t" l="l"/>
              <a:pathLst>
                <a:path h="1309049" w="11758506">
                  <a:moveTo>
                    <a:pt x="0" y="0"/>
                  </a:moveTo>
                  <a:lnTo>
                    <a:pt x="11758506" y="0"/>
                  </a:lnTo>
                  <a:lnTo>
                    <a:pt x="11758506" y="1309049"/>
                  </a:lnTo>
                  <a:lnTo>
                    <a:pt x="0" y="1309049"/>
                  </a:lnTo>
                  <a:close/>
                </a:path>
              </a:pathLst>
            </a:custGeom>
            <a:solidFill>
              <a:srgbClr val="000000">
                <a:alpha val="0"/>
              </a:srgbClr>
            </a:solidFill>
          </p:spPr>
        </p:sp>
        <p:sp>
          <p:nvSpPr>
            <p:cNvPr name="TextBox 6" id="6"/>
            <p:cNvSpPr txBox="true"/>
            <p:nvPr/>
          </p:nvSpPr>
          <p:spPr>
            <a:xfrm>
              <a:off x="0" y="-95250"/>
              <a:ext cx="11758507" cy="1404299"/>
            </a:xfrm>
            <a:prstGeom prst="rect">
              <a:avLst/>
            </a:prstGeom>
          </p:spPr>
          <p:txBody>
            <a:bodyPr anchor="ctr" rtlCol="false" tIns="0" lIns="0" bIns="0" rIns="0"/>
            <a:lstStyle/>
            <a:p>
              <a:pPr algn="ctr">
                <a:lnSpc>
                  <a:spcPts val="5631"/>
                </a:lnSpc>
              </a:pPr>
              <a:r>
                <a:rPr lang="en-US" sz="4693">
                  <a:solidFill>
                    <a:srgbClr val="000000"/>
                  </a:solidFill>
                  <a:latin typeface="Calibri (MS)"/>
                  <a:ea typeface="Calibri (MS)"/>
                  <a:cs typeface="Calibri (MS)"/>
                  <a:sym typeface="Calibri (MS)"/>
                </a:rPr>
                <a:t>Weather and Climate</a:t>
              </a:r>
            </a:p>
          </p:txBody>
        </p:sp>
      </p:grpSp>
      <p:sp>
        <p:nvSpPr>
          <p:cNvPr name="TextBox 7" id="7"/>
          <p:cNvSpPr txBox="true"/>
          <p:nvPr/>
        </p:nvSpPr>
        <p:spPr>
          <a:xfrm rot="0">
            <a:off x="254000" y="954405"/>
            <a:ext cx="5344160" cy="4802929"/>
          </a:xfrm>
          <a:prstGeom prst="rect">
            <a:avLst/>
          </a:prstGeom>
        </p:spPr>
        <p:txBody>
          <a:bodyPr anchor="t" rtlCol="false" tIns="0" lIns="0" bIns="0" rIns="0">
            <a:spAutoFit/>
          </a:bodyPr>
          <a:lstStyle/>
          <a:p>
            <a:pPr algn="l" marL="439273" indent="-219637" lvl="1">
              <a:lnSpc>
                <a:spcPts val="4095"/>
              </a:lnSpc>
              <a:buFont typeface="Arial"/>
              <a:buChar char="•"/>
            </a:pPr>
            <a:r>
              <a:rPr lang="en-US" sz="3413">
                <a:solidFill>
                  <a:srgbClr val="FFFFFF"/>
                </a:solidFill>
                <a:latin typeface="Calibri (MS)"/>
                <a:ea typeface="Calibri (MS)"/>
                <a:cs typeface="Calibri (MS)"/>
                <a:sym typeface="Calibri (MS)"/>
              </a:rPr>
              <a:t>Before we start this topic it is important you understand the difference between weather and climate.</a:t>
            </a:r>
          </a:p>
        </p:txBody>
      </p:sp>
      <p:grpSp>
        <p:nvGrpSpPr>
          <p:cNvPr name="Group 8" id="8"/>
          <p:cNvGrpSpPr/>
          <p:nvPr/>
        </p:nvGrpSpPr>
        <p:grpSpPr>
          <a:xfrm rot="0">
            <a:off x="149013" y="3343872"/>
            <a:ext cx="5229013" cy="3359573"/>
            <a:chOff x="0" y="0"/>
            <a:chExt cx="6972018" cy="4479431"/>
          </a:xfrm>
        </p:grpSpPr>
        <p:sp>
          <p:nvSpPr>
            <p:cNvPr name="Freeform 9" id="9"/>
            <p:cNvSpPr/>
            <p:nvPr/>
          </p:nvSpPr>
          <p:spPr>
            <a:xfrm flipH="false" flipV="false" rot="0">
              <a:off x="-35814" y="-11430"/>
              <a:ext cx="7058533" cy="4532503"/>
            </a:xfrm>
            <a:custGeom>
              <a:avLst/>
              <a:gdLst/>
              <a:ahLst/>
              <a:cxnLst/>
              <a:rect r="r" b="b" t="t" l="l"/>
              <a:pathLst>
                <a:path h="4532503" w="7058533">
                  <a:moveTo>
                    <a:pt x="680085" y="1507490"/>
                  </a:moveTo>
                  <a:cubicBezTo>
                    <a:pt x="624205" y="1149096"/>
                    <a:pt x="807720" y="794258"/>
                    <a:pt x="1153033" y="593598"/>
                  </a:cubicBezTo>
                  <a:cubicBezTo>
                    <a:pt x="1498346" y="392938"/>
                    <a:pt x="1944497" y="381635"/>
                    <a:pt x="2302510" y="564515"/>
                  </a:cubicBezTo>
                  <a:cubicBezTo>
                    <a:pt x="2429383" y="356108"/>
                    <a:pt x="2661412" y="212217"/>
                    <a:pt x="2928620" y="176403"/>
                  </a:cubicBezTo>
                  <a:cubicBezTo>
                    <a:pt x="3195828" y="140589"/>
                    <a:pt x="3466719" y="216916"/>
                    <a:pt x="3659378" y="382524"/>
                  </a:cubicBezTo>
                  <a:cubicBezTo>
                    <a:pt x="3767455" y="193548"/>
                    <a:pt x="3979545" y="66675"/>
                    <a:pt x="4220464" y="46736"/>
                  </a:cubicBezTo>
                  <a:cubicBezTo>
                    <a:pt x="4461383" y="26797"/>
                    <a:pt x="4697095" y="116840"/>
                    <a:pt x="4843780" y="284734"/>
                  </a:cubicBezTo>
                  <a:cubicBezTo>
                    <a:pt x="5038852" y="84328"/>
                    <a:pt x="5349367" y="0"/>
                    <a:pt x="5640832" y="68199"/>
                  </a:cubicBezTo>
                  <a:cubicBezTo>
                    <a:pt x="5932297" y="136398"/>
                    <a:pt x="6152515" y="344678"/>
                    <a:pt x="6205982" y="602996"/>
                  </a:cubicBezTo>
                  <a:cubicBezTo>
                    <a:pt x="6445123" y="659892"/>
                    <a:pt x="6644259" y="804418"/>
                    <a:pt x="6752082" y="999490"/>
                  </a:cubicBezTo>
                  <a:cubicBezTo>
                    <a:pt x="6859905" y="1194562"/>
                    <a:pt x="6865620" y="1420622"/>
                    <a:pt x="6767957" y="1619631"/>
                  </a:cubicBezTo>
                  <a:cubicBezTo>
                    <a:pt x="7003415" y="1886839"/>
                    <a:pt x="7058533" y="2243074"/>
                    <a:pt x="6912610" y="2555113"/>
                  </a:cubicBezTo>
                  <a:cubicBezTo>
                    <a:pt x="6766687" y="2867152"/>
                    <a:pt x="6441948" y="3088386"/>
                    <a:pt x="6059297" y="3136011"/>
                  </a:cubicBezTo>
                  <a:cubicBezTo>
                    <a:pt x="6056630" y="3428873"/>
                    <a:pt x="5872353" y="3697732"/>
                    <a:pt x="5577713" y="3838702"/>
                  </a:cubicBezTo>
                  <a:cubicBezTo>
                    <a:pt x="5283073" y="3979672"/>
                    <a:pt x="4923917" y="3971036"/>
                    <a:pt x="4638675" y="3815842"/>
                  </a:cubicBezTo>
                  <a:cubicBezTo>
                    <a:pt x="4517136" y="4166616"/>
                    <a:pt x="4175252" y="4424807"/>
                    <a:pt x="3760597" y="4478655"/>
                  </a:cubicBezTo>
                  <a:cubicBezTo>
                    <a:pt x="3345942" y="4532503"/>
                    <a:pt x="2932938" y="4372610"/>
                    <a:pt x="2699893" y="4067937"/>
                  </a:cubicBezTo>
                  <a:cubicBezTo>
                    <a:pt x="2414270" y="4218178"/>
                    <a:pt x="2071624" y="4261358"/>
                    <a:pt x="1749171" y="4187952"/>
                  </a:cubicBezTo>
                  <a:cubicBezTo>
                    <a:pt x="1426718" y="4114546"/>
                    <a:pt x="1151636" y="3930650"/>
                    <a:pt x="985901" y="3677666"/>
                  </a:cubicBezTo>
                  <a:cubicBezTo>
                    <a:pt x="694055" y="3707511"/>
                    <a:pt x="411861" y="3575558"/>
                    <a:pt x="279400" y="3347466"/>
                  </a:cubicBezTo>
                  <a:cubicBezTo>
                    <a:pt x="146939" y="3119374"/>
                    <a:pt x="192405" y="2843657"/>
                    <a:pt x="393192" y="2657094"/>
                  </a:cubicBezTo>
                  <a:cubicBezTo>
                    <a:pt x="132842" y="2523490"/>
                    <a:pt x="0" y="2258314"/>
                    <a:pt x="64008" y="1999869"/>
                  </a:cubicBezTo>
                  <a:cubicBezTo>
                    <a:pt x="128016" y="1741424"/>
                    <a:pt x="374142" y="1548257"/>
                    <a:pt x="674243" y="1521206"/>
                  </a:cubicBezTo>
                  <a:close/>
                </a:path>
              </a:pathLst>
            </a:custGeom>
            <a:solidFill>
              <a:srgbClr val="4BACC6"/>
            </a:solidFill>
          </p:spPr>
        </p:sp>
        <p:sp>
          <p:nvSpPr>
            <p:cNvPr name="Freeform 10" id="10"/>
            <p:cNvSpPr/>
            <p:nvPr/>
          </p:nvSpPr>
          <p:spPr>
            <a:xfrm flipH="false" flipV="false" rot="0">
              <a:off x="364871" y="258826"/>
              <a:ext cx="6364097" cy="3779774"/>
            </a:xfrm>
            <a:custGeom>
              <a:avLst/>
              <a:gdLst/>
              <a:ahLst/>
              <a:cxnLst/>
              <a:rect r="r" b="b" t="t" l="l"/>
              <a:pathLst>
                <a:path h="3779774" w="6364097">
                  <a:moveTo>
                    <a:pt x="406654" y="2451608"/>
                  </a:moveTo>
                  <a:cubicBezTo>
                    <a:pt x="264668" y="2461260"/>
                    <a:pt x="122809" y="2432685"/>
                    <a:pt x="0" y="2369693"/>
                  </a:cubicBezTo>
                  <a:moveTo>
                    <a:pt x="765556" y="3348736"/>
                  </a:moveTo>
                  <a:cubicBezTo>
                    <a:pt x="708533" y="3368548"/>
                    <a:pt x="648716" y="3381756"/>
                    <a:pt x="587629" y="3387979"/>
                  </a:cubicBezTo>
                  <a:moveTo>
                    <a:pt x="2298827" y="3779774"/>
                  </a:moveTo>
                  <a:cubicBezTo>
                    <a:pt x="2255901" y="3723640"/>
                    <a:pt x="2219960" y="3663569"/>
                    <a:pt x="2191639" y="3600831"/>
                  </a:cubicBezTo>
                  <a:moveTo>
                    <a:pt x="4281551" y="3333496"/>
                  </a:moveTo>
                  <a:cubicBezTo>
                    <a:pt x="4275201" y="3400044"/>
                    <a:pt x="4260850" y="3465957"/>
                    <a:pt x="4238752" y="3529838"/>
                  </a:cubicBezTo>
                  <a:moveTo>
                    <a:pt x="5132832" y="2120138"/>
                  </a:moveTo>
                  <a:cubicBezTo>
                    <a:pt x="5454650" y="2256663"/>
                    <a:pt x="5657723" y="2542286"/>
                    <a:pt x="5654802" y="2854071"/>
                  </a:cubicBezTo>
                  <a:moveTo>
                    <a:pt x="6364097" y="1338453"/>
                  </a:moveTo>
                  <a:cubicBezTo>
                    <a:pt x="6312027" y="1444625"/>
                    <a:pt x="6232398" y="1538859"/>
                    <a:pt x="6131687" y="1613662"/>
                  </a:cubicBezTo>
                  <a:moveTo>
                    <a:pt x="5806186" y="317373"/>
                  </a:moveTo>
                  <a:cubicBezTo>
                    <a:pt x="5815076" y="360299"/>
                    <a:pt x="5819140" y="403733"/>
                    <a:pt x="5818505" y="447294"/>
                  </a:cubicBezTo>
                  <a:moveTo>
                    <a:pt x="4321810" y="165735"/>
                  </a:moveTo>
                  <a:cubicBezTo>
                    <a:pt x="4352036" y="105791"/>
                    <a:pt x="4392168" y="49911"/>
                    <a:pt x="4440936" y="0"/>
                  </a:cubicBezTo>
                  <a:moveTo>
                    <a:pt x="3208020" y="244729"/>
                  </a:moveTo>
                  <a:cubicBezTo>
                    <a:pt x="3220339" y="195199"/>
                    <a:pt x="3239770" y="147193"/>
                    <a:pt x="3265678" y="101727"/>
                  </a:cubicBezTo>
                  <a:moveTo>
                    <a:pt x="1900936" y="293243"/>
                  </a:moveTo>
                  <a:cubicBezTo>
                    <a:pt x="1976628" y="331978"/>
                    <a:pt x="2046732" y="378460"/>
                    <a:pt x="2109597" y="431927"/>
                  </a:cubicBezTo>
                  <a:moveTo>
                    <a:pt x="315849" y="1383157"/>
                  </a:moveTo>
                  <a:cubicBezTo>
                    <a:pt x="299339" y="1335405"/>
                    <a:pt x="287147" y="1286637"/>
                    <a:pt x="279400" y="1237234"/>
                  </a:cubicBezTo>
                </a:path>
              </a:pathLst>
            </a:custGeom>
            <a:solidFill>
              <a:srgbClr val="000000">
                <a:alpha val="0"/>
              </a:srgbClr>
            </a:solidFill>
          </p:spPr>
        </p:sp>
        <p:sp>
          <p:nvSpPr>
            <p:cNvPr name="Freeform 11" id="11"/>
            <p:cNvSpPr/>
            <p:nvPr/>
          </p:nvSpPr>
          <p:spPr>
            <a:xfrm flipH="false" flipV="false" rot="0">
              <a:off x="-55626" y="-30226"/>
              <a:ext cx="7097903" cy="4569841"/>
            </a:xfrm>
            <a:custGeom>
              <a:avLst/>
              <a:gdLst/>
              <a:ahLst/>
              <a:cxnLst/>
              <a:rect r="r" b="b" t="t" l="l"/>
              <a:pathLst>
                <a:path h="4569841" w="7097903">
                  <a:moveTo>
                    <a:pt x="717931" y="1526286"/>
                  </a:moveTo>
                  <a:cubicBezTo>
                    <a:pt x="717931" y="1535684"/>
                    <a:pt x="710692" y="1543558"/>
                    <a:pt x="701294" y="1544320"/>
                  </a:cubicBezTo>
                  <a:cubicBezTo>
                    <a:pt x="691896" y="1545082"/>
                    <a:pt x="683514" y="1538478"/>
                    <a:pt x="681990" y="1529080"/>
                  </a:cubicBezTo>
                  <a:cubicBezTo>
                    <a:pt x="624713" y="1162431"/>
                    <a:pt x="812800" y="800735"/>
                    <a:pt x="1163701" y="596773"/>
                  </a:cubicBezTo>
                  <a:cubicBezTo>
                    <a:pt x="1514221" y="393065"/>
                    <a:pt x="1967103" y="381635"/>
                    <a:pt x="2330450" y="567182"/>
                  </a:cubicBezTo>
                  <a:lnTo>
                    <a:pt x="2322195" y="583311"/>
                  </a:lnTo>
                  <a:lnTo>
                    <a:pt x="2304161" y="583311"/>
                  </a:lnTo>
                  <a:cubicBezTo>
                    <a:pt x="2304161" y="580009"/>
                    <a:pt x="2305050" y="576707"/>
                    <a:pt x="2306828" y="573913"/>
                  </a:cubicBezTo>
                  <a:cubicBezTo>
                    <a:pt x="2436749" y="360426"/>
                    <a:pt x="2673985" y="213741"/>
                    <a:pt x="2945892" y="177292"/>
                  </a:cubicBezTo>
                  <a:cubicBezTo>
                    <a:pt x="3217799" y="140843"/>
                    <a:pt x="3494024" y="218440"/>
                    <a:pt x="3690747" y="387604"/>
                  </a:cubicBezTo>
                  <a:cubicBezTo>
                    <a:pt x="3694684" y="391033"/>
                    <a:pt x="3697097" y="395986"/>
                    <a:pt x="3697097" y="401320"/>
                  </a:cubicBezTo>
                  <a:lnTo>
                    <a:pt x="3679063" y="401320"/>
                  </a:lnTo>
                  <a:lnTo>
                    <a:pt x="3663442" y="392303"/>
                  </a:lnTo>
                  <a:cubicBezTo>
                    <a:pt x="3774821" y="197612"/>
                    <a:pt x="3992626" y="67818"/>
                    <a:pt x="4238752" y="47498"/>
                  </a:cubicBezTo>
                  <a:lnTo>
                    <a:pt x="4240276" y="65532"/>
                  </a:lnTo>
                  <a:lnTo>
                    <a:pt x="4238752" y="47498"/>
                  </a:lnTo>
                  <a:cubicBezTo>
                    <a:pt x="4484878" y="27178"/>
                    <a:pt x="4726305" y="118999"/>
                    <a:pt x="4877181" y="291592"/>
                  </a:cubicBezTo>
                  <a:lnTo>
                    <a:pt x="4863592" y="303530"/>
                  </a:lnTo>
                  <a:lnTo>
                    <a:pt x="4863592" y="285369"/>
                  </a:lnTo>
                  <a:lnTo>
                    <a:pt x="4863592" y="303403"/>
                  </a:lnTo>
                  <a:lnTo>
                    <a:pt x="4850638" y="290830"/>
                  </a:lnTo>
                  <a:cubicBezTo>
                    <a:pt x="5050409" y="85598"/>
                    <a:pt x="5367655" y="0"/>
                    <a:pt x="5664708" y="69342"/>
                  </a:cubicBezTo>
                  <a:lnTo>
                    <a:pt x="5660644" y="86868"/>
                  </a:lnTo>
                  <a:lnTo>
                    <a:pt x="5664708" y="69342"/>
                  </a:lnTo>
                  <a:cubicBezTo>
                    <a:pt x="5961888" y="138811"/>
                    <a:pt x="6188202" y="351790"/>
                    <a:pt x="6243447" y="618109"/>
                  </a:cubicBezTo>
                  <a:lnTo>
                    <a:pt x="6225794" y="621792"/>
                  </a:lnTo>
                  <a:lnTo>
                    <a:pt x="6207760" y="621792"/>
                  </a:lnTo>
                  <a:cubicBezTo>
                    <a:pt x="6207760" y="616204"/>
                    <a:pt x="6210300" y="610997"/>
                    <a:pt x="6214618" y="607568"/>
                  </a:cubicBezTo>
                  <a:cubicBezTo>
                    <a:pt x="6218936" y="604139"/>
                    <a:pt x="6224651" y="602869"/>
                    <a:pt x="6229985" y="604139"/>
                  </a:cubicBezTo>
                  <a:cubicBezTo>
                    <a:pt x="6473444" y="662051"/>
                    <a:pt x="6677152" y="809498"/>
                    <a:pt x="6787642" y="1009396"/>
                  </a:cubicBezTo>
                  <a:lnTo>
                    <a:pt x="6771894" y="1018159"/>
                  </a:lnTo>
                  <a:lnTo>
                    <a:pt x="6787642" y="1009396"/>
                  </a:lnTo>
                  <a:cubicBezTo>
                    <a:pt x="6898259" y="1209548"/>
                    <a:pt x="6904228" y="1441958"/>
                    <a:pt x="6804025" y="1646174"/>
                  </a:cubicBezTo>
                  <a:lnTo>
                    <a:pt x="6787769" y="1638173"/>
                  </a:lnTo>
                  <a:lnTo>
                    <a:pt x="6801358" y="1626235"/>
                  </a:lnTo>
                  <a:cubicBezTo>
                    <a:pt x="7041388" y="1898650"/>
                    <a:pt x="7097903" y="2262378"/>
                    <a:pt x="6948805" y="2581275"/>
                  </a:cubicBezTo>
                  <a:cubicBezTo>
                    <a:pt x="6799961" y="2899791"/>
                    <a:pt x="6469253" y="3124073"/>
                    <a:pt x="6081268" y="3172460"/>
                  </a:cubicBezTo>
                  <a:lnTo>
                    <a:pt x="6078982" y="3154553"/>
                  </a:lnTo>
                  <a:lnTo>
                    <a:pt x="6097016" y="3154680"/>
                  </a:lnTo>
                  <a:cubicBezTo>
                    <a:pt x="6094222" y="3455416"/>
                    <a:pt x="5905246" y="3729863"/>
                    <a:pt x="5605145" y="3873500"/>
                  </a:cubicBezTo>
                  <a:lnTo>
                    <a:pt x="5597398" y="3857244"/>
                  </a:lnTo>
                  <a:lnTo>
                    <a:pt x="5605145" y="3873500"/>
                  </a:lnTo>
                  <a:cubicBezTo>
                    <a:pt x="5305298" y="4017010"/>
                    <a:pt x="4940046" y="4008120"/>
                    <a:pt x="4649597" y="3850259"/>
                  </a:cubicBezTo>
                  <a:lnTo>
                    <a:pt x="4658233" y="3834384"/>
                  </a:lnTo>
                  <a:lnTo>
                    <a:pt x="4675251" y="3840353"/>
                  </a:lnTo>
                  <a:cubicBezTo>
                    <a:pt x="4551172" y="4198620"/>
                    <a:pt x="4202811" y="4460494"/>
                    <a:pt x="3782441" y="4515231"/>
                  </a:cubicBezTo>
                  <a:lnTo>
                    <a:pt x="3780155" y="4497324"/>
                  </a:lnTo>
                  <a:lnTo>
                    <a:pt x="3782441" y="4515231"/>
                  </a:lnTo>
                  <a:cubicBezTo>
                    <a:pt x="3362071" y="4569841"/>
                    <a:pt x="2942336" y="4407916"/>
                    <a:pt x="2705100" y="4097528"/>
                  </a:cubicBezTo>
                  <a:lnTo>
                    <a:pt x="2719451" y="4086606"/>
                  </a:lnTo>
                  <a:lnTo>
                    <a:pt x="2727833" y="4102608"/>
                  </a:lnTo>
                  <a:cubicBezTo>
                    <a:pt x="2438273" y="4254881"/>
                    <a:pt x="2091182" y="4298569"/>
                    <a:pt x="1764665" y="4224274"/>
                  </a:cubicBezTo>
                  <a:lnTo>
                    <a:pt x="1768729" y="4206621"/>
                  </a:lnTo>
                  <a:lnTo>
                    <a:pt x="1764665" y="4224274"/>
                  </a:lnTo>
                  <a:cubicBezTo>
                    <a:pt x="1438148" y="4149979"/>
                    <a:pt x="1158748" y="3963543"/>
                    <a:pt x="990346" y="3706241"/>
                  </a:cubicBezTo>
                  <a:cubicBezTo>
                    <a:pt x="986663" y="3700653"/>
                    <a:pt x="986409" y="3693541"/>
                    <a:pt x="989584" y="3687699"/>
                  </a:cubicBezTo>
                  <a:cubicBezTo>
                    <a:pt x="992759" y="3681857"/>
                    <a:pt x="998855" y="3678174"/>
                    <a:pt x="1005459" y="3678174"/>
                  </a:cubicBezTo>
                  <a:cubicBezTo>
                    <a:pt x="1015111" y="3678174"/>
                    <a:pt x="1022985" y="3685667"/>
                    <a:pt x="1023493" y="3695319"/>
                  </a:cubicBezTo>
                  <a:cubicBezTo>
                    <a:pt x="1024001" y="3704971"/>
                    <a:pt x="1016889" y="3713226"/>
                    <a:pt x="1007237" y="3714242"/>
                  </a:cubicBezTo>
                  <a:cubicBezTo>
                    <a:pt x="709295" y="3744595"/>
                    <a:pt x="419862" y="3610229"/>
                    <a:pt x="283337" y="3375152"/>
                  </a:cubicBezTo>
                  <a:lnTo>
                    <a:pt x="298958" y="3366135"/>
                  </a:lnTo>
                  <a:lnTo>
                    <a:pt x="283337" y="3375152"/>
                  </a:lnTo>
                  <a:cubicBezTo>
                    <a:pt x="146431" y="3139313"/>
                    <a:pt x="193802" y="2854452"/>
                    <a:pt x="400431" y="2662555"/>
                  </a:cubicBezTo>
                  <a:cubicBezTo>
                    <a:pt x="406527" y="2656840"/>
                    <a:pt x="415798" y="2656078"/>
                    <a:pt x="422783" y="2660777"/>
                  </a:cubicBezTo>
                  <a:cubicBezTo>
                    <a:pt x="430784" y="2666111"/>
                    <a:pt x="433197" y="2676652"/>
                    <a:pt x="428371" y="2684907"/>
                  </a:cubicBezTo>
                  <a:cubicBezTo>
                    <a:pt x="423545" y="2693162"/>
                    <a:pt x="413131" y="2696210"/>
                    <a:pt x="404495" y="2691765"/>
                  </a:cubicBezTo>
                  <a:cubicBezTo>
                    <a:pt x="138049" y="2555240"/>
                    <a:pt x="0" y="2282190"/>
                    <a:pt x="66294" y="2014474"/>
                  </a:cubicBezTo>
                  <a:cubicBezTo>
                    <a:pt x="132334" y="1747393"/>
                    <a:pt x="385953" y="1549781"/>
                    <a:pt x="692404" y="1522095"/>
                  </a:cubicBezTo>
                  <a:lnTo>
                    <a:pt x="694055" y="1540129"/>
                  </a:lnTo>
                  <a:lnTo>
                    <a:pt x="677418" y="1533144"/>
                  </a:lnTo>
                  <a:lnTo>
                    <a:pt x="683260" y="1519301"/>
                  </a:lnTo>
                  <a:cubicBezTo>
                    <a:pt x="686562" y="1511427"/>
                    <a:pt x="695071" y="1506855"/>
                    <a:pt x="703453" y="1508633"/>
                  </a:cubicBezTo>
                  <a:cubicBezTo>
                    <a:pt x="711835" y="1510411"/>
                    <a:pt x="717931" y="1517777"/>
                    <a:pt x="717931" y="1526286"/>
                  </a:cubicBezTo>
                  <a:moveTo>
                    <a:pt x="681863" y="1526286"/>
                  </a:moveTo>
                  <a:lnTo>
                    <a:pt x="699897" y="1526286"/>
                  </a:lnTo>
                  <a:lnTo>
                    <a:pt x="716534" y="1533271"/>
                  </a:lnTo>
                  <a:lnTo>
                    <a:pt x="710692" y="1547114"/>
                  </a:lnTo>
                  <a:cubicBezTo>
                    <a:pt x="708152" y="1553210"/>
                    <a:pt x="702310" y="1557528"/>
                    <a:pt x="695706" y="1558036"/>
                  </a:cubicBezTo>
                  <a:cubicBezTo>
                    <a:pt x="401955" y="1584579"/>
                    <a:pt x="163195" y="1773301"/>
                    <a:pt x="101346" y="2023110"/>
                  </a:cubicBezTo>
                  <a:lnTo>
                    <a:pt x="83820" y="2018792"/>
                  </a:lnTo>
                  <a:lnTo>
                    <a:pt x="101346" y="2023110"/>
                  </a:lnTo>
                  <a:cubicBezTo>
                    <a:pt x="39751" y="2272284"/>
                    <a:pt x="167386" y="2529586"/>
                    <a:pt x="421259" y="2659888"/>
                  </a:cubicBezTo>
                  <a:lnTo>
                    <a:pt x="413004" y="2676017"/>
                  </a:lnTo>
                  <a:lnTo>
                    <a:pt x="402971" y="2691003"/>
                  </a:lnTo>
                  <a:lnTo>
                    <a:pt x="413004" y="2676017"/>
                  </a:lnTo>
                  <a:lnTo>
                    <a:pt x="425323" y="2689225"/>
                  </a:lnTo>
                  <a:cubicBezTo>
                    <a:pt x="230378" y="2870327"/>
                    <a:pt x="186817" y="3136900"/>
                    <a:pt x="314833" y="3357245"/>
                  </a:cubicBezTo>
                  <a:cubicBezTo>
                    <a:pt x="443230" y="3578352"/>
                    <a:pt x="718058" y="3707638"/>
                    <a:pt x="1003808" y="3678555"/>
                  </a:cubicBezTo>
                  <a:lnTo>
                    <a:pt x="1005586" y="3696462"/>
                  </a:lnTo>
                  <a:lnTo>
                    <a:pt x="1005586" y="3714496"/>
                  </a:lnTo>
                  <a:lnTo>
                    <a:pt x="1005586" y="3696462"/>
                  </a:lnTo>
                  <a:lnTo>
                    <a:pt x="1020699" y="3686556"/>
                  </a:lnTo>
                  <a:cubicBezTo>
                    <a:pt x="1183513" y="3935222"/>
                    <a:pt x="1454404" y="4116578"/>
                    <a:pt x="1772793" y="4189095"/>
                  </a:cubicBezTo>
                  <a:cubicBezTo>
                    <a:pt x="2091182" y="4261612"/>
                    <a:pt x="2429383" y="4218813"/>
                    <a:pt x="2711069" y="4070731"/>
                  </a:cubicBezTo>
                  <a:cubicBezTo>
                    <a:pt x="2718816" y="4066667"/>
                    <a:pt x="2728468" y="4068699"/>
                    <a:pt x="2733802" y="4075684"/>
                  </a:cubicBezTo>
                  <a:cubicBezTo>
                    <a:pt x="2962402" y="4374769"/>
                    <a:pt x="3368802" y="4532630"/>
                    <a:pt x="3777869" y="4479544"/>
                  </a:cubicBezTo>
                  <a:cubicBezTo>
                    <a:pt x="4186809" y="4426331"/>
                    <a:pt x="4522343" y="4172077"/>
                    <a:pt x="4641215" y="3828669"/>
                  </a:cubicBezTo>
                  <a:cubicBezTo>
                    <a:pt x="4642993" y="3823716"/>
                    <a:pt x="4646803" y="3819652"/>
                    <a:pt x="4651756" y="3817747"/>
                  </a:cubicBezTo>
                  <a:cubicBezTo>
                    <a:pt x="4656709" y="3815842"/>
                    <a:pt x="4662297" y="3816223"/>
                    <a:pt x="4666869" y="3818763"/>
                  </a:cubicBezTo>
                  <a:cubicBezTo>
                    <a:pt x="4946904" y="3971036"/>
                    <a:pt x="5299964" y="3979672"/>
                    <a:pt x="5589524" y="3841115"/>
                  </a:cubicBezTo>
                  <a:cubicBezTo>
                    <a:pt x="5878830" y="3702685"/>
                    <a:pt x="6058154" y="3439668"/>
                    <a:pt x="6060821" y="3154553"/>
                  </a:cubicBezTo>
                  <a:cubicBezTo>
                    <a:pt x="6060948" y="3145536"/>
                    <a:pt x="6067679" y="3137916"/>
                    <a:pt x="6076696" y="3136773"/>
                  </a:cubicBezTo>
                  <a:cubicBezTo>
                    <a:pt x="6454013" y="3089783"/>
                    <a:pt x="6773037" y="2871851"/>
                    <a:pt x="6915912" y="2566162"/>
                  </a:cubicBezTo>
                  <a:lnTo>
                    <a:pt x="6932295" y="2573782"/>
                  </a:lnTo>
                  <a:lnTo>
                    <a:pt x="6915912" y="2566162"/>
                  </a:lnTo>
                  <a:cubicBezTo>
                    <a:pt x="7058533" y="2260854"/>
                    <a:pt x="7004939" y="1912366"/>
                    <a:pt x="6774053" y="1650238"/>
                  </a:cubicBezTo>
                  <a:cubicBezTo>
                    <a:pt x="6769227" y="1644777"/>
                    <a:pt x="6768211" y="1636903"/>
                    <a:pt x="6771386" y="1630299"/>
                  </a:cubicBezTo>
                  <a:cubicBezTo>
                    <a:pt x="6866382" y="1436624"/>
                    <a:pt x="6860794" y="1216660"/>
                    <a:pt x="6755892" y="1026795"/>
                  </a:cubicBezTo>
                  <a:cubicBezTo>
                    <a:pt x="6650863" y="836803"/>
                    <a:pt x="6456172" y="695071"/>
                    <a:pt x="6221476" y="639191"/>
                  </a:cubicBezTo>
                  <a:lnTo>
                    <a:pt x="6225667" y="621665"/>
                  </a:lnTo>
                  <a:lnTo>
                    <a:pt x="6243701" y="621665"/>
                  </a:lnTo>
                  <a:cubicBezTo>
                    <a:pt x="6243701" y="630936"/>
                    <a:pt x="6236716" y="638683"/>
                    <a:pt x="6227445" y="639572"/>
                  </a:cubicBezTo>
                  <a:cubicBezTo>
                    <a:pt x="6218174" y="640461"/>
                    <a:pt x="6209792" y="634365"/>
                    <a:pt x="6207887" y="625221"/>
                  </a:cubicBezTo>
                  <a:cubicBezTo>
                    <a:pt x="6156071" y="374777"/>
                    <a:pt x="5942076" y="171069"/>
                    <a:pt x="5656326" y="104267"/>
                  </a:cubicBezTo>
                  <a:cubicBezTo>
                    <a:pt x="5370576" y="37465"/>
                    <a:pt x="5066538" y="120396"/>
                    <a:pt x="4876165" y="315722"/>
                  </a:cubicBezTo>
                  <a:cubicBezTo>
                    <a:pt x="4872736" y="319151"/>
                    <a:pt x="4868037" y="321183"/>
                    <a:pt x="4863211" y="321183"/>
                  </a:cubicBezTo>
                  <a:cubicBezTo>
                    <a:pt x="4858004" y="321183"/>
                    <a:pt x="4853051" y="318897"/>
                    <a:pt x="4849622" y="314960"/>
                  </a:cubicBezTo>
                  <a:cubicBezTo>
                    <a:pt x="4707255" y="152146"/>
                    <a:pt x="4477385" y="64008"/>
                    <a:pt x="4241673" y="83439"/>
                  </a:cubicBezTo>
                  <a:cubicBezTo>
                    <a:pt x="4005961" y="102870"/>
                    <a:pt x="3799459" y="227076"/>
                    <a:pt x="3694811" y="410210"/>
                  </a:cubicBezTo>
                  <a:cubicBezTo>
                    <a:pt x="3690747" y="417322"/>
                    <a:pt x="3682365" y="420751"/>
                    <a:pt x="3674491" y="418719"/>
                  </a:cubicBezTo>
                  <a:cubicBezTo>
                    <a:pt x="3666617" y="416687"/>
                    <a:pt x="3661029" y="409448"/>
                    <a:pt x="3661029" y="401320"/>
                  </a:cubicBezTo>
                  <a:lnTo>
                    <a:pt x="3679063" y="401320"/>
                  </a:lnTo>
                  <a:lnTo>
                    <a:pt x="3667252" y="415036"/>
                  </a:lnTo>
                  <a:cubicBezTo>
                    <a:pt x="3478784" y="253111"/>
                    <a:pt x="3213100" y="177927"/>
                    <a:pt x="2950718" y="213106"/>
                  </a:cubicBezTo>
                  <a:lnTo>
                    <a:pt x="2948305" y="195199"/>
                  </a:lnTo>
                  <a:lnTo>
                    <a:pt x="2950718" y="213106"/>
                  </a:lnTo>
                  <a:cubicBezTo>
                    <a:pt x="2688336" y="248285"/>
                    <a:pt x="2461260" y="389509"/>
                    <a:pt x="2337689" y="592709"/>
                  </a:cubicBezTo>
                  <a:lnTo>
                    <a:pt x="2322322" y="583311"/>
                  </a:lnTo>
                  <a:lnTo>
                    <a:pt x="2340356" y="583311"/>
                  </a:lnTo>
                  <a:cubicBezTo>
                    <a:pt x="2340356" y="589661"/>
                    <a:pt x="2337054" y="595376"/>
                    <a:pt x="2331720" y="598678"/>
                  </a:cubicBezTo>
                  <a:cubicBezTo>
                    <a:pt x="2326386" y="601980"/>
                    <a:pt x="2319655" y="602234"/>
                    <a:pt x="2314067" y="599313"/>
                  </a:cubicBezTo>
                  <a:cubicBezTo>
                    <a:pt x="1961515" y="419227"/>
                    <a:pt x="1521714" y="430403"/>
                    <a:pt x="1181862" y="627888"/>
                  </a:cubicBezTo>
                  <a:lnTo>
                    <a:pt x="1172845" y="612267"/>
                  </a:lnTo>
                  <a:lnTo>
                    <a:pt x="1181862" y="627888"/>
                  </a:lnTo>
                  <a:cubicBezTo>
                    <a:pt x="842137" y="825500"/>
                    <a:pt x="663067" y="1173353"/>
                    <a:pt x="717677" y="1523492"/>
                  </a:cubicBezTo>
                  <a:lnTo>
                    <a:pt x="699770" y="1526286"/>
                  </a:lnTo>
                  <a:lnTo>
                    <a:pt x="681736" y="1526286"/>
                  </a:lnTo>
                  <a:close/>
                </a:path>
              </a:pathLst>
            </a:custGeom>
            <a:solidFill>
              <a:srgbClr val="357D91"/>
            </a:solidFill>
          </p:spPr>
        </p:sp>
        <p:sp>
          <p:nvSpPr>
            <p:cNvPr name="Freeform 12" id="12"/>
            <p:cNvSpPr/>
            <p:nvPr/>
          </p:nvSpPr>
          <p:spPr>
            <a:xfrm flipH="false" flipV="false" rot="0">
              <a:off x="356616" y="246253"/>
              <a:ext cx="6338443" cy="3803396"/>
            </a:xfrm>
            <a:custGeom>
              <a:avLst/>
              <a:gdLst/>
              <a:ahLst/>
              <a:cxnLst/>
              <a:rect r="r" b="b" t="t" l="l"/>
              <a:pathLst>
                <a:path h="3803396" w="6338443">
                  <a:moveTo>
                    <a:pt x="416179" y="2482215"/>
                  </a:moveTo>
                  <a:cubicBezTo>
                    <a:pt x="271018" y="2492121"/>
                    <a:pt x="125857" y="2462911"/>
                    <a:pt x="0" y="2398268"/>
                  </a:cubicBezTo>
                  <a:lnTo>
                    <a:pt x="16510" y="2366137"/>
                  </a:lnTo>
                  <a:cubicBezTo>
                    <a:pt x="136398" y="2427605"/>
                    <a:pt x="274955" y="2455672"/>
                    <a:pt x="413766" y="2446147"/>
                  </a:cubicBezTo>
                  <a:close/>
                  <a:moveTo>
                    <a:pt x="771398" y="3307207"/>
                  </a:moveTo>
                  <a:cubicBezTo>
                    <a:pt x="780161" y="3307207"/>
                    <a:pt x="787781" y="3313557"/>
                    <a:pt x="789178" y="3322320"/>
                  </a:cubicBezTo>
                  <a:cubicBezTo>
                    <a:pt x="790575" y="3331083"/>
                    <a:pt x="785622" y="3339465"/>
                    <a:pt x="777240" y="3342386"/>
                  </a:cubicBezTo>
                  <a:cubicBezTo>
                    <a:pt x="718820" y="3362706"/>
                    <a:pt x="657606" y="3376168"/>
                    <a:pt x="595249" y="3382518"/>
                  </a:cubicBezTo>
                  <a:lnTo>
                    <a:pt x="591566" y="3346577"/>
                  </a:lnTo>
                  <a:cubicBezTo>
                    <a:pt x="651256" y="3340481"/>
                    <a:pt x="709676" y="3327654"/>
                    <a:pt x="765429" y="3308223"/>
                  </a:cubicBezTo>
                  <a:lnTo>
                    <a:pt x="771398" y="3325241"/>
                  </a:lnTo>
                  <a:lnTo>
                    <a:pt x="771398" y="3343275"/>
                  </a:lnTo>
                  <a:close/>
                  <a:moveTo>
                    <a:pt x="2290318" y="3803396"/>
                  </a:moveTo>
                  <a:cubicBezTo>
                    <a:pt x="2246630" y="3746119"/>
                    <a:pt x="2209927" y="3685032"/>
                    <a:pt x="2180971" y="3620897"/>
                  </a:cubicBezTo>
                  <a:lnTo>
                    <a:pt x="2213864" y="3606038"/>
                  </a:lnTo>
                  <a:cubicBezTo>
                    <a:pt x="2241677" y="3667633"/>
                    <a:pt x="2276856" y="3726434"/>
                    <a:pt x="2319020" y="3781425"/>
                  </a:cubicBezTo>
                  <a:close/>
                  <a:moveTo>
                    <a:pt x="4307713" y="3347847"/>
                  </a:moveTo>
                  <a:cubicBezTo>
                    <a:pt x="4301236" y="3415919"/>
                    <a:pt x="4286631" y="3483102"/>
                    <a:pt x="4264025" y="3548380"/>
                  </a:cubicBezTo>
                  <a:lnTo>
                    <a:pt x="4229862" y="3536569"/>
                  </a:lnTo>
                  <a:cubicBezTo>
                    <a:pt x="4251579" y="3473958"/>
                    <a:pt x="4265549" y="3409569"/>
                    <a:pt x="4271772" y="3344418"/>
                  </a:cubicBezTo>
                  <a:close/>
                  <a:moveTo>
                    <a:pt x="5112131" y="2112772"/>
                  </a:moveTo>
                  <a:cubicBezTo>
                    <a:pt x="5439664" y="2251710"/>
                    <a:pt x="5648071" y="2543302"/>
                    <a:pt x="5645150" y="2863469"/>
                  </a:cubicBezTo>
                  <a:lnTo>
                    <a:pt x="5609082" y="2863088"/>
                  </a:lnTo>
                  <a:cubicBezTo>
                    <a:pt x="5611876" y="2559685"/>
                    <a:pt x="5414137" y="2280158"/>
                    <a:pt x="5098034" y="2145919"/>
                  </a:cubicBezTo>
                  <a:close/>
                  <a:moveTo>
                    <a:pt x="6338443" y="1388872"/>
                  </a:moveTo>
                  <a:cubicBezTo>
                    <a:pt x="6284976" y="1497838"/>
                    <a:pt x="6203442" y="1594231"/>
                    <a:pt x="6100572" y="1670685"/>
                  </a:cubicBezTo>
                  <a:lnTo>
                    <a:pt x="6078982" y="1641729"/>
                  </a:lnTo>
                  <a:cubicBezTo>
                    <a:pt x="6177534" y="1568577"/>
                    <a:pt x="6255258" y="1476502"/>
                    <a:pt x="6305931" y="1373124"/>
                  </a:cubicBezTo>
                  <a:close/>
                  <a:moveTo>
                    <a:pt x="5749671" y="340360"/>
                  </a:moveTo>
                  <a:cubicBezTo>
                    <a:pt x="5758815" y="384556"/>
                    <a:pt x="5763006" y="429387"/>
                    <a:pt x="5762371" y="474345"/>
                  </a:cubicBezTo>
                  <a:lnTo>
                    <a:pt x="5726303" y="473710"/>
                  </a:lnTo>
                  <a:cubicBezTo>
                    <a:pt x="5726938" y="431419"/>
                    <a:pt x="5723001" y="389255"/>
                    <a:pt x="5714365" y="347726"/>
                  </a:cubicBezTo>
                  <a:close/>
                  <a:moveTo>
                    <a:pt x="4313936" y="170180"/>
                  </a:moveTo>
                  <a:cubicBezTo>
                    <a:pt x="4345051" y="108458"/>
                    <a:pt x="4386326" y="51181"/>
                    <a:pt x="4436237" y="0"/>
                  </a:cubicBezTo>
                  <a:lnTo>
                    <a:pt x="4462145" y="25273"/>
                  </a:lnTo>
                  <a:cubicBezTo>
                    <a:pt x="4414647" y="73914"/>
                    <a:pt x="4375658" y="128270"/>
                    <a:pt x="4346194" y="186563"/>
                  </a:cubicBezTo>
                  <a:close/>
                  <a:moveTo>
                    <a:pt x="3198749" y="252857"/>
                  </a:moveTo>
                  <a:cubicBezTo>
                    <a:pt x="3211576" y="201676"/>
                    <a:pt x="3231515" y="152146"/>
                    <a:pt x="3258312" y="105283"/>
                  </a:cubicBezTo>
                  <a:lnTo>
                    <a:pt x="3289681" y="123190"/>
                  </a:lnTo>
                  <a:cubicBezTo>
                    <a:pt x="3264535" y="167132"/>
                    <a:pt x="3245739" y="213614"/>
                    <a:pt x="3233801" y="261493"/>
                  </a:cubicBezTo>
                  <a:close/>
                  <a:moveTo>
                    <a:pt x="1927225" y="305816"/>
                  </a:moveTo>
                  <a:lnTo>
                    <a:pt x="1909191" y="305816"/>
                  </a:lnTo>
                  <a:lnTo>
                    <a:pt x="1917446" y="289687"/>
                  </a:lnTo>
                  <a:cubicBezTo>
                    <a:pt x="1994408" y="329057"/>
                    <a:pt x="2065655" y="376301"/>
                    <a:pt x="2129663" y="430657"/>
                  </a:cubicBezTo>
                  <a:lnTo>
                    <a:pt x="2106295" y="458216"/>
                  </a:lnTo>
                  <a:cubicBezTo>
                    <a:pt x="2044573" y="405765"/>
                    <a:pt x="1975612" y="359918"/>
                    <a:pt x="1901063" y="321818"/>
                  </a:cubicBezTo>
                  <a:cubicBezTo>
                    <a:pt x="1894967" y="318770"/>
                    <a:pt x="1891157" y="312547"/>
                    <a:pt x="1891157" y="305689"/>
                  </a:cubicBezTo>
                  <a:close/>
                  <a:moveTo>
                    <a:pt x="311277" y="1408557"/>
                  </a:moveTo>
                  <a:cubicBezTo>
                    <a:pt x="309372" y="1406652"/>
                    <a:pt x="307848" y="1404239"/>
                    <a:pt x="306959" y="1401699"/>
                  </a:cubicBezTo>
                  <a:cubicBezTo>
                    <a:pt x="290068" y="1352931"/>
                    <a:pt x="277622" y="1303147"/>
                    <a:pt x="269748" y="1252601"/>
                  </a:cubicBezTo>
                  <a:lnTo>
                    <a:pt x="305435" y="1247013"/>
                  </a:lnTo>
                  <a:cubicBezTo>
                    <a:pt x="312928" y="1295400"/>
                    <a:pt x="324866" y="1343025"/>
                    <a:pt x="341122" y="1389761"/>
                  </a:cubicBezTo>
                  <a:lnTo>
                    <a:pt x="324104" y="1395730"/>
                  </a:lnTo>
                  <a:lnTo>
                    <a:pt x="336931" y="1382903"/>
                  </a:lnTo>
                  <a:close/>
                </a:path>
              </a:pathLst>
            </a:custGeom>
            <a:solidFill>
              <a:srgbClr val="357D91"/>
            </a:solidFill>
          </p:spPr>
        </p:sp>
        <p:sp>
          <p:nvSpPr>
            <p:cNvPr name="TextBox 13" id="13"/>
            <p:cNvSpPr txBox="true"/>
            <p:nvPr/>
          </p:nvSpPr>
          <p:spPr>
            <a:xfrm>
              <a:off x="0" y="-47625"/>
              <a:ext cx="6972018" cy="4527056"/>
            </a:xfrm>
            <a:prstGeom prst="rect">
              <a:avLst/>
            </a:prstGeom>
          </p:spPr>
          <p:txBody>
            <a:bodyPr anchor="ctr" rtlCol="false" tIns="50800" lIns="50800" bIns="50800" rIns="50800"/>
            <a:lstStyle/>
            <a:p>
              <a:pPr algn="ctr">
                <a:lnSpc>
                  <a:spcPts val="2304"/>
                </a:lnSpc>
              </a:pPr>
              <a:r>
                <a:rPr lang="en-US" sz="1920">
                  <a:solidFill>
                    <a:srgbClr val="FFFFFF"/>
                  </a:solidFill>
                  <a:latin typeface="Calibri (MS)"/>
                  <a:ea typeface="Calibri (MS)"/>
                  <a:cs typeface="Calibri (MS)"/>
                  <a:sym typeface="Calibri (MS)"/>
                </a:rPr>
                <a:t>Weather refers to </a:t>
              </a:r>
              <a:r>
                <a:rPr lang="en-US" sz="1920" b="true">
                  <a:solidFill>
                    <a:srgbClr val="FFFFFF"/>
                  </a:solidFill>
                  <a:latin typeface="Calibri (MS) Bold"/>
                  <a:ea typeface="Calibri (MS) Bold"/>
                  <a:cs typeface="Calibri (MS) Bold"/>
                  <a:sym typeface="Calibri (MS) Bold"/>
                </a:rPr>
                <a:t>short term atmospheric conditions</a:t>
              </a:r>
              <a:r>
                <a:rPr lang="en-US" sz="1920">
                  <a:solidFill>
                    <a:srgbClr val="FFFFFF"/>
                  </a:solidFill>
                  <a:latin typeface="Calibri (MS)"/>
                  <a:ea typeface="Calibri (MS)"/>
                  <a:cs typeface="Calibri (MS)"/>
                  <a:sym typeface="Calibri (MS)"/>
                </a:rPr>
                <a:t> while climate is </a:t>
              </a:r>
              <a:r>
                <a:rPr lang="en-US" sz="1920" b="true">
                  <a:solidFill>
                    <a:srgbClr val="FFFFFF"/>
                  </a:solidFill>
                  <a:latin typeface="Calibri (MS) Bold"/>
                  <a:ea typeface="Calibri (MS) Bold"/>
                  <a:cs typeface="Calibri (MS) Bold"/>
                  <a:sym typeface="Calibri (MS) Bold"/>
                </a:rPr>
                <a:t>the weather of a specific region averaged over a long period of time</a:t>
              </a:r>
              <a:r>
                <a:rPr lang="en-US" sz="1920">
                  <a:solidFill>
                    <a:srgbClr val="FFFFFF"/>
                  </a:solidFill>
                  <a:latin typeface="Calibri (MS)"/>
                  <a:ea typeface="Calibri (MS)"/>
                  <a:cs typeface="Calibri (MS)"/>
                  <a:sym typeface="Calibri (MS)"/>
                </a:rPr>
                <a:t>. Climate change refers to long-term changes.</a:t>
              </a:r>
            </a:p>
          </p:txBody>
        </p:sp>
      </p:grpSp>
      <p:sp>
        <p:nvSpPr>
          <p:cNvPr name="TextBox 14" id="14"/>
          <p:cNvSpPr txBox="true"/>
          <p:nvPr/>
        </p:nvSpPr>
        <p:spPr>
          <a:xfrm rot="0">
            <a:off x="649450" y="6759421"/>
            <a:ext cx="5262880" cy="645605"/>
          </a:xfrm>
          <a:prstGeom prst="rect">
            <a:avLst/>
          </a:prstGeom>
        </p:spPr>
        <p:txBody>
          <a:bodyPr anchor="t" rtlCol="false" tIns="0" lIns="0" bIns="0" rIns="0">
            <a:spAutoFit/>
          </a:bodyPr>
          <a:lstStyle/>
          <a:p>
            <a:pPr algn="l">
              <a:lnSpc>
                <a:spcPts val="2304"/>
              </a:lnSpc>
            </a:pPr>
            <a:r>
              <a:rPr lang="en-US" sz="1920" u="sng">
                <a:solidFill>
                  <a:srgbClr val="0000FF"/>
                </a:solidFill>
                <a:latin typeface="Calibri (MS)"/>
                <a:ea typeface="Calibri (MS)"/>
                <a:cs typeface="Calibri (MS)"/>
                <a:sym typeface="Calibri (MS)"/>
                <a:hlinkClick r:id="rId4" tooltip="https://www.youtube.com/watch?v=ePL-uOg9hSU"/>
              </a:rPr>
              <a:t>https://www.youtube.com/watch?v=ePL-uOg9hSU</a:t>
            </a:r>
          </a:p>
          <a:p>
            <a:pPr algn="l">
              <a:lnSpc>
                <a:spcPts val="2304"/>
              </a:lnSpc>
            </a:pPr>
          </a:p>
        </p:txBody>
      </p:sp>
      <p:grpSp>
        <p:nvGrpSpPr>
          <p:cNvPr name="Group 15" id="15"/>
          <p:cNvGrpSpPr>
            <a:grpSpLocks noChangeAspect="true"/>
          </p:cNvGrpSpPr>
          <p:nvPr/>
        </p:nvGrpSpPr>
        <p:grpSpPr>
          <a:xfrm rot="0">
            <a:off x="6003770" y="1093854"/>
            <a:ext cx="3749830" cy="6125173"/>
            <a:chOff x="0" y="0"/>
            <a:chExt cx="4999774" cy="8166898"/>
          </a:xfrm>
        </p:grpSpPr>
        <p:sp>
          <p:nvSpPr>
            <p:cNvPr name="Freeform 16" id="16" descr="CLIMATE VS WEATHER | Weather science, Weather elementary, Teaching weather"/>
            <p:cNvSpPr/>
            <p:nvPr/>
          </p:nvSpPr>
          <p:spPr>
            <a:xfrm flipH="false" flipV="false" rot="0">
              <a:off x="0" y="0"/>
              <a:ext cx="4999736" cy="8166862"/>
            </a:xfrm>
            <a:custGeom>
              <a:avLst/>
              <a:gdLst/>
              <a:ahLst/>
              <a:cxnLst/>
              <a:rect r="r" b="b" t="t" l="l"/>
              <a:pathLst>
                <a:path h="8166862" w="4999736">
                  <a:moveTo>
                    <a:pt x="0" y="0"/>
                  </a:moveTo>
                  <a:lnTo>
                    <a:pt x="4999736" y="0"/>
                  </a:lnTo>
                  <a:lnTo>
                    <a:pt x="4999736" y="8166862"/>
                  </a:lnTo>
                  <a:lnTo>
                    <a:pt x="0" y="8166862"/>
                  </a:lnTo>
                  <a:lnTo>
                    <a:pt x="0" y="0"/>
                  </a:lnTo>
                  <a:close/>
                </a:path>
              </a:pathLst>
            </a:custGeom>
            <a:blipFill>
              <a:blip r:embed="rId5"/>
              <a:stretch>
                <a:fillRect l="0" t="0" r="-28499" b="0"/>
              </a:stretch>
            </a:blipFill>
          </p:spPr>
        </p:sp>
      </p:gr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7000" t="0" r="-7000" b="0"/>
            </a:stretch>
          </a:blipFill>
        </p:spPr>
      </p:sp>
      <p:sp>
        <p:nvSpPr>
          <p:cNvPr name="Freeform 3" id="3"/>
          <p:cNvSpPr/>
          <p:nvPr/>
        </p:nvSpPr>
        <p:spPr>
          <a:xfrm flipH="false" flipV="false" rot="0">
            <a:off x="-1546093" y="0"/>
            <a:ext cx="13004800" cy="7315200"/>
          </a:xfrm>
          <a:custGeom>
            <a:avLst/>
            <a:gdLst/>
            <a:ahLst/>
            <a:cxnLst/>
            <a:rect r="r" b="b" t="t" l="l"/>
            <a:pathLst>
              <a:path h="7315200" w="13004800">
                <a:moveTo>
                  <a:pt x="0" y="0"/>
                </a:moveTo>
                <a:lnTo>
                  <a:pt x="13004800" y="0"/>
                </a:lnTo>
                <a:lnTo>
                  <a:pt x="13004800" y="7315200"/>
                </a:lnTo>
                <a:lnTo>
                  <a:pt x="0" y="7315200"/>
                </a:lnTo>
                <a:lnTo>
                  <a:pt x="0" y="0"/>
                </a:lnTo>
                <a:close/>
              </a:path>
            </a:pathLst>
          </a:custGeom>
          <a:blipFill>
            <a:blip r:embed="rId3"/>
            <a:stretch>
              <a:fillRect l="0" t="0" r="0" b="0"/>
            </a:stretch>
          </a:blipFill>
        </p:spPr>
      </p:sp>
      <p:grpSp>
        <p:nvGrpSpPr>
          <p:cNvPr name="Group 4" id="4"/>
          <p:cNvGrpSpPr/>
          <p:nvPr/>
        </p:nvGrpSpPr>
        <p:grpSpPr>
          <a:xfrm rot="0">
            <a:off x="-20320" y="-20320"/>
            <a:ext cx="9794240" cy="1341120"/>
            <a:chOff x="0" y="0"/>
            <a:chExt cx="13058987" cy="1788160"/>
          </a:xfrm>
        </p:grpSpPr>
        <p:sp>
          <p:nvSpPr>
            <p:cNvPr name="Freeform 5" id="5"/>
            <p:cNvSpPr/>
            <p:nvPr/>
          </p:nvSpPr>
          <p:spPr>
            <a:xfrm flipH="false" flipV="false" rot="0">
              <a:off x="0" y="0"/>
              <a:ext cx="13058987" cy="1788160"/>
            </a:xfrm>
            <a:custGeom>
              <a:avLst/>
              <a:gdLst/>
              <a:ahLst/>
              <a:cxnLst/>
              <a:rect r="r" b="b" t="t" l="l"/>
              <a:pathLst>
                <a:path h="1788160" w="13058987">
                  <a:moveTo>
                    <a:pt x="0" y="0"/>
                  </a:moveTo>
                  <a:lnTo>
                    <a:pt x="13058987" y="0"/>
                  </a:lnTo>
                  <a:lnTo>
                    <a:pt x="13058987" y="1788160"/>
                  </a:lnTo>
                  <a:lnTo>
                    <a:pt x="0" y="1788160"/>
                  </a:lnTo>
                  <a:close/>
                </a:path>
              </a:pathLst>
            </a:custGeom>
            <a:solidFill>
              <a:srgbClr val="000000">
                <a:alpha val="0"/>
              </a:srgbClr>
            </a:solidFill>
          </p:spPr>
        </p:sp>
        <p:sp>
          <p:nvSpPr>
            <p:cNvPr name="TextBox 6" id="6"/>
            <p:cNvSpPr txBox="true"/>
            <p:nvPr/>
          </p:nvSpPr>
          <p:spPr>
            <a:xfrm>
              <a:off x="0" y="-76200"/>
              <a:ext cx="13058987" cy="1864360"/>
            </a:xfrm>
            <a:prstGeom prst="rect">
              <a:avLst/>
            </a:prstGeom>
          </p:spPr>
          <p:txBody>
            <a:bodyPr anchor="ctr" rtlCol="false" tIns="0" lIns="0" bIns="0" rIns="0"/>
            <a:lstStyle/>
            <a:p>
              <a:pPr algn="ctr">
                <a:lnSpc>
                  <a:spcPts val="4863"/>
                </a:lnSpc>
              </a:pPr>
              <a:r>
                <a:rPr lang="en-US" b="true" sz="4053" u="sng">
                  <a:solidFill>
                    <a:srgbClr val="000000"/>
                  </a:solidFill>
                  <a:latin typeface="Calibri (MS) Bold"/>
                  <a:ea typeface="Calibri (MS) Bold"/>
                  <a:cs typeface="Calibri (MS) Bold"/>
                  <a:sym typeface="Calibri (MS) Bold"/>
                </a:rPr>
                <a:t>Case Study: Annual surface energy budget of an Arctic site – Svalbard, Norway</a:t>
              </a:r>
            </a:p>
          </p:txBody>
        </p:sp>
      </p:grpSp>
      <p:grpSp>
        <p:nvGrpSpPr>
          <p:cNvPr name="Group 7" id="7"/>
          <p:cNvGrpSpPr/>
          <p:nvPr/>
        </p:nvGrpSpPr>
        <p:grpSpPr>
          <a:xfrm rot="0">
            <a:off x="-5080" y="1298859"/>
            <a:ext cx="3749040" cy="4233261"/>
            <a:chOff x="0" y="0"/>
            <a:chExt cx="4998720" cy="5644348"/>
          </a:xfrm>
        </p:grpSpPr>
        <p:sp>
          <p:nvSpPr>
            <p:cNvPr name="Freeform 8" id="8"/>
            <p:cNvSpPr/>
            <p:nvPr/>
          </p:nvSpPr>
          <p:spPr>
            <a:xfrm flipH="false" flipV="false" rot="0">
              <a:off x="6731" y="6731"/>
              <a:ext cx="4985258" cy="5630799"/>
            </a:xfrm>
            <a:custGeom>
              <a:avLst/>
              <a:gdLst/>
              <a:ahLst/>
              <a:cxnLst/>
              <a:rect r="r" b="b" t="t" l="l"/>
              <a:pathLst>
                <a:path h="5630799" w="4985258">
                  <a:moveTo>
                    <a:pt x="0" y="0"/>
                  </a:moveTo>
                  <a:lnTo>
                    <a:pt x="4985258" y="0"/>
                  </a:lnTo>
                  <a:lnTo>
                    <a:pt x="4985258" y="5630799"/>
                  </a:lnTo>
                  <a:lnTo>
                    <a:pt x="0" y="5630799"/>
                  </a:lnTo>
                  <a:close/>
                </a:path>
              </a:pathLst>
            </a:custGeom>
            <a:solidFill>
              <a:srgbClr val="66FF33"/>
            </a:solidFill>
          </p:spPr>
        </p:sp>
        <p:sp>
          <p:nvSpPr>
            <p:cNvPr name="Freeform 9" id="9"/>
            <p:cNvSpPr/>
            <p:nvPr/>
          </p:nvSpPr>
          <p:spPr>
            <a:xfrm flipH="false" flipV="false" rot="0">
              <a:off x="0" y="0"/>
              <a:ext cx="4998720" cy="5644261"/>
            </a:xfrm>
            <a:custGeom>
              <a:avLst/>
              <a:gdLst/>
              <a:ahLst/>
              <a:cxnLst/>
              <a:rect r="r" b="b" t="t" l="l"/>
              <a:pathLst>
                <a:path h="5644261" w="4998720">
                  <a:moveTo>
                    <a:pt x="6731" y="0"/>
                  </a:moveTo>
                  <a:lnTo>
                    <a:pt x="4991989" y="0"/>
                  </a:lnTo>
                  <a:cubicBezTo>
                    <a:pt x="4995672" y="0"/>
                    <a:pt x="4998720" y="3048"/>
                    <a:pt x="4998720" y="6731"/>
                  </a:cubicBezTo>
                  <a:lnTo>
                    <a:pt x="4998720" y="5637530"/>
                  </a:lnTo>
                  <a:cubicBezTo>
                    <a:pt x="4998720" y="5641213"/>
                    <a:pt x="4995672" y="5644261"/>
                    <a:pt x="4991989" y="5644261"/>
                  </a:cubicBezTo>
                  <a:lnTo>
                    <a:pt x="6731" y="5644261"/>
                  </a:lnTo>
                  <a:cubicBezTo>
                    <a:pt x="3048" y="5644261"/>
                    <a:pt x="0" y="5641213"/>
                    <a:pt x="0" y="5637530"/>
                  </a:cubicBezTo>
                  <a:lnTo>
                    <a:pt x="0" y="6731"/>
                  </a:lnTo>
                  <a:cubicBezTo>
                    <a:pt x="0" y="3048"/>
                    <a:pt x="3048" y="0"/>
                    <a:pt x="6731" y="0"/>
                  </a:cubicBezTo>
                  <a:moveTo>
                    <a:pt x="6731" y="13589"/>
                  </a:moveTo>
                  <a:lnTo>
                    <a:pt x="6731" y="6731"/>
                  </a:lnTo>
                  <a:lnTo>
                    <a:pt x="13462" y="6731"/>
                  </a:lnTo>
                  <a:lnTo>
                    <a:pt x="13462" y="5637530"/>
                  </a:lnTo>
                  <a:lnTo>
                    <a:pt x="6731" y="5637530"/>
                  </a:lnTo>
                  <a:lnTo>
                    <a:pt x="6731" y="5630799"/>
                  </a:lnTo>
                  <a:lnTo>
                    <a:pt x="4991989" y="5630799"/>
                  </a:lnTo>
                  <a:lnTo>
                    <a:pt x="4991989" y="5637530"/>
                  </a:lnTo>
                  <a:lnTo>
                    <a:pt x="4985258" y="5637530"/>
                  </a:lnTo>
                  <a:lnTo>
                    <a:pt x="4985258" y="6731"/>
                  </a:lnTo>
                  <a:lnTo>
                    <a:pt x="4991989" y="6731"/>
                  </a:lnTo>
                  <a:lnTo>
                    <a:pt x="4991989" y="13462"/>
                  </a:lnTo>
                  <a:lnTo>
                    <a:pt x="6731" y="13462"/>
                  </a:lnTo>
                  <a:close/>
                </a:path>
              </a:pathLst>
            </a:custGeom>
            <a:solidFill>
              <a:srgbClr val="F69240"/>
            </a:solidFill>
          </p:spPr>
        </p:sp>
        <p:sp>
          <p:nvSpPr>
            <p:cNvPr name="TextBox 10" id="10"/>
            <p:cNvSpPr txBox="true"/>
            <p:nvPr/>
          </p:nvSpPr>
          <p:spPr>
            <a:xfrm>
              <a:off x="0" y="-47625"/>
              <a:ext cx="4998720" cy="5691973"/>
            </a:xfrm>
            <a:prstGeom prst="rect">
              <a:avLst/>
            </a:prstGeom>
          </p:spPr>
          <p:txBody>
            <a:bodyPr anchor="t" rtlCol="false" tIns="50800" lIns="50800" bIns="50800" rIns="50800"/>
            <a:lstStyle/>
            <a:p>
              <a:pPr algn="l">
                <a:lnSpc>
                  <a:spcPts val="2560"/>
                </a:lnSpc>
              </a:pPr>
              <a:r>
                <a:rPr lang="en-US" sz="2133">
                  <a:solidFill>
                    <a:srgbClr val="000000"/>
                  </a:solidFill>
                  <a:latin typeface="Calibri (MS)"/>
                  <a:ea typeface="Calibri (MS)"/>
                  <a:cs typeface="Calibri (MS)"/>
                  <a:sym typeface="Calibri (MS)"/>
                </a:rPr>
                <a:t>Can you </a:t>
              </a:r>
              <a:r>
                <a:rPr lang="en-US" sz="2133" u="sng">
                  <a:solidFill>
                    <a:srgbClr val="000000"/>
                  </a:solidFill>
                  <a:latin typeface="Calibri (MS)"/>
                  <a:ea typeface="Calibri (MS)"/>
                  <a:cs typeface="Calibri (MS)"/>
                  <a:sym typeface="Calibri (MS)"/>
                </a:rPr>
                <a:t>describe and explain</a:t>
              </a:r>
              <a:r>
                <a:rPr lang="en-US" sz="2133">
                  <a:solidFill>
                    <a:srgbClr val="000000"/>
                  </a:solidFill>
                  <a:latin typeface="Calibri (MS)"/>
                  <a:ea typeface="Calibri (MS)"/>
                  <a:cs typeface="Calibri (MS)"/>
                  <a:sym typeface="Calibri (MS)"/>
                </a:rPr>
                <a:t> the following:</a:t>
              </a:r>
            </a:p>
            <a:p>
              <a:pPr algn="l" marL="274546" indent="-137273" lvl="1">
                <a:lnSpc>
                  <a:spcPts val="2560"/>
                </a:lnSpc>
                <a:buFont typeface="Arial"/>
                <a:buChar char="•"/>
              </a:pPr>
              <a:r>
                <a:rPr lang="en-US" sz="2133">
                  <a:solidFill>
                    <a:srgbClr val="000000"/>
                  </a:solidFill>
                  <a:latin typeface="Calibri (MS)"/>
                  <a:ea typeface="Calibri (MS)"/>
                  <a:cs typeface="Calibri (MS)"/>
                  <a:sym typeface="Calibri (MS)"/>
                </a:rPr>
                <a:t>The surface energy budget of Svalbard in summer.</a:t>
              </a:r>
            </a:p>
            <a:p>
              <a:pPr algn="l" marL="274546" indent="-137273" lvl="1">
                <a:lnSpc>
                  <a:spcPts val="2560"/>
                </a:lnSpc>
                <a:buFont typeface="Arial"/>
                <a:buChar char="•"/>
              </a:pPr>
              <a:r>
                <a:rPr lang="en-US" sz="2133">
                  <a:solidFill>
                    <a:srgbClr val="000000"/>
                  </a:solidFill>
                  <a:latin typeface="Calibri (MS)"/>
                  <a:ea typeface="Calibri (MS)"/>
                  <a:cs typeface="Calibri (MS)"/>
                  <a:sym typeface="Calibri (MS)"/>
                </a:rPr>
                <a:t>The surface energy budget of Svalbard in winter.</a:t>
              </a:r>
            </a:p>
            <a:p>
              <a:pPr algn="l" marL="274546" indent="-137273" lvl="1">
                <a:lnSpc>
                  <a:spcPts val="2560"/>
                </a:lnSpc>
              </a:pPr>
            </a:p>
            <a:p>
              <a:pPr algn="l" marL="274546" indent="-137273" lvl="1">
                <a:lnSpc>
                  <a:spcPts val="2560"/>
                </a:lnSpc>
              </a:pPr>
              <a:r>
                <a:rPr lang="en-US" sz="2133">
                  <a:solidFill>
                    <a:srgbClr val="000000"/>
                  </a:solidFill>
                  <a:latin typeface="Calibri (MS)"/>
                  <a:ea typeface="Calibri (MS)"/>
                  <a:cs typeface="Calibri (MS)"/>
                  <a:sym typeface="Calibri (MS)"/>
                </a:rPr>
                <a:t>Can you </a:t>
              </a:r>
              <a:r>
                <a:rPr lang="en-US" sz="2133" u="sng">
                  <a:solidFill>
                    <a:srgbClr val="000000"/>
                  </a:solidFill>
                  <a:latin typeface="Calibri (MS)"/>
                  <a:ea typeface="Calibri (MS)"/>
                  <a:cs typeface="Calibri (MS)"/>
                  <a:sym typeface="Calibri (MS)"/>
                </a:rPr>
                <a:t>compare the differences</a:t>
              </a:r>
              <a:r>
                <a:rPr lang="en-US" sz="2133">
                  <a:solidFill>
                    <a:srgbClr val="000000"/>
                  </a:solidFill>
                  <a:latin typeface="Calibri (MS)"/>
                  <a:ea typeface="Calibri (MS)"/>
                  <a:cs typeface="Calibri (MS)"/>
                  <a:sym typeface="Calibri (MS)"/>
                </a:rPr>
                <a:t> between summer &amp; winter and </a:t>
              </a:r>
              <a:r>
                <a:rPr lang="en-US" sz="2133" u="sng">
                  <a:solidFill>
                    <a:srgbClr val="000000"/>
                  </a:solidFill>
                  <a:latin typeface="Calibri (MS)"/>
                  <a:ea typeface="Calibri (MS)"/>
                  <a:cs typeface="Calibri (MS)"/>
                  <a:sym typeface="Calibri (MS)"/>
                </a:rPr>
                <a:t>account</a:t>
              </a:r>
              <a:r>
                <a:rPr lang="en-US" sz="2133">
                  <a:solidFill>
                    <a:srgbClr val="000000"/>
                  </a:solidFill>
                  <a:latin typeface="Calibri (MS)"/>
                  <a:ea typeface="Calibri (MS)"/>
                  <a:cs typeface="Calibri (MS)"/>
                  <a:sym typeface="Calibri (MS)"/>
                </a:rPr>
                <a:t> for them (explain why the differences exist)?</a:t>
              </a:r>
            </a:p>
            <a:p>
              <a:pPr algn="l" marL="274546" indent="-137273" lvl="1">
                <a:lnSpc>
                  <a:spcPts val="2560"/>
                </a:lnSpc>
              </a:pPr>
            </a:p>
            <a:p>
              <a:pPr algn="l" marL="274546" indent="-137273" lvl="1">
                <a:lnSpc>
                  <a:spcPts val="2560"/>
                </a:lnSpc>
              </a:pPr>
            </a:p>
            <a:p>
              <a:pPr algn="l" marL="274546" indent="-137273" lvl="1">
                <a:lnSpc>
                  <a:spcPts val="2560"/>
                </a:lnSpc>
              </a:pPr>
            </a:p>
            <a:p>
              <a:pPr algn="l" marL="274546" indent="-137273" lvl="1">
                <a:lnSpc>
                  <a:spcPts val="2560"/>
                </a:lnSpc>
              </a:pPr>
            </a:p>
          </p:txBody>
        </p:sp>
      </p:grpSp>
      <p:grpSp>
        <p:nvGrpSpPr>
          <p:cNvPr name="Group 11" id="11"/>
          <p:cNvGrpSpPr/>
          <p:nvPr/>
        </p:nvGrpSpPr>
        <p:grpSpPr>
          <a:xfrm rot="0">
            <a:off x="-40640" y="5658103"/>
            <a:ext cx="3779520" cy="1575817"/>
            <a:chOff x="0" y="0"/>
            <a:chExt cx="5039360" cy="2101089"/>
          </a:xfrm>
        </p:grpSpPr>
        <p:sp>
          <p:nvSpPr>
            <p:cNvPr name="Freeform 12" id="12"/>
            <p:cNvSpPr/>
            <p:nvPr/>
          </p:nvSpPr>
          <p:spPr>
            <a:xfrm flipH="false" flipV="false" rot="0">
              <a:off x="0" y="0"/>
              <a:ext cx="5039360" cy="2101088"/>
            </a:xfrm>
            <a:custGeom>
              <a:avLst/>
              <a:gdLst/>
              <a:ahLst/>
              <a:cxnLst/>
              <a:rect r="r" b="b" t="t" l="l"/>
              <a:pathLst>
                <a:path h="2101088" w="5039360">
                  <a:moveTo>
                    <a:pt x="0" y="0"/>
                  </a:moveTo>
                  <a:lnTo>
                    <a:pt x="5039360" y="0"/>
                  </a:lnTo>
                  <a:lnTo>
                    <a:pt x="5039360" y="2101088"/>
                  </a:lnTo>
                  <a:lnTo>
                    <a:pt x="0" y="2101088"/>
                  </a:lnTo>
                  <a:close/>
                </a:path>
              </a:pathLst>
            </a:custGeom>
            <a:solidFill>
              <a:srgbClr val="DBEEF4"/>
            </a:solidFill>
          </p:spPr>
        </p:sp>
        <p:sp>
          <p:nvSpPr>
            <p:cNvPr name="TextBox 13" id="13"/>
            <p:cNvSpPr txBox="true"/>
            <p:nvPr/>
          </p:nvSpPr>
          <p:spPr>
            <a:xfrm>
              <a:off x="0" y="-47625"/>
              <a:ext cx="5039360" cy="2148714"/>
            </a:xfrm>
            <a:prstGeom prst="rect">
              <a:avLst/>
            </a:prstGeom>
          </p:spPr>
          <p:txBody>
            <a:bodyPr anchor="t" rtlCol="false" tIns="50800" lIns="50800" bIns="50800" rIns="50800"/>
            <a:lstStyle/>
            <a:p>
              <a:pPr algn="l">
                <a:lnSpc>
                  <a:spcPts val="2304"/>
                </a:lnSpc>
              </a:pPr>
              <a:r>
                <a:rPr lang="en-US" sz="1920">
                  <a:solidFill>
                    <a:srgbClr val="000000"/>
                  </a:solidFill>
                  <a:latin typeface="Calibri (MS)"/>
                  <a:ea typeface="Calibri (MS)"/>
                  <a:cs typeface="Calibri (MS)"/>
                  <a:sym typeface="Calibri (MS)"/>
                </a:rPr>
                <a:t>(c) With the aid of examples, assess the extent to which albedo is the most important factor in determining the diurnal energy budget. [15] </a:t>
              </a:r>
            </a:p>
          </p:txBody>
        </p:sp>
      </p:grpSp>
      <p:grpSp>
        <p:nvGrpSpPr>
          <p:cNvPr name="Group 14" id="14"/>
          <p:cNvGrpSpPr>
            <a:grpSpLocks noChangeAspect="true"/>
          </p:cNvGrpSpPr>
          <p:nvPr/>
        </p:nvGrpSpPr>
        <p:grpSpPr>
          <a:xfrm rot="0">
            <a:off x="3820159" y="1425822"/>
            <a:ext cx="5903446" cy="5726818"/>
            <a:chOff x="0" y="0"/>
            <a:chExt cx="7871262" cy="7635758"/>
          </a:xfrm>
        </p:grpSpPr>
        <p:sp>
          <p:nvSpPr>
            <p:cNvPr name="Freeform 15" id="15"/>
            <p:cNvSpPr/>
            <p:nvPr/>
          </p:nvSpPr>
          <p:spPr>
            <a:xfrm flipH="false" flipV="false" rot="0">
              <a:off x="0" y="0"/>
              <a:ext cx="7871206" cy="7635748"/>
            </a:xfrm>
            <a:custGeom>
              <a:avLst/>
              <a:gdLst/>
              <a:ahLst/>
              <a:cxnLst/>
              <a:rect r="r" b="b" t="t" l="l"/>
              <a:pathLst>
                <a:path h="7635748" w="7871206">
                  <a:moveTo>
                    <a:pt x="0" y="0"/>
                  </a:moveTo>
                  <a:lnTo>
                    <a:pt x="7871206" y="0"/>
                  </a:lnTo>
                  <a:lnTo>
                    <a:pt x="7871206" y="7635748"/>
                  </a:lnTo>
                  <a:lnTo>
                    <a:pt x="0" y="7635748"/>
                  </a:lnTo>
                  <a:lnTo>
                    <a:pt x="0" y="0"/>
                  </a:lnTo>
                  <a:close/>
                </a:path>
              </a:pathLst>
            </a:custGeom>
            <a:blipFill>
              <a:blip r:embed="rId4"/>
              <a:stretch>
                <a:fillRect l="0" t="0" r="0" b="0"/>
              </a:stretch>
            </a:blipFill>
          </p:spPr>
        </p:sp>
      </p:gr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46093" y="0"/>
            <a:ext cx="13004800" cy="7315200"/>
          </a:xfrm>
          <a:custGeom>
            <a:avLst/>
            <a:gdLst/>
            <a:ahLst/>
            <a:cxnLst/>
            <a:rect r="r" b="b" t="t" l="l"/>
            <a:pathLst>
              <a:path h="7315200" w="13004800">
                <a:moveTo>
                  <a:pt x="0" y="0"/>
                </a:moveTo>
                <a:lnTo>
                  <a:pt x="13004800" y="0"/>
                </a:lnTo>
                <a:lnTo>
                  <a:pt x="13004800" y="7315200"/>
                </a:lnTo>
                <a:lnTo>
                  <a:pt x="0" y="7315200"/>
                </a:lnTo>
                <a:lnTo>
                  <a:pt x="0" y="0"/>
                </a:lnTo>
                <a:close/>
              </a:path>
            </a:pathLst>
          </a:custGeom>
          <a:blipFill>
            <a:blip r:embed="rId3"/>
            <a:stretch>
              <a:fillRect l="0" t="0" r="0" b="0"/>
            </a:stretch>
          </a:blipFill>
        </p:spPr>
      </p:sp>
      <p:grpSp>
        <p:nvGrpSpPr>
          <p:cNvPr name="Group 3" id="3"/>
          <p:cNvGrpSpPr/>
          <p:nvPr/>
        </p:nvGrpSpPr>
        <p:grpSpPr>
          <a:xfrm rot="0">
            <a:off x="0" y="0"/>
            <a:ext cx="9753600" cy="7452297"/>
            <a:chOff x="0" y="0"/>
            <a:chExt cx="13004800" cy="9936395"/>
          </a:xfrm>
        </p:grpSpPr>
        <p:sp>
          <p:nvSpPr>
            <p:cNvPr name="Freeform 4" id="4"/>
            <p:cNvSpPr/>
            <p:nvPr/>
          </p:nvSpPr>
          <p:spPr>
            <a:xfrm flipH="false" flipV="false" rot="0">
              <a:off x="-1524" y="-1524"/>
              <a:ext cx="13007848" cy="9939401"/>
            </a:xfrm>
            <a:custGeom>
              <a:avLst/>
              <a:gdLst/>
              <a:ahLst/>
              <a:cxnLst/>
              <a:rect r="r" b="b" t="t" l="l"/>
              <a:pathLst>
                <a:path h="9939401" w="13007848">
                  <a:moveTo>
                    <a:pt x="1524" y="0"/>
                  </a:moveTo>
                  <a:lnTo>
                    <a:pt x="13006324" y="0"/>
                  </a:lnTo>
                  <a:cubicBezTo>
                    <a:pt x="13007214" y="0"/>
                    <a:pt x="13007848" y="762"/>
                    <a:pt x="13007848" y="1524"/>
                  </a:cubicBezTo>
                  <a:lnTo>
                    <a:pt x="13007848" y="9937877"/>
                  </a:lnTo>
                  <a:cubicBezTo>
                    <a:pt x="13007848" y="9938766"/>
                    <a:pt x="13007087" y="9939401"/>
                    <a:pt x="13006324" y="9939401"/>
                  </a:cubicBezTo>
                  <a:lnTo>
                    <a:pt x="1524" y="9939401"/>
                  </a:lnTo>
                  <a:cubicBezTo>
                    <a:pt x="635" y="9939401"/>
                    <a:pt x="0" y="9938639"/>
                    <a:pt x="0" y="9937877"/>
                  </a:cubicBezTo>
                  <a:lnTo>
                    <a:pt x="0" y="1524"/>
                  </a:lnTo>
                  <a:cubicBezTo>
                    <a:pt x="0" y="635"/>
                    <a:pt x="762" y="0"/>
                    <a:pt x="1524" y="0"/>
                  </a:cubicBezTo>
                  <a:moveTo>
                    <a:pt x="1524" y="3048"/>
                  </a:moveTo>
                  <a:lnTo>
                    <a:pt x="1524" y="1524"/>
                  </a:lnTo>
                  <a:lnTo>
                    <a:pt x="3048" y="1524"/>
                  </a:lnTo>
                  <a:lnTo>
                    <a:pt x="3048" y="9937877"/>
                  </a:lnTo>
                  <a:lnTo>
                    <a:pt x="1524" y="9937877"/>
                  </a:lnTo>
                  <a:lnTo>
                    <a:pt x="1524" y="9936353"/>
                  </a:lnTo>
                  <a:lnTo>
                    <a:pt x="13006324" y="9936353"/>
                  </a:lnTo>
                  <a:lnTo>
                    <a:pt x="13006324" y="9937877"/>
                  </a:lnTo>
                  <a:lnTo>
                    <a:pt x="13004800" y="9937877"/>
                  </a:lnTo>
                  <a:lnTo>
                    <a:pt x="13004800" y="1524"/>
                  </a:lnTo>
                  <a:lnTo>
                    <a:pt x="13006324" y="1524"/>
                  </a:lnTo>
                  <a:lnTo>
                    <a:pt x="13006324" y="3048"/>
                  </a:lnTo>
                  <a:lnTo>
                    <a:pt x="1524" y="3048"/>
                  </a:lnTo>
                  <a:close/>
                </a:path>
              </a:pathLst>
            </a:custGeom>
            <a:solidFill>
              <a:srgbClr val="000000"/>
            </a:solidFill>
          </p:spPr>
        </p:sp>
        <p:sp>
          <p:nvSpPr>
            <p:cNvPr name="TextBox 5" id="5"/>
            <p:cNvSpPr txBox="true"/>
            <p:nvPr/>
          </p:nvSpPr>
          <p:spPr>
            <a:xfrm>
              <a:off x="0" y="-28575"/>
              <a:ext cx="13004800" cy="9964970"/>
            </a:xfrm>
            <a:prstGeom prst="rect">
              <a:avLst/>
            </a:prstGeom>
          </p:spPr>
          <p:txBody>
            <a:bodyPr anchor="t" rtlCol="false" tIns="50800" lIns="50800" bIns="50800" rIns="50800"/>
            <a:lstStyle/>
            <a:p>
              <a:pPr algn="l">
                <a:lnSpc>
                  <a:spcPts val="1753"/>
                </a:lnSpc>
              </a:pPr>
              <a:r>
                <a:rPr lang="en-US" sz="1461">
                  <a:solidFill>
                    <a:srgbClr val="000000"/>
                  </a:solidFill>
                  <a:latin typeface="Calibri (MS)"/>
                  <a:ea typeface="Calibri (MS)"/>
                  <a:cs typeface="Calibri (MS)"/>
                  <a:sym typeface="Calibri (MS)"/>
                </a:rPr>
                <a:t>5(c) With the aid of examples, assess the extent to which albedo is the most important factor in determining the diurnal energy budget. </a:t>
              </a:r>
            </a:p>
            <a:p>
              <a:pPr algn="l">
                <a:lnSpc>
                  <a:spcPts val="1753"/>
                </a:lnSpc>
              </a:pPr>
            </a:p>
            <a:p>
              <a:pPr algn="l">
                <a:lnSpc>
                  <a:spcPts val="1753"/>
                </a:lnSpc>
              </a:pPr>
              <a:r>
                <a:rPr lang="en-US" sz="1461">
                  <a:solidFill>
                    <a:srgbClr val="000000"/>
                  </a:solidFill>
                  <a:latin typeface="Calibri (MS)"/>
                  <a:ea typeface="Calibri (MS)"/>
                  <a:cs typeface="Calibri (MS)"/>
                  <a:sym typeface="Calibri (MS)"/>
                </a:rPr>
                <a:t>Candidates are free to develop their own approach to the question and responses will vary depending on the approach chosen. Whichever route is chosen, essays which discuss the extent to which albedo is the most important factor and support their argument with relevant examples will be credited. There may be detailed consideration of one or more examples, or a broadly conceived response, drawing on several examples to illustrate the factors involved. </a:t>
              </a:r>
            </a:p>
            <a:p>
              <a:pPr algn="l">
                <a:lnSpc>
                  <a:spcPts val="1753"/>
                </a:lnSpc>
              </a:pPr>
            </a:p>
            <a:p>
              <a:pPr algn="l">
                <a:lnSpc>
                  <a:spcPts val="1753"/>
                </a:lnSpc>
              </a:pPr>
              <a:r>
                <a:rPr lang="en-US" sz="1461" b="true">
                  <a:solidFill>
                    <a:srgbClr val="FF0000"/>
                  </a:solidFill>
                  <a:latin typeface="Calibri (MS) Bold"/>
                  <a:ea typeface="Calibri (MS) Bold"/>
                  <a:cs typeface="Calibri (MS) Bold"/>
                  <a:sym typeface="Calibri (MS) Bold"/>
                </a:rPr>
                <a:t>The emphasis should be on the energy budget thus the main components of the diurnal energy budget (incoming solar radiation, outgoing radiation, reflected solar radiation, absorption, sensible heat transfer, latent heat transfer) could be discussed. Albedo will have an effect on all except incoming solar radiation. Daytime and night time need to be considered. </a:t>
              </a:r>
            </a:p>
            <a:p>
              <a:pPr algn="l">
                <a:lnSpc>
                  <a:spcPts val="1753"/>
                </a:lnSpc>
              </a:pPr>
            </a:p>
            <a:p>
              <a:pPr algn="l">
                <a:lnSpc>
                  <a:spcPts val="1753"/>
                </a:lnSpc>
              </a:pPr>
              <a:r>
                <a:rPr lang="en-US" sz="1461" b="true">
                  <a:solidFill>
                    <a:srgbClr val="FF0000"/>
                  </a:solidFill>
                  <a:latin typeface="Calibri (MS) Bold"/>
                  <a:ea typeface="Calibri (MS) Bold"/>
                  <a:cs typeface="Calibri (MS) Bold"/>
                  <a:sym typeface="Calibri (MS) Bold"/>
                </a:rPr>
                <a:t>However, it is not just the albedo which has a significant influence on the diurnal energy budget. Candidates may mention pollution and cloud cover, which also helps to alter the diurnal energy budget. Or a variety of other factors in the diurnal energy budget – Diagrams of the energy budget can be credited where they help to illustrate their answer. </a:t>
              </a:r>
            </a:p>
            <a:p>
              <a:pPr algn="l">
                <a:lnSpc>
                  <a:spcPts val="1753"/>
                </a:lnSpc>
              </a:pPr>
            </a:p>
            <a:p>
              <a:pPr algn="l">
                <a:lnSpc>
                  <a:spcPts val="1753"/>
                </a:lnSpc>
              </a:pPr>
              <a:r>
                <a:rPr lang="en-US" sz="1461">
                  <a:solidFill>
                    <a:srgbClr val="000000"/>
                  </a:solidFill>
                  <a:latin typeface="Calibri (MS)"/>
                  <a:ea typeface="Calibri (MS)"/>
                  <a:cs typeface="Calibri (MS)"/>
                  <a:sym typeface="Calibri (MS)"/>
                </a:rPr>
                <a:t>Award marks based on the quality of the response using the marking levels below. </a:t>
              </a:r>
            </a:p>
            <a:p>
              <a:pPr algn="l">
                <a:lnSpc>
                  <a:spcPts val="1753"/>
                </a:lnSpc>
              </a:pPr>
              <a:r>
                <a:rPr lang="en-US" sz="1461">
                  <a:solidFill>
                    <a:srgbClr val="000000"/>
                  </a:solidFill>
                  <a:latin typeface="Calibri (MS)"/>
                  <a:ea typeface="Calibri (MS)"/>
                  <a:cs typeface="Calibri (MS)"/>
                  <a:sym typeface="Calibri (MS)"/>
                </a:rPr>
                <a:t>Level 4 (12–15) Response thoroughly discusses the extent that albedo is the most important factor in determining the diurnal energy budget, with clear assessment of other factors. Response has good contextual understanding of the concepts and the energy budget. Candidates consider the significance of the albedo in determining the diurnal energy budget, and are able to draw examples from different surface materials. Response is well founded in detailed knowledge and strong conceptual understanding of the topic. </a:t>
              </a:r>
            </a:p>
            <a:p>
              <a:pPr algn="l">
                <a:lnSpc>
                  <a:spcPts val="1753"/>
                </a:lnSpc>
              </a:pPr>
              <a:r>
                <a:rPr lang="en-US" sz="1461">
                  <a:solidFill>
                    <a:srgbClr val="000000"/>
                  </a:solidFill>
                  <a:latin typeface="Calibri (MS)"/>
                  <a:ea typeface="Calibri (MS)"/>
                  <a:cs typeface="Calibri (MS)"/>
                  <a:sym typeface="Calibri (MS)"/>
                </a:rPr>
                <a:t>Level 3 (8–11) Response discusses the extent that albedo is the most important factor in determining the diurnal energy budget, with some assessment of other factors but may be unbalanced. Examples may lack detail or development. Response develops on a largely secure base of knowledge and understanding. </a:t>
              </a:r>
            </a:p>
            <a:p>
              <a:pPr algn="l">
                <a:lnSpc>
                  <a:spcPts val="1753"/>
                </a:lnSpc>
              </a:pPr>
              <a:r>
                <a:rPr lang="en-US" sz="1461">
                  <a:solidFill>
                    <a:srgbClr val="000000"/>
                  </a:solidFill>
                  <a:latin typeface="Calibri (MS)"/>
                  <a:ea typeface="Calibri (MS)"/>
                  <a:cs typeface="Calibri (MS)"/>
                  <a:sym typeface="Calibri (MS)"/>
                </a:rPr>
                <a:t>Level 2 (4–7) Response shows general knowledge and understanding of the extent that different albedo levels affect the diurnal energy budget. Response is mainly descriptive or explanatory with limited use of examples and understanding of the topic may be partial or inaccurate. Some concluding remarks. General responses without the use of example(s) will not get above the middle of Level 2 (6 marks).</a:t>
              </a:r>
            </a:p>
            <a:p>
              <a:pPr algn="l">
                <a:lnSpc>
                  <a:spcPts val="1753"/>
                </a:lnSpc>
              </a:pPr>
              <a:r>
                <a:rPr lang="en-US" sz="1461">
                  <a:solidFill>
                    <a:srgbClr val="000000"/>
                  </a:solidFill>
                  <a:latin typeface="Calibri (MS)"/>
                  <a:ea typeface="Calibri (MS)"/>
                  <a:cs typeface="Calibri (MS)"/>
                  <a:sym typeface="Calibri (MS)"/>
                </a:rPr>
                <a:t>Level 1 (1–3) Response may broadly discuss the albedo and diurnal energy budget but does not address the question and does not come to a convincing conclusion. Response is descriptive, knowledge is basic and understanding is poor. </a:t>
              </a:r>
            </a:p>
            <a:p>
              <a:pPr algn="l">
                <a:lnSpc>
                  <a:spcPts val="1753"/>
                </a:lnSpc>
              </a:pPr>
              <a:r>
                <a:rPr lang="en-US" sz="1461">
                  <a:solidFill>
                    <a:srgbClr val="000000"/>
                  </a:solidFill>
                  <a:latin typeface="Calibri (MS)"/>
                  <a:ea typeface="Calibri (MS)"/>
                  <a:cs typeface="Calibri (MS)"/>
                  <a:sym typeface="Calibri (MS)"/>
                </a:rPr>
                <a:t>Level 0 (0) No creditable response. 15</a:t>
              </a:r>
            </a:p>
          </p:txBody>
        </p:sp>
      </p:gr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7000" t="0" r="-7000" b="0"/>
            </a:stretch>
          </a:blipFill>
        </p:spPr>
      </p:sp>
      <p:sp>
        <p:nvSpPr>
          <p:cNvPr name="Freeform 3" id="3"/>
          <p:cNvSpPr/>
          <p:nvPr/>
        </p:nvSpPr>
        <p:spPr>
          <a:xfrm flipH="false" flipV="false" rot="0">
            <a:off x="-1546093" y="0"/>
            <a:ext cx="13004800" cy="7315200"/>
          </a:xfrm>
          <a:custGeom>
            <a:avLst/>
            <a:gdLst/>
            <a:ahLst/>
            <a:cxnLst/>
            <a:rect r="r" b="b" t="t" l="l"/>
            <a:pathLst>
              <a:path h="7315200" w="13004800">
                <a:moveTo>
                  <a:pt x="0" y="0"/>
                </a:moveTo>
                <a:lnTo>
                  <a:pt x="13004800" y="0"/>
                </a:lnTo>
                <a:lnTo>
                  <a:pt x="13004800" y="7315200"/>
                </a:lnTo>
                <a:lnTo>
                  <a:pt x="0" y="7315200"/>
                </a:lnTo>
                <a:lnTo>
                  <a:pt x="0" y="0"/>
                </a:lnTo>
                <a:close/>
              </a:path>
            </a:pathLst>
          </a:custGeom>
          <a:blipFill>
            <a:blip r:embed="rId3"/>
            <a:stretch>
              <a:fillRect l="0" t="0" r="0" b="0"/>
            </a:stretch>
          </a:blipFill>
        </p:spPr>
      </p:sp>
      <p:grpSp>
        <p:nvGrpSpPr>
          <p:cNvPr name="Group 4" id="4"/>
          <p:cNvGrpSpPr>
            <a:grpSpLocks noChangeAspect="true"/>
          </p:cNvGrpSpPr>
          <p:nvPr/>
        </p:nvGrpSpPr>
        <p:grpSpPr>
          <a:xfrm rot="0">
            <a:off x="2462" y="0"/>
            <a:ext cx="9751138" cy="7315200"/>
            <a:chOff x="0" y="0"/>
            <a:chExt cx="13001518" cy="9753600"/>
          </a:xfrm>
        </p:grpSpPr>
        <p:sp>
          <p:nvSpPr>
            <p:cNvPr name="Freeform 5" id="5" descr="Earth&amp;#39;s internal heat budget - Wikiwand"/>
            <p:cNvSpPr/>
            <p:nvPr/>
          </p:nvSpPr>
          <p:spPr>
            <a:xfrm flipH="false" flipV="false" rot="0">
              <a:off x="0" y="0"/>
              <a:ext cx="13001498" cy="9753600"/>
            </a:xfrm>
            <a:custGeom>
              <a:avLst/>
              <a:gdLst/>
              <a:ahLst/>
              <a:cxnLst/>
              <a:rect r="r" b="b" t="t" l="l"/>
              <a:pathLst>
                <a:path h="9753600" w="13001498">
                  <a:moveTo>
                    <a:pt x="0" y="0"/>
                  </a:moveTo>
                  <a:lnTo>
                    <a:pt x="13001498" y="0"/>
                  </a:lnTo>
                  <a:lnTo>
                    <a:pt x="13001498" y="9753600"/>
                  </a:lnTo>
                  <a:lnTo>
                    <a:pt x="0" y="9753600"/>
                  </a:lnTo>
                  <a:lnTo>
                    <a:pt x="0" y="0"/>
                  </a:lnTo>
                  <a:close/>
                </a:path>
              </a:pathLst>
            </a:custGeom>
            <a:blipFill>
              <a:blip r:embed="rId4"/>
              <a:stretch>
                <a:fillRect l="0" t="0" r="-25" b="0"/>
              </a:stretch>
            </a:blipFill>
          </p:spPr>
        </p:sp>
      </p:gr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46093" y="0"/>
            <a:ext cx="13004800" cy="7315200"/>
          </a:xfrm>
          <a:custGeom>
            <a:avLst/>
            <a:gdLst/>
            <a:ahLst/>
            <a:cxnLst/>
            <a:rect r="r" b="b" t="t" l="l"/>
            <a:pathLst>
              <a:path h="7315200" w="13004800">
                <a:moveTo>
                  <a:pt x="0" y="0"/>
                </a:moveTo>
                <a:lnTo>
                  <a:pt x="13004800" y="0"/>
                </a:lnTo>
                <a:lnTo>
                  <a:pt x="13004800" y="7315200"/>
                </a:lnTo>
                <a:lnTo>
                  <a:pt x="0" y="7315200"/>
                </a:lnTo>
                <a:lnTo>
                  <a:pt x="0" y="0"/>
                </a:lnTo>
                <a:close/>
              </a:path>
            </a:pathLst>
          </a:custGeom>
          <a:blipFill>
            <a:blip r:embed="rId3"/>
            <a:stretch>
              <a:fillRect l="0" t="0" r="0" b="0"/>
            </a:stretch>
          </a:blipFill>
        </p:spPr>
      </p:sp>
      <p:grpSp>
        <p:nvGrpSpPr>
          <p:cNvPr name="Group 3" id="3"/>
          <p:cNvGrpSpPr/>
          <p:nvPr/>
        </p:nvGrpSpPr>
        <p:grpSpPr>
          <a:xfrm rot="0">
            <a:off x="0" y="0"/>
            <a:ext cx="4714240" cy="1206484"/>
            <a:chOff x="0" y="0"/>
            <a:chExt cx="6285653" cy="1608646"/>
          </a:xfrm>
        </p:grpSpPr>
        <p:sp>
          <p:nvSpPr>
            <p:cNvPr name="Freeform 4" id="4"/>
            <p:cNvSpPr/>
            <p:nvPr/>
          </p:nvSpPr>
          <p:spPr>
            <a:xfrm flipH="false" flipV="false" rot="0">
              <a:off x="-1524" y="-1524"/>
              <a:ext cx="6288659" cy="1611757"/>
            </a:xfrm>
            <a:custGeom>
              <a:avLst/>
              <a:gdLst/>
              <a:ahLst/>
              <a:cxnLst/>
              <a:rect r="r" b="b" t="t" l="l"/>
              <a:pathLst>
                <a:path h="1611757" w="6288659">
                  <a:moveTo>
                    <a:pt x="1524" y="0"/>
                  </a:moveTo>
                  <a:lnTo>
                    <a:pt x="6287135" y="0"/>
                  </a:lnTo>
                  <a:cubicBezTo>
                    <a:pt x="6288024" y="0"/>
                    <a:pt x="6288659" y="762"/>
                    <a:pt x="6288659" y="1524"/>
                  </a:cubicBezTo>
                  <a:lnTo>
                    <a:pt x="6288659" y="1610233"/>
                  </a:lnTo>
                  <a:cubicBezTo>
                    <a:pt x="6288659" y="1611122"/>
                    <a:pt x="6287897" y="1611757"/>
                    <a:pt x="6287135" y="1611757"/>
                  </a:cubicBezTo>
                  <a:lnTo>
                    <a:pt x="1524" y="1611757"/>
                  </a:lnTo>
                  <a:cubicBezTo>
                    <a:pt x="635" y="1611757"/>
                    <a:pt x="0" y="1610995"/>
                    <a:pt x="0" y="1610233"/>
                  </a:cubicBezTo>
                  <a:lnTo>
                    <a:pt x="0" y="1524"/>
                  </a:lnTo>
                  <a:cubicBezTo>
                    <a:pt x="0" y="635"/>
                    <a:pt x="762" y="0"/>
                    <a:pt x="1524" y="0"/>
                  </a:cubicBezTo>
                  <a:moveTo>
                    <a:pt x="1524" y="3048"/>
                  </a:moveTo>
                  <a:lnTo>
                    <a:pt x="1524" y="1524"/>
                  </a:lnTo>
                  <a:lnTo>
                    <a:pt x="3048" y="1524"/>
                  </a:lnTo>
                  <a:lnTo>
                    <a:pt x="3048" y="1610233"/>
                  </a:lnTo>
                  <a:lnTo>
                    <a:pt x="1524" y="1610233"/>
                  </a:lnTo>
                  <a:lnTo>
                    <a:pt x="1524" y="1608709"/>
                  </a:lnTo>
                  <a:lnTo>
                    <a:pt x="6287135" y="1608709"/>
                  </a:lnTo>
                  <a:lnTo>
                    <a:pt x="6287135" y="1610233"/>
                  </a:lnTo>
                  <a:lnTo>
                    <a:pt x="6285611" y="1610233"/>
                  </a:lnTo>
                  <a:lnTo>
                    <a:pt x="6285611" y="1524"/>
                  </a:lnTo>
                  <a:lnTo>
                    <a:pt x="6287135" y="1524"/>
                  </a:lnTo>
                  <a:lnTo>
                    <a:pt x="6287135" y="3048"/>
                  </a:lnTo>
                  <a:lnTo>
                    <a:pt x="1524" y="3048"/>
                  </a:lnTo>
                  <a:close/>
                </a:path>
              </a:pathLst>
            </a:custGeom>
            <a:solidFill>
              <a:srgbClr val="000000"/>
            </a:solidFill>
          </p:spPr>
        </p:sp>
        <p:sp>
          <p:nvSpPr>
            <p:cNvPr name="TextBox 5" id="5"/>
            <p:cNvSpPr txBox="true"/>
            <p:nvPr/>
          </p:nvSpPr>
          <p:spPr>
            <a:xfrm>
              <a:off x="0" y="-38100"/>
              <a:ext cx="6285653" cy="1646746"/>
            </a:xfrm>
            <a:prstGeom prst="rect">
              <a:avLst/>
            </a:prstGeom>
          </p:spPr>
          <p:txBody>
            <a:bodyPr anchor="t" rtlCol="false" tIns="50800" lIns="50800" bIns="50800" rIns="50800"/>
            <a:lstStyle/>
            <a:p>
              <a:pPr algn="l">
                <a:lnSpc>
                  <a:spcPts val="1727"/>
                </a:lnSpc>
              </a:pPr>
              <a:r>
                <a:rPr lang="en-US" sz="1439">
                  <a:solidFill>
                    <a:srgbClr val="000000"/>
                  </a:solidFill>
                  <a:latin typeface="Calibri (MS)"/>
                  <a:ea typeface="Calibri (MS)"/>
                  <a:cs typeface="Calibri (MS)"/>
                  <a:sym typeface="Calibri (MS)"/>
                </a:rPr>
                <a:t>Atmosphere and weather </a:t>
              </a:r>
            </a:p>
            <a:p>
              <a:pPr algn="l">
                <a:lnSpc>
                  <a:spcPts val="1727"/>
                </a:lnSpc>
              </a:pPr>
            </a:p>
            <a:p>
              <a:pPr algn="l">
                <a:lnSpc>
                  <a:spcPts val="1727"/>
                </a:lnSpc>
              </a:pPr>
              <a:r>
                <a:rPr lang="en-US" sz="1439">
                  <a:solidFill>
                    <a:srgbClr val="000000"/>
                  </a:solidFill>
                  <a:latin typeface="Calibri (MS)"/>
                  <a:ea typeface="Calibri (MS)"/>
                  <a:cs typeface="Calibri (MS)"/>
                  <a:sym typeface="Calibri (MS)"/>
                </a:rPr>
                <a:t>5 (a) (i) Define the terms latent heat transfer and albedo. [4] </a:t>
              </a:r>
            </a:p>
            <a:p>
              <a:pPr algn="l">
                <a:lnSpc>
                  <a:spcPts val="1727"/>
                </a:lnSpc>
              </a:pPr>
            </a:p>
            <a:p>
              <a:pPr algn="l">
                <a:lnSpc>
                  <a:spcPts val="1727"/>
                </a:lnSpc>
              </a:pPr>
              <a:r>
                <a:rPr lang="en-US" sz="1439">
                  <a:solidFill>
                    <a:srgbClr val="000000"/>
                  </a:solidFill>
                  <a:latin typeface="Calibri (MS)"/>
                  <a:ea typeface="Calibri (MS)"/>
                  <a:cs typeface="Calibri (MS)"/>
                  <a:sym typeface="Calibri (MS)"/>
                </a:rPr>
                <a:t>(b) Explain the diurnal energy budget. [8] </a:t>
              </a:r>
            </a:p>
          </p:txBody>
        </p:sp>
      </p:grpSp>
      <p:grpSp>
        <p:nvGrpSpPr>
          <p:cNvPr name="Group 6" id="6"/>
          <p:cNvGrpSpPr/>
          <p:nvPr/>
        </p:nvGrpSpPr>
        <p:grpSpPr>
          <a:xfrm rot="0">
            <a:off x="0" y="1219200"/>
            <a:ext cx="4714240" cy="6057043"/>
            <a:chOff x="0" y="0"/>
            <a:chExt cx="6285653" cy="8076058"/>
          </a:xfrm>
        </p:grpSpPr>
        <p:sp>
          <p:nvSpPr>
            <p:cNvPr name="Freeform 7" id="7"/>
            <p:cNvSpPr/>
            <p:nvPr/>
          </p:nvSpPr>
          <p:spPr>
            <a:xfrm flipH="false" flipV="false" rot="0">
              <a:off x="-1524" y="-1524"/>
              <a:ext cx="6288659" cy="8079105"/>
            </a:xfrm>
            <a:custGeom>
              <a:avLst/>
              <a:gdLst/>
              <a:ahLst/>
              <a:cxnLst/>
              <a:rect r="r" b="b" t="t" l="l"/>
              <a:pathLst>
                <a:path h="8079105" w="6288659">
                  <a:moveTo>
                    <a:pt x="1524" y="0"/>
                  </a:moveTo>
                  <a:lnTo>
                    <a:pt x="6287135" y="0"/>
                  </a:lnTo>
                  <a:cubicBezTo>
                    <a:pt x="6288024" y="0"/>
                    <a:pt x="6288659" y="762"/>
                    <a:pt x="6288659" y="1524"/>
                  </a:cubicBezTo>
                  <a:lnTo>
                    <a:pt x="6288659" y="8077581"/>
                  </a:lnTo>
                  <a:cubicBezTo>
                    <a:pt x="6288659" y="8078470"/>
                    <a:pt x="6287897" y="8079105"/>
                    <a:pt x="6287135" y="8079105"/>
                  </a:cubicBezTo>
                  <a:lnTo>
                    <a:pt x="1524" y="8079105"/>
                  </a:lnTo>
                  <a:cubicBezTo>
                    <a:pt x="635" y="8079105"/>
                    <a:pt x="0" y="8078343"/>
                    <a:pt x="0" y="8077581"/>
                  </a:cubicBezTo>
                  <a:lnTo>
                    <a:pt x="0" y="1524"/>
                  </a:lnTo>
                  <a:cubicBezTo>
                    <a:pt x="0" y="635"/>
                    <a:pt x="762" y="0"/>
                    <a:pt x="1524" y="0"/>
                  </a:cubicBezTo>
                  <a:moveTo>
                    <a:pt x="1524" y="3048"/>
                  </a:moveTo>
                  <a:lnTo>
                    <a:pt x="1524" y="1524"/>
                  </a:lnTo>
                  <a:lnTo>
                    <a:pt x="3048" y="1524"/>
                  </a:lnTo>
                  <a:lnTo>
                    <a:pt x="3048" y="8077581"/>
                  </a:lnTo>
                  <a:lnTo>
                    <a:pt x="1524" y="8077581"/>
                  </a:lnTo>
                  <a:lnTo>
                    <a:pt x="1524" y="8076057"/>
                  </a:lnTo>
                  <a:lnTo>
                    <a:pt x="6287135" y="8076057"/>
                  </a:lnTo>
                  <a:lnTo>
                    <a:pt x="6287135" y="8077581"/>
                  </a:lnTo>
                  <a:lnTo>
                    <a:pt x="6285611" y="8077581"/>
                  </a:lnTo>
                  <a:lnTo>
                    <a:pt x="6285611" y="1524"/>
                  </a:lnTo>
                  <a:lnTo>
                    <a:pt x="6287135" y="1524"/>
                  </a:lnTo>
                  <a:lnTo>
                    <a:pt x="6287135" y="3048"/>
                  </a:lnTo>
                  <a:lnTo>
                    <a:pt x="1524" y="3048"/>
                  </a:lnTo>
                  <a:close/>
                </a:path>
              </a:pathLst>
            </a:custGeom>
            <a:solidFill>
              <a:srgbClr val="000000"/>
            </a:solidFill>
          </p:spPr>
        </p:sp>
        <p:sp>
          <p:nvSpPr>
            <p:cNvPr name="TextBox 8" id="8"/>
            <p:cNvSpPr txBox="true"/>
            <p:nvPr/>
          </p:nvSpPr>
          <p:spPr>
            <a:xfrm>
              <a:off x="0" y="-19050"/>
              <a:ext cx="6285653" cy="8095108"/>
            </a:xfrm>
            <a:prstGeom prst="rect">
              <a:avLst/>
            </a:prstGeom>
          </p:spPr>
          <p:txBody>
            <a:bodyPr anchor="t" rtlCol="false" tIns="50800" lIns="50800" bIns="50800" rIns="50800"/>
            <a:lstStyle/>
            <a:p>
              <a:pPr algn="l">
                <a:lnSpc>
                  <a:spcPts val="1407"/>
                </a:lnSpc>
              </a:pPr>
              <a:r>
                <a:rPr lang="en-US" sz="1173">
                  <a:solidFill>
                    <a:srgbClr val="000000"/>
                  </a:solidFill>
                  <a:latin typeface="Calibri (MS)"/>
                  <a:ea typeface="Calibri (MS)"/>
                  <a:cs typeface="Calibri (MS)"/>
                  <a:sym typeface="Calibri (MS)"/>
                </a:rPr>
                <a:t>5(a)(i) Define the terms latent heat transfer and albedo. </a:t>
              </a:r>
            </a:p>
            <a:p>
              <a:pPr algn="l">
                <a:lnSpc>
                  <a:spcPts val="1407"/>
                </a:lnSpc>
              </a:pPr>
            </a:p>
            <a:p>
              <a:pPr algn="l">
                <a:lnSpc>
                  <a:spcPts val="1407"/>
                </a:lnSpc>
              </a:pPr>
              <a:r>
                <a:rPr lang="en-US" sz="1173">
                  <a:solidFill>
                    <a:srgbClr val="FF0000"/>
                  </a:solidFill>
                  <a:latin typeface="Calibri (MS)"/>
                  <a:ea typeface="Calibri (MS)"/>
                  <a:cs typeface="Calibri (MS)"/>
                  <a:sym typeface="Calibri (MS)"/>
                </a:rPr>
                <a:t>Latent heat transfer: the heat transferred without a change of temperature (1) following a change of state, such as gas to a liquid or liquid to gas (1). </a:t>
              </a:r>
            </a:p>
            <a:p>
              <a:pPr algn="l">
                <a:lnSpc>
                  <a:spcPts val="1407"/>
                </a:lnSpc>
              </a:pPr>
            </a:p>
            <a:p>
              <a:pPr algn="l">
                <a:lnSpc>
                  <a:spcPts val="1407"/>
                </a:lnSpc>
              </a:pPr>
              <a:r>
                <a:rPr lang="en-US" sz="1173">
                  <a:solidFill>
                    <a:srgbClr val="FF0000"/>
                  </a:solidFill>
                  <a:latin typeface="Calibri (MS)"/>
                  <a:ea typeface="Calibri (MS)"/>
                  <a:cs typeface="Calibri (MS)"/>
                  <a:sym typeface="Calibri (MS)"/>
                </a:rPr>
                <a:t>Albedo: the percentage or equivalent of solar radiation (1) that is reflected back into space from a surface (1). 4 </a:t>
              </a:r>
            </a:p>
            <a:p>
              <a:pPr algn="l">
                <a:lnSpc>
                  <a:spcPts val="1407"/>
                </a:lnSpc>
              </a:pPr>
            </a:p>
            <a:p>
              <a:pPr algn="l">
                <a:lnSpc>
                  <a:spcPts val="1407"/>
                </a:lnSpc>
              </a:pPr>
              <a:r>
                <a:rPr lang="en-US" sz="1173">
                  <a:solidFill>
                    <a:srgbClr val="000000"/>
                  </a:solidFill>
                  <a:latin typeface="Calibri (MS)"/>
                  <a:ea typeface="Calibri (MS)"/>
                  <a:cs typeface="Calibri (MS)"/>
                  <a:sym typeface="Calibri (MS)"/>
                </a:rPr>
                <a:t>5(b) Explain the diurnal energy budget. </a:t>
              </a:r>
            </a:p>
            <a:p>
              <a:pPr algn="l">
                <a:lnSpc>
                  <a:spcPts val="1407"/>
                </a:lnSpc>
              </a:pPr>
            </a:p>
            <a:p>
              <a:pPr algn="l">
                <a:lnSpc>
                  <a:spcPts val="1407"/>
                </a:lnSpc>
              </a:pPr>
              <a:r>
                <a:rPr lang="en-US" sz="1173">
                  <a:solidFill>
                    <a:srgbClr val="FF0000"/>
                  </a:solidFill>
                  <a:latin typeface="Calibri (MS)"/>
                  <a:ea typeface="Calibri (MS)"/>
                  <a:cs typeface="Calibri (MS)"/>
                  <a:sym typeface="Calibri (MS)"/>
                </a:rPr>
                <a:t>The diurnal budget includes both daytime and night time budgets. Description and explanation will be in terms of incoming short wave radiation, radiation absorption, latent heat transfer, sensible heat transfer and outgoing longwave radiation. The first two components will be missing at night time. </a:t>
              </a:r>
            </a:p>
            <a:p>
              <a:pPr algn="l">
                <a:lnSpc>
                  <a:spcPts val="1407"/>
                </a:lnSpc>
              </a:pPr>
            </a:p>
            <a:p>
              <a:pPr algn="l">
                <a:lnSpc>
                  <a:spcPts val="1407"/>
                </a:lnSpc>
              </a:pPr>
              <a:r>
                <a:rPr lang="en-US" sz="1173">
                  <a:solidFill>
                    <a:srgbClr val="000000"/>
                  </a:solidFill>
                  <a:latin typeface="Calibri (MS)"/>
                  <a:ea typeface="Calibri (MS)"/>
                  <a:cs typeface="Calibri (MS)"/>
                  <a:sym typeface="Calibri (MS)"/>
                </a:rPr>
                <a:t>Award marks based on the quality of explanation and breadth of the response using the marking levels below. </a:t>
              </a:r>
            </a:p>
            <a:p>
              <a:pPr algn="l">
                <a:lnSpc>
                  <a:spcPts val="1407"/>
                </a:lnSpc>
              </a:pPr>
              <a:r>
                <a:rPr lang="en-US" sz="1173">
                  <a:solidFill>
                    <a:srgbClr val="000000"/>
                  </a:solidFill>
                  <a:latin typeface="Calibri (MS)"/>
                  <a:ea typeface="Calibri (MS)"/>
                  <a:cs typeface="Calibri (MS)"/>
                  <a:sym typeface="Calibri (MS)"/>
                </a:rPr>
                <a:t>Level 3 (6–8) Response clearly describes and explains the diurnal energy budget. Any diagram used will be accurate and detailed. Response is well founded in detailed knowledge and strong conceptual understanding of the topic. Any examples used are appropriate and integrated effectively into the response. </a:t>
              </a:r>
            </a:p>
            <a:p>
              <a:pPr algn="l">
                <a:lnSpc>
                  <a:spcPts val="1407"/>
                </a:lnSpc>
              </a:pPr>
              <a:r>
                <a:rPr lang="en-US" sz="1173">
                  <a:solidFill>
                    <a:srgbClr val="000000"/>
                  </a:solidFill>
                  <a:latin typeface="Calibri (MS)"/>
                  <a:ea typeface="Calibri (MS)"/>
                  <a:cs typeface="Calibri (MS)"/>
                  <a:sym typeface="Calibri (MS)"/>
                </a:rPr>
                <a:t>Level 2 (3–5) Response describes and explains the diurnal energy budget but is unbalanced. Any diagrams used will cover the main elements but may lack detail. Response develops on a largely secure base of knowledge and understanding. Examples may lack detail or development. </a:t>
              </a:r>
            </a:p>
            <a:p>
              <a:pPr algn="l">
                <a:lnSpc>
                  <a:spcPts val="1407"/>
                </a:lnSpc>
              </a:pPr>
              <a:r>
                <a:rPr lang="en-US" sz="1173">
                  <a:solidFill>
                    <a:srgbClr val="000000"/>
                  </a:solidFill>
                  <a:latin typeface="Calibri (MS)"/>
                  <a:ea typeface="Calibri (MS)"/>
                  <a:cs typeface="Calibri (MS)"/>
                  <a:sym typeface="Calibri (MS)"/>
                </a:rPr>
                <a:t>Level 1 (1–2) Response contains some understanding of the diurnal energy budget but is unbalanced. Any diagrams used will be rudimentary or inaccurate. Knowledge is basic and understanding may be inaccurate. Examples are in name only or lacking entirely. </a:t>
              </a:r>
            </a:p>
            <a:p>
              <a:pPr algn="l">
                <a:lnSpc>
                  <a:spcPts val="1407"/>
                </a:lnSpc>
              </a:pPr>
              <a:r>
                <a:rPr lang="en-US" sz="1173">
                  <a:solidFill>
                    <a:srgbClr val="000000"/>
                  </a:solidFill>
                  <a:latin typeface="Calibri (MS)"/>
                  <a:ea typeface="Calibri (MS)"/>
                  <a:cs typeface="Calibri (MS)"/>
                  <a:sym typeface="Calibri (MS)"/>
                </a:rPr>
                <a:t>Level 0 (0) No creditable response. 8</a:t>
              </a:r>
            </a:p>
          </p:txBody>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7000" t="0" r="-7000" b="0"/>
            </a:stretch>
          </a:blipFill>
        </p:spPr>
      </p:sp>
      <p:sp>
        <p:nvSpPr>
          <p:cNvPr name="Freeform 3" id="3"/>
          <p:cNvSpPr/>
          <p:nvPr/>
        </p:nvSpPr>
        <p:spPr>
          <a:xfrm flipH="false" flipV="false" rot="0">
            <a:off x="-1546093" y="0"/>
            <a:ext cx="13004800" cy="7315200"/>
          </a:xfrm>
          <a:custGeom>
            <a:avLst/>
            <a:gdLst/>
            <a:ahLst/>
            <a:cxnLst/>
            <a:rect r="r" b="b" t="t" l="l"/>
            <a:pathLst>
              <a:path h="7315200" w="13004800">
                <a:moveTo>
                  <a:pt x="0" y="0"/>
                </a:moveTo>
                <a:lnTo>
                  <a:pt x="13004800" y="0"/>
                </a:lnTo>
                <a:lnTo>
                  <a:pt x="13004800" y="7315200"/>
                </a:lnTo>
                <a:lnTo>
                  <a:pt x="0" y="7315200"/>
                </a:lnTo>
                <a:lnTo>
                  <a:pt x="0" y="0"/>
                </a:lnTo>
                <a:close/>
              </a:path>
            </a:pathLst>
          </a:custGeom>
          <a:blipFill>
            <a:blip r:embed="rId3"/>
            <a:stretch>
              <a:fillRect l="0" t="0" r="0" b="0"/>
            </a:stretch>
          </a:blipFill>
        </p:spPr>
      </p:sp>
      <p:grpSp>
        <p:nvGrpSpPr>
          <p:cNvPr name="Group 4" id="4"/>
          <p:cNvGrpSpPr/>
          <p:nvPr/>
        </p:nvGrpSpPr>
        <p:grpSpPr>
          <a:xfrm rot="0">
            <a:off x="-20320" y="-20320"/>
            <a:ext cx="7874647" cy="853440"/>
            <a:chOff x="0" y="0"/>
            <a:chExt cx="10499530" cy="1137920"/>
          </a:xfrm>
        </p:grpSpPr>
        <p:sp>
          <p:nvSpPr>
            <p:cNvPr name="Freeform 5" id="5"/>
            <p:cNvSpPr/>
            <p:nvPr/>
          </p:nvSpPr>
          <p:spPr>
            <a:xfrm flipH="false" flipV="false" rot="0">
              <a:off x="0" y="0"/>
              <a:ext cx="10499530" cy="1137920"/>
            </a:xfrm>
            <a:custGeom>
              <a:avLst/>
              <a:gdLst/>
              <a:ahLst/>
              <a:cxnLst/>
              <a:rect r="r" b="b" t="t" l="l"/>
              <a:pathLst>
                <a:path h="1137920" w="10499530">
                  <a:moveTo>
                    <a:pt x="0" y="0"/>
                  </a:moveTo>
                  <a:lnTo>
                    <a:pt x="10499530" y="0"/>
                  </a:lnTo>
                  <a:lnTo>
                    <a:pt x="10499530" y="1137920"/>
                  </a:lnTo>
                  <a:lnTo>
                    <a:pt x="0" y="1137920"/>
                  </a:lnTo>
                  <a:close/>
                </a:path>
              </a:pathLst>
            </a:custGeom>
            <a:solidFill>
              <a:srgbClr val="000000">
                <a:alpha val="0"/>
              </a:srgbClr>
            </a:solidFill>
          </p:spPr>
        </p:sp>
        <p:sp>
          <p:nvSpPr>
            <p:cNvPr name="TextBox 6" id="6"/>
            <p:cNvSpPr txBox="true"/>
            <p:nvPr/>
          </p:nvSpPr>
          <p:spPr>
            <a:xfrm>
              <a:off x="0" y="-95250"/>
              <a:ext cx="10499530" cy="1233170"/>
            </a:xfrm>
            <a:prstGeom prst="rect">
              <a:avLst/>
            </a:prstGeom>
          </p:spPr>
          <p:txBody>
            <a:bodyPr anchor="ctr" rtlCol="false" tIns="0" lIns="0" bIns="0" rIns="0"/>
            <a:lstStyle/>
            <a:p>
              <a:pPr algn="ctr">
                <a:lnSpc>
                  <a:spcPts val="5631"/>
                </a:lnSpc>
              </a:pPr>
              <a:r>
                <a:rPr lang="en-US" b="true" sz="4693" u="sng">
                  <a:solidFill>
                    <a:srgbClr val="000000"/>
                  </a:solidFill>
                  <a:latin typeface="Calibri (MS) Bold"/>
                  <a:ea typeface="Calibri (MS) Bold"/>
                  <a:cs typeface="Calibri (MS) Bold"/>
                  <a:sym typeface="Calibri (MS) Bold"/>
                </a:rPr>
                <a:t>What is Atmosphere?</a:t>
              </a:r>
            </a:p>
          </p:txBody>
        </p:sp>
      </p:grpSp>
      <p:grpSp>
        <p:nvGrpSpPr>
          <p:cNvPr name="Group 7" id="7"/>
          <p:cNvGrpSpPr/>
          <p:nvPr/>
        </p:nvGrpSpPr>
        <p:grpSpPr>
          <a:xfrm rot="0">
            <a:off x="-30615" y="913535"/>
            <a:ext cx="3535680" cy="6299200"/>
            <a:chOff x="0" y="0"/>
            <a:chExt cx="4714240" cy="8398933"/>
          </a:xfrm>
        </p:grpSpPr>
        <p:sp>
          <p:nvSpPr>
            <p:cNvPr name="Freeform 8" id="8"/>
            <p:cNvSpPr/>
            <p:nvPr/>
          </p:nvSpPr>
          <p:spPr>
            <a:xfrm flipH="false" flipV="false" rot="0">
              <a:off x="27051" y="27051"/>
              <a:ext cx="4660138" cy="8344789"/>
            </a:xfrm>
            <a:custGeom>
              <a:avLst/>
              <a:gdLst/>
              <a:ahLst/>
              <a:cxnLst/>
              <a:rect r="r" b="b" t="t" l="l"/>
              <a:pathLst>
                <a:path h="8344789" w="4660138">
                  <a:moveTo>
                    <a:pt x="0" y="0"/>
                  </a:moveTo>
                  <a:lnTo>
                    <a:pt x="4660138" y="0"/>
                  </a:lnTo>
                  <a:lnTo>
                    <a:pt x="4660138" y="8344789"/>
                  </a:lnTo>
                  <a:lnTo>
                    <a:pt x="0" y="8344789"/>
                  </a:lnTo>
                  <a:close/>
                </a:path>
              </a:pathLst>
            </a:custGeom>
            <a:solidFill>
              <a:srgbClr val="000000"/>
            </a:solidFill>
          </p:spPr>
        </p:sp>
        <p:sp>
          <p:nvSpPr>
            <p:cNvPr name="Freeform 9" id="9"/>
            <p:cNvSpPr/>
            <p:nvPr/>
          </p:nvSpPr>
          <p:spPr>
            <a:xfrm flipH="false" flipV="false" rot="0">
              <a:off x="0" y="0"/>
              <a:ext cx="4714240" cy="8398891"/>
            </a:xfrm>
            <a:custGeom>
              <a:avLst/>
              <a:gdLst/>
              <a:ahLst/>
              <a:cxnLst/>
              <a:rect r="r" b="b" t="t" l="l"/>
              <a:pathLst>
                <a:path h="8398891" w="4714240">
                  <a:moveTo>
                    <a:pt x="27051" y="0"/>
                  </a:moveTo>
                  <a:lnTo>
                    <a:pt x="4687189" y="0"/>
                  </a:lnTo>
                  <a:cubicBezTo>
                    <a:pt x="4702175" y="0"/>
                    <a:pt x="4714240" y="12192"/>
                    <a:pt x="4714240" y="27051"/>
                  </a:cubicBezTo>
                  <a:lnTo>
                    <a:pt x="4714240" y="8371840"/>
                  </a:lnTo>
                  <a:cubicBezTo>
                    <a:pt x="4714240" y="8386826"/>
                    <a:pt x="4702048" y="8398891"/>
                    <a:pt x="4687189" y="8398891"/>
                  </a:cubicBezTo>
                  <a:lnTo>
                    <a:pt x="27051" y="8398891"/>
                  </a:lnTo>
                  <a:cubicBezTo>
                    <a:pt x="12065" y="8398891"/>
                    <a:pt x="0" y="8386699"/>
                    <a:pt x="0" y="8371840"/>
                  </a:cubicBezTo>
                  <a:lnTo>
                    <a:pt x="0" y="27051"/>
                  </a:lnTo>
                  <a:cubicBezTo>
                    <a:pt x="0" y="12192"/>
                    <a:pt x="12192" y="0"/>
                    <a:pt x="27051" y="0"/>
                  </a:cubicBezTo>
                  <a:moveTo>
                    <a:pt x="27051" y="54229"/>
                  </a:moveTo>
                  <a:lnTo>
                    <a:pt x="27051" y="27051"/>
                  </a:lnTo>
                  <a:lnTo>
                    <a:pt x="54229" y="27051"/>
                  </a:lnTo>
                  <a:lnTo>
                    <a:pt x="54229" y="8371840"/>
                  </a:lnTo>
                  <a:lnTo>
                    <a:pt x="27051" y="8371840"/>
                  </a:lnTo>
                  <a:lnTo>
                    <a:pt x="27051" y="8344789"/>
                  </a:lnTo>
                  <a:lnTo>
                    <a:pt x="4687189" y="8344789"/>
                  </a:lnTo>
                  <a:lnTo>
                    <a:pt x="4687189" y="8371840"/>
                  </a:lnTo>
                  <a:lnTo>
                    <a:pt x="4660138" y="8371840"/>
                  </a:lnTo>
                  <a:lnTo>
                    <a:pt x="4660138" y="27051"/>
                  </a:lnTo>
                  <a:lnTo>
                    <a:pt x="4687189" y="27051"/>
                  </a:lnTo>
                  <a:lnTo>
                    <a:pt x="4687189" y="54229"/>
                  </a:lnTo>
                  <a:lnTo>
                    <a:pt x="27051" y="54229"/>
                  </a:lnTo>
                  <a:close/>
                </a:path>
              </a:pathLst>
            </a:custGeom>
            <a:solidFill>
              <a:srgbClr val="FFFFFF"/>
            </a:solidFill>
          </p:spPr>
        </p:sp>
        <p:sp>
          <p:nvSpPr>
            <p:cNvPr name="TextBox 10" id="10"/>
            <p:cNvSpPr txBox="true"/>
            <p:nvPr/>
          </p:nvSpPr>
          <p:spPr>
            <a:xfrm>
              <a:off x="0" y="-38100"/>
              <a:ext cx="4714240" cy="8437033"/>
            </a:xfrm>
            <a:prstGeom prst="rect">
              <a:avLst/>
            </a:prstGeom>
          </p:spPr>
          <p:txBody>
            <a:bodyPr anchor="t" rtlCol="false" tIns="50800" lIns="50800" bIns="50800" rIns="50800"/>
            <a:lstStyle/>
            <a:p>
              <a:pPr algn="l" marL="228731" indent="-114366" lvl="1">
                <a:lnSpc>
                  <a:spcPts val="2132"/>
                </a:lnSpc>
                <a:buFont typeface="Arial"/>
                <a:buChar char="•"/>
              </a:pPr>
              <a:r>
                <a:rPr lang="en-US" sz="1777">
                  <a:solidFill>
                    <a:srgbClr val="FFFFFF"/>
                  </a:solidFill>
                  <a:latin typeface="Calibri (MS)"/>
                  <a:ea typeface="Calibri (MS)"/>
                  <a:cs typeface="Calibri (MS)"/>
                  <a:sym typeface="Calibri (MS)"/>
                </a:rPr>
                <a:t>The atmosphere is a </a:t>
              </a:r>
              <a:r>
                <a:rPr lang="en-US" sz="1777" u="sng">
                  <a:solidFill>
                    <a:srgbClr val="FFFFFF"/>
                  </a:solidFill>
                  <a:latin typeface="Calibri (MS)"/>
                  <a:ea typeface="Calibri (MS)"/>
                  <a:cs typeface="Calibri (MS)"/>
                  <a:sym typeface="Calibri (MS)"/>
                </a:rPr>
                <a:t>layer of transparent gases surrounding the Earth</a:t>
              </a:r>
              <a:r>
                <a:rPr lang="en-US" sz="1777">
                  <a:solidFill>
                    <a:srgbClr val="FFFFFF"/>
                  </a:solidFill>
                  <a:latin typeface="Calibri (MS)"/>
                  <a:ea typeface="Calibri (MS)"/>
                  <a:cs typeface="Calibri (MS)"/>
                  <a:sym typeface="Calibri (MS)"/>
                </a:rPr>
                <a:t>.</a:t>
              </a:r>
            </a:p>
            <a:p>
              <a:pPr algn="l" marL="228731" indent="-114366" lvl="1">
                <a:lnSpc>
                  <a:spcPts val="2132"/>
                </a:lnSpc>
                <a:buFont typeface="Arial"/>
                <a:buChar char="•"/>
              </a:pPr>
              <a:r>
                <a:rPr lang="en-US" sz="1777">
                  <a:solidFill>
                    <a:srgbClr val="FFFFFF"/>
                  </a:solidFill>
                  <a:latin typeface="Calibri (MS)"/>
                  <a:ea typeface="Calibri (MS)"/>
                  <a:cs typeface="Calibri (MS)"/>
                  <a:sym typeface="Calibri (MS)"/>
                </a:rPr>
                <a:t>The gases stretch </a:t>
              </a:r>
              <a:r>
                <a:rPr lang="en-US" sz="1777" u="sng">
                  <a:solidFill>
                    <a:srgbClr val="FFFFFF"/>
                  </a:solidFill>
                  <a:latin typeface="Calibri (MS)"/>
                  <a:ea typeface="Calibri (MS)"/>
                  <a:cs typeface="Calibri (MS)"/>
                  <a:sym typeface="Calibri (MS)"/>
                </a:rPr>
                <a:t>500-1000km</a:t>
              </a:r>
              <a:r>
                <a:rPr lang="en-US" sz="1777">
                  <a:solidFill>
                    <a:srgbClr val="FFFFFF"/>
                  </a:solidFill>
                  <a:latin typeface="Calibri (MS)"/>
                  <a:ea typeface="Calibri (MS)"/>
                  <a:cs typeface="Calibri (MS)"/>
                  <a:sym typeface="Calibri (MS)"/>
                </a:rPr>
                <a:t> above the earths surface.</a:t>
              </a:r>
            </a:p>
            <a:p>
              <a:pPr algn="l" marL="228731" indent="-114366" lvl="1">
                <a:lnSpc>
                  <a:spcPts val="2132"/>
                </a:lnSpc>
                <a:buFont typeface="Arial"/>
                <a:buChar char="•"/>
              </a:pPr>
              <a:r>
                <a:rPr lang="en-US" sz="1777">
                  <a:solidFill>
                    <a:srgbClr val="FFFFFF"/>
                  </a:solidFill>
                  <a:latin typeface="Calibri (MS)"/>
                  <a:ea typeface="Calibri (MS)"/>
                  <a:cs typeface="Calibri (MS)"/>
                  <a:sym typeface="Calibri (MS)"/>
                </a:rPr>
                <a:t>There are </a:t>
              </a:r>
              <a:r>
                <a:rPr lang="en-US" sz="1777" u="sng">
                  <a:solidFill>
                    <a:srgbClr val="FFFFFF"/>
                  </a:solidFill>
                  <a:latin typeface="Calibri (MS)"/>
                  <a:ea typeface="Calibri (MS)"/>
                  <a:cs typeface="Calibri (MS)"/>
                  <a:sym typeface="Calibri (MS)"/>
                </a:rPr>
                <a:t>several layers</a:t>
              </a:r>
              <a:r>
                <a:rPr lang="en-US" sz="1777">
                  <a:solidFill>
                    <a:srgbClr val="FFFFFF"/>
                  </a:solidFill>
                  <a:latin typeface="Calibri (MS)"/>
                  <a:ea typeface="Calibri (MS)"/>
                  <a:cs typeface="Calibri (MS)"/>
                  <a:sym typeface="Calibri (MS)"/>
                </a:rPr>
                <a:t> of the atmosphere.</a:t>
              </a:r>
            </a:p>
            <a:p>
              <a:pPr algn="l" marL="228731" indent="-114366" lvl="1">
                <a:lnSpc>
                  <a:spcPts val="2132"/>
                </a:lnSpc>
                <a:buFont typeface="Arial"/>
                <a:buChar char="•"/>
              </a:pPr>
              <a:r>
                <a:rPr lang="en-US" sz="1777">
                  <a:solidFill>
                    <a:srgbClr val="FFFFFF"/>
                  </a:solidFill>
                  <a:latin typeface="Calibri (MS)"/>
                  <a:ea typeface="Calibri (MS)"/>
                  <a:cs typeface="Calibri (MS)"/>
                  <a:sym typeface="Calibri (MS)"/>
                </a:rPr>
                <a:t>The area between the layers is called a </a:t>
              </a:r>
              <a:r>
                <a:rPr lang="en-US" sz="1777" u="sng">
                  <a:solidFill>
                    <a:srgbClr val="FFFFFF"/>
                  </a:solidFill>
                  <a:latin typeface="Calibri (MS)"/>
                  <a:ea typeface="Calibri (MS)"/>
                  <a:cs typeface="Calibri (MS)"/>
                  <a:sym typeface="Calibri (MS)"/>
                </a:rPr>
                <a:t>pause</a:t>
              </a:r>
              <a:r>
                <a:rPr lang="en-US" sz="1777">
                  <a:solidFill>
                    <a:srgbClr val="FFFFFF"/>
                  </a:solidFill>
                  <a:latin typeface="Calibri (MS)"/>
                  <a:ea typeface="Calibri (MS)"/>
                  <a:cs typeface="Calibri (MS)"/>
                  <a:sym typeface="Calibri (MS)"/>
                </a:rPr>
                <a:t>.</a:t>
              </a:r>
            </a:p>
            <a:p>
              <a:pPr algn="l" marL="228731" indent="-114366" lvl="1">
                <a:lnSpc>
                  <a:spcPts val="2132"/>
                </a:lnSpc>
                <a:buFont typeface="Arial"/>
                <a:buChar char="•"/>
              </a:pPr>
              <a:r>
                <a:rPr lang="en-US" sz="1777">
                  <a:solidFill>
                    <a:srgbClr val="FFFFFF"/>
                  </a:solidFill>
                  <a:latin typeface="Calibri (MS)"/>
                  <a:ea typeface="Calibri (MS)"/>
                  <a:cs typeface="Calibri (MS)"/>
                  <a:sym typeface="Calibri (MS)"/>
                </a:rPr>
                <a:t>Weather occurs only in the lowest part of the atmosphere known as the </a:t>
              </a:r>
              <a:r>
                <a:rPr lang="en-US" sz="1777" u="sng">
                  <a:solidFill>
                    <a:srgbClr val="FFFFFF"/>
                  </a:solidFill>
                  <a:latin typeface="Calibri (MS)"/>
                  <a:ea typeface="Calibri (MS)"/>
                  <a:cs typeface="Calibri (MS)"/>
                  <a:sym typeface="Calibri (MS)"/>
                </a:rPr>
                <a:t>troposphere</a:t>
              </a:r>
              <a:r>
                <a:rPr lang="en-US" sz="1777">
                  <a:solidFill>
                    <a:srgbClr val="FFFFFF"/>
                  </a:solidFill>
                  <a:latin typeface="Calibri (MS)"/>
                  <a:ea typeface="Calibri (MS)"/>
                  <a:cs typeface="Calibri (MS)"/>
                  <a:sym typeface="Calibri (MS)"/>
                </a:rPr>
                <a:t> – why?</a:t>
              </a:r>
            </a:p>
            <a:p>
              <a:pPr algn="l" marL="228731" indent="-114366" lvl="1">
                <a:lnSpc>
                  <a:spcPts val="2132"/>
                </a:lnSpc>
                <a:buFont typeface="Arial"/>
                <a:buChar char="•"/>
              </a:pPr>
              <a:r>
                <a:rPr lang="en-US" sz="1777">
                  <a:solidFill>
                    <a:srgbClr val="FFFFFF"/>
                  </a:solidFill>
                  <a:latin typeface="Calibri (MS)"/>
                  <a:ea typeface="Calibri (MS)"/>
                  <a:cs typeface="Calibri (MS)"/>
                  <a:sym typeface="Calibri (MS)"/>
                </a:rPr>
                <a:t>Nearly all atmospheric </a:t>
              </a:r>
              <a:r>
                <a:rPr lang="en-US" b="true" sz="1777" u="sng">
                  <a:solidFill>
                    <a:srgbClr val="FFFFFF"/>
                  </a:solidFill>
                  <a:latin typeface="Calibri (MS) Bold"/>
                  <a:ea typeface="Calibri (MS) Bold"/>
                  <a:cs typeface="Calibri (MS) Bold"/>
                  <a:sym typeface="Calibri (MS) Bold"/>
                </a:rPr>
                <a:t>water vapor or moisture</a:t>
              </a:r>
              <a:r>
                <a:rPr lang="en-US" sz="1777">
                  <a:solidFill>
                    <a:srgbClr val="FFFFFF"/>
                  </a:solidFill>
                  <a:latin typeface="Calibri (MS)"/>
                  <a:ea typeface="Calibri (MS)"/>
                  <a:cs typeface="Calibri (MS)"/>
                  <a:sym typeface="Calibri (MS)"/>
                </a:rPr>
                <a:t> is found in the troposphere, so it is the layer where most of Earth's weather takes place. Additionally, </a:t>
              </a:r>
              <a:r>
                <a:rPr lang="en-US" sz="1777" u="sng">
                  <a:solidFill>
                    <a:srgbClr val="FFFFFF"/>
                  </a:solidFill>
                  <a:latin typeface="Calibri (MS)"/>
                  <a:ea typeface="Calibri (MS)"/>
                  <a:cs typeface="Calibri (MS)"/>
                  <a:sym typeface="Calibri (MS)"/>
                </a:rPr>
                <a:t>heating</a:t>
              </a:r>
              <a:r>
                <a:rPr lang="en-US" sz="1777">
                  <a:solidFill>
                    <a:srgbClr val="FFFFFF"/>
                  </a:solidFill>
                  <a:latin typeface="Calibri (MS)"/>
                  <a:ea typeface="Calibri (MS)"/>
                  <a:cs typeface="Calibri (MS)"/>
                  <a:sym typeface="Calibri (MS)"/>
                </a:rPr>
                <a:t> has an important function in Earth’s weather phenomena and </a:t>
              </a:r>
              <a:r>
                <a:rPr lang="en-US" sz="1777" u="sng">
                  <a:solidFill>
                    <a:srgbClr val="FFFFFF"/>
                  </a:solidFill>
                  <a:latin typeface="Calibri (MS)"/>
                  <a:ea typeface="Calibri (MS)"/>
                  <a:cs typeface="Calibri (MS)"/>
                  <a:sym typeface="Calibri (MS)"/>
                </a:rPr>
                <a:t>much of Earth’s temperature variations</a:t>
              </a:r>
              <a:r>
                <a:rPr lang="en-US" sz="1777">
                  <a:solidFill>
                    <a:srgbClr val="FFFFFF"/>
                  </a:solidFill>
                  <a:latin typeface="Calibri (MS)"/>
                  <a:ea typeface="Calibri (MS)"/>
                  <a:cs typeface="Calibri (MS)"/>
                  <a:sym typeface="Calibri (MS)"/>
                </a:rPr>
                <a:t> are within the troposphere – why?</a:t>
              </a:r>
            </a:p>
          </p:txBody>
        </p:sp>
      </p:grpSp>
      <p:grpSp>
        <p:nvGrpSpPr>
          <p:cNvPr name="Group 11" id="11"/>
          <p:cNvGrpSpPr>
            <a:grpSpLocks noChangeAspect="true"/>
          </p:cNvGrpSpPr>
          <p:nvPr/>
        </p:nvGrpSpPr>
        <p:grpSpPr>
          <a:xfrm rot="0">
            <a:off x="3535539" y="915555"/>
            <a:ext cx="4298468" cy="3533370"/>
            <a:chOff x="0" y="0"/>
            <a:chExt cx="5731291" cy="4711159"/>
          </a:xfrm>
        </p:grpSpPr>
        <p:sp>
          <p:nvSpPr>
            <p:cNvPr name="Freeform 12" id="12" descr="The easiest way to think about the atmosphere above our planet is to imagine an invisible shield that protects our planet from all the bad stuff that floats around in the universe."/>
            <p:cNvSpPr/>
            <p:nvPr/>
          </p:nvSpPr>
          <p:spPr>
            <a:xfrm flipH="false" flipV="false" rot="0">
              <a:off x="0" y="0"/>
              <a:ext cx="5731256" cy="4711192"/>
            </a:xfrm>
            <a:custGeom>
              <a:avLst/>
              <a:gdLst/>
              <a:ahLst/>
              <a:cxnLst/>
              <a:rect r="r" b="b" t="t" l="l"/>
              <a:pathLst>
                <a:path h="4711192" w="5731256">
                  <a:moveTo>
                    <a:pt x="0" y="0"/>
                  </a:moveTo>
                  <a:lnTo>
                    <a:pt x="5731256" y="0"/>
                  </a:lnTo>
                  <a:lnTo>
                    <a:pt x="5731256" y="4711192"/>
                  </a:lnTo>
                  <a:lnTo>
                    <a:pt x="0" y="4711192"/>
                  </a:lnTo>
                  <a:lnTo>
                    <a:pt x="0" y="0"/>
                  </a:lnTo>
                  <a:close/>
                </a:path>
              </a:pathLst>
            </a:custGeom>
            <a:blipFill>
              <a:blip r:embed="rId4"/>
              <a:stretch>
                <a:fillRect l="0" t="0" r="0" b="-9453"/>
              </a:stretch>
            </a:blipFill>
          </p:spPr>
        </p:sp>
      </p:grpSp>
      <p:grpSp>
        <p:nvGrpSpPr>
          <p:cNvPr name="Group 13" id="13"/>
          <p:cNvGrpSpPr/>
          <p:nvPr/>
        </p:nvGrpSpPr>
        <p:grpSpPr>
          <a:xfrm rot="0">
            <a:off x="7834007" y="0"/>
            <a:ext cx="1919591" cy="7189661"/>
            <a:chOff x="0" y="0"/>
            <a:chExt cx="2559455" cy="9586214"/>
          </a:xfrm>
        </p:grpSpPr>
        <p:sp>
          <p:nvSpPr>
            <p:cNvPr name="Freeform 14" id="14"/>
            <p:cNvSpPr/>
            <p:nvPr/>
          </p:nvSpPr>
          <p:spPr>
            <a:xfrm flipH="false" flipV="false" rot="0">
              <a:off x="0" y="0"/>
              <a:ext cx="2559431" cy="9586214"/>
            </a:xfrm>
            <a:custGeom>
              <a:avLst/>
              <a:gdLst/>
              <a:ahLst/>
              <a:cxnLst/>
              <a:rect r="r" b="b" t="t" l="l"/>
              <a:pathLst>
                <a:path h="9586214" w="2559431">
                  <a:moveTo>
                    <a:pt x="0" y="0"/>
                  </a:moveTo>
                  <a:lnTo>
                    <a:pt x="2559431" y="0"/>
                  </a:lnTo>
                  <a:lnTo>
                    <a:pt x="2559431" y="9586214"/>
                  </a:lnTo>
                  <a:lnTo>
                    <a:pt x="0" y="9586214"/>
                  </a:lnTo>
                  <a:close/>
                </a:path>
              </a:pathLst>
            </a:custGeom>
            <a:solidFill>
              <a:srgbClr val="D9D9D9"/>
            </a:solidFill>
          </p:spPr>
        </p:sp>
        <p:sp>
          <p:nvSpPr>
            <p:cNvPr name="TextBox 15" id="15"/>
            <p:cNvSpPr txBox="true"/>
            <p:nvPr/>
          </p:nvSpPr>
          <p:spPr>
            <a:xfrm>
              <a:off x="0" y="-47625"/>
              <a:ext cx="2559455" cy="9633839"/>
            </a:xfrm>
            <a:prstGeom prst="rect">
              <a:avLst/>
            </a:prstGeom>
          </p:spPr>
          <p:txBody>
            <a:bodyPr anchor="t" rtlCol="false" tIns="50800" lIns="50800" bIns="50800" rIns="50800"/>
            <a:lstStyle/>
            <a:p>
              <a:pPr algn="l">
                <a:lnSpc>
                  <a:spcPts val="2304"/>
                </a:lnSpc>
              </a:pPr>
              <a:r>
                <a:rPr lang="en-US" sz="1920">
                  <a:solidFill>
                    <a:srgbClr val="000000"/>
                  </a:solidFill>
                  <a:latin typeface="Calibri (MS)"/>
                  <a:ea typeface="Calibri (MS)"/>
                  <a:cs typeface="Calibri (MS)"/>
                  <a:sym typeface="Calibri (MS)"/>
                </a:rPr>
                <a:t> In the standard atmosphere model, the temperature at sea level at the bottom of the troposphere is 15° C. Of course, the atmosphere is always changing and is never "standard". Temperatures in the troposphere, both at the surface and at various altitudes, do vary based on latitude, season, time of day or night, regional weather conditions etc.</a:t>
              </a:r>
            </a:p>
          </p:txBody>
        </p:sp>
      </p:grpSp>
      <p:grpSp>
        <p:nvGrpSpPr>
          <p:cNvPr name="Group 16" id="16"/>
          <p:cNvGrpSpPr>
            <a:grpSpLocks noChangeAspect="true"/>
          </p:cNvGrpSpPr>
          <p:nvPr/>
        </p:nvGrpSpPr>
        <p:grpSpPr>
          <a:xfrm rot="0">
            <a:off x="3484745" y="4448925"/>
            <a:ext cx="4349263" cy="2516144"/>
            <a:chOff x="0" y="0"/>
            <a:chExt cx="5799017" cy="3354859"/>
          </a:xfrm>
        </p:grpSpPr>
        <p:sp>
          <p:nvSpPr>
            <p:cNvPr name="Freeform 17" id="17"/>
            <p:cNvSpPr/>
            <p:nvPr/>
          </p:nvSpPr>
          <p:spPr>
            <a:xfrm flipH="false" flipV="false" rot="0">
              <a:off x="0" y="0"/>
              <a:ext cx="5799074" cy="3354832"/>
            </a:xfrm>
            <a:custGeom>
              <a:avLst/>
              <a:gdLst/>
              <a:ahLst/>
              <a:cxnLst/>
              <a:rect r="r" b="b" t="t" l="l"/>
              <a:pathLst>
                <a:path h="3354832" w="5799074">
                  <a:moveTo>
                    <a:pt x="0" y="0"/>
                  </a:moveTo>
                  <a:lnTo>
                    <a:pt x="5799074" y="0"/>
                  </a:lnTo>
                  <a:lnTo>
                    <a:pt x="5799074" y="3354832"/>
                  </a:lnTo>
                  <a:lnTo>
                    <a:pt x="0" y="3354832"/>
                  </a:lnTo>
                  <a:lnTo>
                    <a:pt x="0" y="0"/>
                  </a:lnTo>
                  <a:close/>
                </a:path>
              </a:pathLst>
            </a:custGeom>
            <a:blipFill>
              <a:blip r:embed="rId5"/>
              <a:stretch>
                <a:fillRect l="-1424" t="0" r="-1423" b="0"/>
              </a:stretch>
            </a:blipFill>
          </p:spPr>
        </p:sp>
      </p:grpSp>
      <p:sp>
        <p:nvSpPr>
          <p:cNvPr name="TextBox 18" id="18"/>
          <p:cNvSpPr txBox="true"/>
          <p:nvPr/>
        </p:nvSpPr>
        <p:spPr>
          <a:xfrm rot="0">
            <a:off x="3843522" y="6906895"/>
            <a:ext cx="3217678" cy="382969"/>
          </a:xfrm>
          <a:prstGeom prst="rect">
            <a:avLst/>
          </a:prstGeom>
        </p:spPr>
        <p:txBody>
          <a:bodyPr anchor="t" rtlCol="false" tIns="0" lIns="0" bIns="0" rIns="0">
            <a:spAutoFit/>
          </a:bodyPr>
          <a:lstStyle/>
          <a:p>
            <a:pPr algn="ctr">
              <a:lnSpc>
                <a:spcPts val="2560"/>
              </a:lnSpc>
            </a:pPr>
            <a:r>
              <a:rPr lang="en-US" sz="2133" u="sng">
                <a:solidFill>
                  <a:srgbClr val="0000FF"/>
                </a:solidFill>
                <a:latin typeface="Calibri (MS)"/>
                <a:ea typeface="Calibri (MS)"/>
                <a:cs typeface="Calibri (MS)"/>
                <a:sym typeface="Calibri (MS)"/>
                <a:hlinkClick r:id="rId6" tooltip="https://www.youtube.com/watch?v=WcE36Ha3PtQ"/>
              </a:rPr>
              <a:t>Important video!!</a:t>
            </a:r>
            <a:r>
              <a:rPr lang="en-US" sz="2133">
                <a:solidFill>
                  <a:srgbClr val="000000"/>
                </a:solidFill>
                <a:latin typeface="Calibri (MS)"/>
                <a:ea typeface="Calibri (MS)"/>
                <a:cs typeface="Calibri (MS)"/>
                <a:sym typeface="Calibri (MS)"/>
              </a:rPr>
              <a:t> </a:t>
            </a:r>
          </a:p>
        </p:txBody>
      </p:sp>
      <p:grpSp>
        <p:nvGrpSpPr>
          <p:cNvPr name="Group 19" id="19"/>
          <p:cNvGrpSpPr/>
          <p:nvPr/>
        </p:nvGrpSpPr>
        <p:grpSpPr>
          <a:xfrm rot="0">
            <a:off x="3562773" y="3156373"/>
            <a:ext cx="758613" cy="514773"/>
            <a:chOff x="0" y="0"/>
            <a:chExt cx="1011484" cy="686364"/>
          </a:xfrm>
        </p:grpSpPr>
        <p:sp>
          <p:nvSpPr>
            <p:cNvPr name="Freeform 20" id="20"/>
            <p:cNvSpPr/>
            <p:nvPr/>
          </p:nvSpPr>
          <p:spPr>
            <a:xfrm flipH="false" flipV="false" rot="0">
              <a:off x="0" y="0"/>
              <a:ext cx="1011428" cy="686308"/>
            </a:xfrm>
            <a:custGeom>
              <a:avLst/>
              <a:gdLst/>
              <a:ahLst/>
              <a:cxnLst/>
              <a:rect r="r" b="b" t="t" l="l"/>
              <a:pathLst>
                <a:path h="686308" w="1011428">
                  <a:moveTo>
                    <a:pt x="0" y="343154"/>
                  </a:moveTo>
                  <a:cubicBezTo>
                    <a:pt x="0" y="147574"/>
                    <a:pt x="233807" y="0"/>
                    <a:pt x="505714" y="0"/>
                  </a:cubicBezTo>
                  <a:lnTo>
                    <a:pt x="505714" y="18034"/>
                  </a:lnTo>
                  <a:lnTo>
                    <a:pt x="505714" y="36068"/>
                  </a:lnTo>
                  <a:lnTo>
                    <a:pt x="505714" y="18034"/>
                  </a:lnTo>
                  <a:lnTo>
                    <a:pt x="505714" y="0"/>
                  </a:lnTo>
                  <a:cubicBezTo>
                    <a:pt x="777748" y="0"/>
                    <a:pt x="1011428" y="147574"/>
                    <a:pt x="1011428" y="343154"/>
                  </a:cubicBezTo>
                  <a:lnTo>
                    <a:pt x="993394" y="343154"/>
                  </a:lnTo>
                  <a:lnTo>
                    <a:pt x="1011428" y="343154"/>
                  </a:lnTo>
                  <a:cubicBezTo>
                    <a:pt x="1011428" y="538734"/>
                    <a:pt x="777621" y="686308"/>
                    <a:pt x="505714" y="686308"/>
                  </a:cubicBezTo>
                  <a:lnTo>
                    <a:pt x="505714" y="668274"/>
                  </a:lnTo>
                  <a:lnTo>
                    <a:pt x="505714" y="686308"/>
                  </a:lnTo>
                  <a:cubicBezTo>
                    <a:pt x="233807" y="686308"/>
                    <a:pt x="0" y="538734"/>
                    <a:pt x="0" y="343154"/>
                  </a:cubicBezTo>
                  <a:lnTo>
                    <a:pt x="18034" y="343154"/>
                  </a:lnTo>
                  <a:lnTo>
                    <a:pt x="36068" y="343154"/>
                  </a:lnTo>
                  <a:lnTo>
                    <a:pt x="18034" y="343154"/>
                  </a:lnTo>
                  <a:lnTo>
                    <a:pt x="0" y="343154"/>
                  </a:lnTo>
                  <a:moveTo>
                    <a:pt x="36068" y="343154"/>
                  </a:moveTo>
                  <a:cubicBezTo>
                    <a:pt x="36068" y="353187"/>
                    <a:pt x="27940" y="361188"/>
                    <a:pt x="18034" y="361188"/>
                  </a:cubicBezTo>
                  <a:cubicBezTo>
                    <a:pt x="8128" y="361188"/>
                    <a:pt x="0" y="353187"/>
                    <a:pt x="0" y="343154"/>
                  </a:cubicBezTo>
                  <a:cubicBezTo>
                    <a:pt x="0" y="333121"/>
                    <a:pt x="8128" y="325120"/>
                    <a:pt x="18034" y="325120"/>
                  </a:cubicBezTo>
                  <a:cubicBezTo>
                    <a:pt x="27940" y="325120"/>
                    <a:pt x="36068" y="333248"/>
                    <a:pt x="36068" y="343154"/>
                  </a:cubicBezTo>
                  <a:cubicBezTo>
                    <a:pt x="36068" y="506730"/>
                    <a:pt x="239014" y="650240"/>
                    <a:pt x="505714" y="650240"/>
                  </a:cubicBezTo>
                  <a:cubicBezTo>
                    <a:pt x="772414" y="650240"/>
                    <a:pt x="975360" y="506730"/>
                    <a:pt x="975360" y="343154"/>
                  </a:cubicBezTo>
                  <a:cubicBezTo>
                    <a:pt x="975360" y="179578"/>
                    <a:pt x="772414" y="36068"/>
                    <a:pt x="505714" y="36068"/>
                  </a:cubicBezTo>
                  <a:cubicBezTo>
                    <a:pt x="495681" y="36068"/>
                    <a:pt x="487680" y="27940"/>
                    <a:pt x="487680" y="18034"/>
                  </a:cubicBezTo>
                  <a:cubicBezTo>
                    <a:pt x="487680" y="8128"/>
                    <a:pt x="495808" y="0"/>
                    <a:pt x="505714" y="0"/>
                  </a:cubicBezTo>
                  <a:cubicBezTo>
                    <a:pt x="515620" y="0"/>
                    <a:pt x="523748" y="8128"/>
                    <a:pt x="523748" y="18034"/>
                  </a:cubicBezTo>
                  <a:cubicBezTo>
                    <a:pt x="523748" y="27940"/>
                    <a:pt x="515620" y="36068"/>
                    <a:pt x="505714" y="36068"/>
                  </a:cubicBezTo>
                  <a:cubicBezTo>
                    <a:pt x="239014" y="36068"/>
                    <a:pt x="36068" y="179578"/>
                    <a:pt x="36068" y="343154"/>
                  </a:cubicBezTo>
                  <a:close/>
                </a:path>
              </a:pathLst>
            </a:custGeom>
            <a:solidFill>
              <a:srgbClr val="385D8A"/>
            </a:solidFill>
          </p:spPr>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7000" t="0" r="-7000" b="0"/>
            </a:stretch>
          </a:blipFill>
        </p:spPr>
      </p:sp>
      <p:sp>
        <p:nvSpPr>
          <p:cNvPr name="Freeform 3" id="3"/>
          <p:cNvSpPr/>
          <p:nvPr/>
        </p:nvSpPr>
        <p:spPr>
          <a:xfrm flipH="false" flipV="false" rot="0">
            <a:off x="-1546093" y="0"/>
            <a:ext cx="13004800" cy="7315200"/>
          </a:xfrm>
          <a:custGeom>
            <a:avLst/>
            <a:gdLst/>
            <a:ahLst/>
            <a:cxnLst/>
            <a:rect r="r" b="b" t="t" l="l"/>
            <a:pathLst>
              <a:path h="7315200" w="13004800">
                <a:moveTo>
                  <a:pt x="0" y="0"/>
                </a:moveTo>
                <a:lnTo>
                  <a:pt x="13004800" y="0"/>
                </a:lnTo>
                <a:lnTo>
                  <a:pt x="13004800" y="7315200"/>
                </a:lnTo>
                <a:lnTo>
                  <a:pt x="0" y="7315200"/>
                </a:lnTo>
                <a:lnTo>
                  <a:pt x="0" y="0"/>
                </a:lnTo>
                <a:close/>
              </a:path>
            </a:pathLst>
          </a:custGeom>
          <a:blipFill>
            <a:blip r:embed="rId3"/>
            <a:stretch>
              <a:fillRect l="0" t="0" r="0" b="0"/>
            </a:stretch>
          </a:blipFill>
        </p:spPr>
      </p:sp>
      <p:grpSp>
        <p:nvGrpSpPr>
          <p:cNvPr name="Group 4" id="4"/>
          <p:cNvGrpSpPr/>
          <p:nvPr/>
        </p:nvGrpSpPr>
        <p:grpSpPr>
          <a:xfrm rot="0">
            <a:off x="467360" y="60960"/>
            <a:ext cx="8818880" cy="853440"/>
            <a:chOff x="0" y="0"/>
            <a:chExt cx="11758507" cy="1137920"/>
          </a:xfrm>
        </p:grpSpPr>
        <p:sp>
          <p:nvSpPr>
            <p:cNvPr name="Freeform 5" id="5"/>
            <p:cNvSpPr/>
            <p:nvPr/>
          </p:nvSpPr>
          <p:spPr>
            <a:xfrm flipH="false" flipV="false" rot="0">
              <a:off x="0" y="0"/>
              <a:ext cx="11758506" cy="1137920"/>
            </a:xfrm>
            <a:custGeom>
              <a:avLst/>
              <a:gdLst/>
              <a:ahLst/>
              <a:cxnLst/>
              <a:rect r="r" b="b" t="t" l="l"/>
              <a:pathLst>
                <a:path h="1137920" w="11758506">
                  <a:moveTo>
                    <a:pt x="0" y="0"/>
                  </a:moveTo>
                  <a:lnTo>
                    <a:pt x="11758506" y="0"/>
                  </a:lnTo>
                  <a:lnTo>
                    <a:pt x="11758506" y="1137920"/>
                  </a:lnTo>
                  <a:lnTo>
                    <a:pt x="0" y="1137920"/>
                  </a:lnTo>
                  <a:close/>
                </a:path>
              </a:pathLst>
            </a:custGeom>
            <a:solidFill>
              <a:srgbClr val="000000">
                <a:alpha val="0"/>
              </a:srgbClr>
            </a:solidFill>
          </p:spPr>
        </p:sp>
        <p:sp>
          <p:nvSpPr>
            <p:cNvPr name="TextBox 6" id="6"/>
            <p:cNvSpPr txBox="true"/>
            <p:nvPr/>
          </p:nvSpPr>
          <p:spPr>
            <a:xfrm>
              <a:off x="0" y="-95250"/>
              <a:ext cx="11758507" cy="1233170"/>
            </a:xfrm>
            <a:prstGeom prst="rect">
              <a:avLst/>
            </a:prstGeom>
          </p:spPr>
          <p:txBody>
            <a:bodyPr anchor="ctr" rtlCol="false" tIns="0" lIns="0" bIns="0" rIns="0"/>
            <a:lstStyle/>
            <a:p>
              <a:pPr algn="ctr">
                <a:lnSpc>
                  <a:spcPts val="5631"/>
                </a:lnSpc>
              </a:pPr>
              <a:r>
                <a:rPr lang="en-US" b="true" sz="4693" u="sng">
                  <a:solidFill>
                    <a:srgbClr val="000000"/>
                  </a:solidFill>
                  <a:latin typeface="Calibri (MS) Bold"/>
                  <a:ea typeface="Calibri (MS) Bold"/>
                  <a:cs typeface="Calibri (MS) Bold"/>
                  <a:sym typeface="Calibri (MS) Bold"/>
                </a:rPr>
                <a:t>What is the troposphere?</a:t>
              </a:r>
            </a:p>
          </p:txBody>
        </p:sp>
      </p:grpSp>
      <p:grpSp>
        <p:nvGrpSpPr>
          <p:cNvPr name="Group 7" id="7"/>
          <p:cNvGrpSpPr/>
          <p:nvPr/>
        </p:nvGrpSpPr>
        <p:grpSpPr>
          <a:xfrm rot="0">
            <a:off x="60960" y="1036320"/>
            <a:ext cx="9550400" cy="1097280"/>
            <a:chOff x="0" y="0"/>
            <a:chExt cx="12733867" cy="1463040"/>
          </a:xfrm>
        </p:grpSpPr>
        <p:sp>
          <p:nvSpPr>
            <p:cNvPr name="Freeform 8" id="8"/>
            <p:cNvSpPr/>
            <p:nvPr/>
          </p:nvSpPr>
          <p:spPr>
            <a:xfrm flipH="false" flipV="false" rot="0">
              <a:off x="27051" y="27051"/>
              <a:ext cx="12679680" cy="1408938"/>
            </a:xfrm>
            <a:custGeom>
              <a:avLst/>
              <a:gdLst/>
              <a:ahLst/>
              <a:cxnLst/>
              <a:rect r="r" b="b" t="t" l="l"/>
              <a:pathLst>
                <a:path h="1408938" w="12679680">
                  <a:moveTo>
                    <a:pt x="0" y="0"/>
                  </a:moveTo>
                  <a:lnTo>
                    <a:pt x="12679680" y="0"/>
                  </a:lnTo>
                  <a:lnTo>
                    <a:pt x="12679680" y="1408938"/>
                  </a:lnTo>
                  <a:lnTo>
                    <a:pt x="0" y="1408938"/>
                  </a:lnTo>
                  <a:close/>
                </a:path>
              </a:pathLst>
            </a:custGeom>
            <a:solidFill>
              <a:srgbClr val="000000"/>
            </a:solidFill>
          </p:spPr>
        </p:sp>
        <p:sp>
          <p:nvSpPr>
            <p:cNvPr name="Freeform 9" id="9"/>
            <p:cNvSpPr/>
            <p:nvPr/>
          </p:nvSpPr>
          <p:spPr>
            <a:xfrm flipH="false" flipV="false" rot="0">
              <a:off x="0" y="0"/>
              <a:ext cx="12733782" cy="1463040"/>
            </a:xfrm>
            <a:custGeom>
              <a:avLst/>
              <a:gdLst/>
              <a:ahLst/>
              <a:cxnLst/>
              <a:rect r="r" b="b" t="t" l="l"/>
              <a:pathLst>
                <a:path h="1463040" w="12733782">
                  <a:moveTo>
                    <a:pt x="27051" y="0"/>
                  </a:moveTo>
                  <a:lnTo>
                    <a:pt x="12706731" y="0"/>
                  </a:lnTo>
                  <a:cubicBezTo>
                    <a:pt x="12721717" y="0"/>
                    <a:pt x="12733782" y="12192"/>
                    <a:pt x="12733782" y="27051"/>
                  </a:cubicBezTo>
                  <a:lnTo>
                    <a:pt x="12733782" y="1435989"/>
                  </a:lnTo>
                  <a:cubicBezTo>
                    <a:pt x="12733782" y="1450975"/>
                    <a:pt x="12721590" y="1463040"/>
                    <a:pt x="12706731" y="1463040"/>
                  </a:cubicBezTo>
                  <a:lnTo>
                    <a:pt x="27051" y="1463040"/>
                  </a:lnTo>
                  <a:cubicBezTo>
                    <a:pt x="12065" y="1463040"/>
                    <a:pt x="0" y="1450848"/>
                    <a:pt x="0" y="1435989"/>
                  </a:cubicBezTo>
                  <a:lnTo>
                    <a:pt x="0" y="27051"/>
                  </a:lnTo>
                  <a:cubicBezTo>
                    <a:pt x="0" y="12192"/>
                    <a:pt x="12192" y="0"/>
                    <a:pt x="27051" y="0"/>
                  </a:cubicBezTo>
                  <a:moveTo>
                    <a:pt x="27051" y="54229"/>
                  </a:moveTo>
                  <a:lnTo>
                    <a:pt x="27051" y="27051"/>
                  </a:lnTo>
                  <a:lnTo>
                    <a:pt x="54229" y="27051"/>
                  </a:lnTo>
                  <a:lnTo>
                    <a:pt x="54229" y="1435989"/>
                  </a:lnTo>
                  <a:lnTo>
                    <a:pt x="27051" y="1435989"/>
                  </a:lnTo>
                  <a:lnTo>
                    <a:pt x="27051" y="1408938"/>
                  </a:lnTo>
                  <a:lnTo>
                    <a:pt x="12706731" y="1408938"/>
                  </a:lnTo>
                  <a:lnTo>
                    <a:pt x="12706731" y="1435989"/>
                  </a:lnTo>
                  <a:lnTo>
                    <a:pt x="12679680" y="1435989"/>
                  </a:lnTo>
                  <a:lnTo>
                    <a:pt x="12679680" y="27051"/>
                  </a:lnTo>
                  <a:lnTo>
                    <a:pt x="12706731" y="27051"/>
                  </a:lnTo>
                  <a:lnTo>
                    <a:pt x="12706731" y="54229"/>
                  </a:lnTo>
                  <a:lnTo>
                    <a:pt x="27051" y="54229"/>
                  </a:lnTo>
                  <a:close/>
                </a:path>
              </a:pathLst>
            </a:custGeom>
            <a:solidFill>
              <a:srgbClr val="FFFFFF"/>
            </a:solidFill>
          </p:spPr>
        </p:sp>
        <p:sp>
          <p:nvSpPr>
            <p:cNvPr name="TextBox 10" id="10"/>
            <p:cNvSpPr txBox="true"/>
            <p:nvPr/>
          </p:nvSpPr>
          <p:spPr>
            <a:xfrm>
              <a:off x="0" y="-57150"/>
              <a:ext cx="12733867" cy="1520190"/>
            </a:xfrm>
            <a:prstGeom prst="rect">
              <a:avLst/>
            </a:prstGeom>
          </p:spPr>
          <p:txBody>
            <a:bodyPr anchor="t" rtlCol="false" tIns="50800" lIns="50800" bIns="50800" rIns="50800"/>
            <a:lstStyle/>
            <a:p>
              <a:pPr algn="l">
                <a:lnSpc>
                  <a:spcPts val="2867"/>
                </a:lnSpc>
              </a:pPr>
              <a:r>
                <a:rPr lang="en-US" sz="2389">
                  <a:solidFill>
                    <a:srgbClr val="FFFFFF"/>
                  </a:solidFill>
                  <a:latin typeface="Calibri (MS)"/>
                  <a:ea typeface="Calibri (MS)"/>
                  <a:cs typeface="Calibri (MS)"/>
                  <a:sym typeface="Calibri (MS)"/>
                </a:rPr>
                <a:t>Study one of the two resources on this slide to learn about the troposphere. This is important as it will provide you with a good foundation for the rest of the unit.</a:t>
              </a:r>
            </a:p>
          </p:txBody>
        </p:sp>
      </p:grpSp>
      <p:grpSp>
        <p:nvGrpSpPr>
          <p:cNvPr name="Group 11" id="11"/>
          <p:cNvGrpSpPr/>
          <p:nvPr/>
        </p:nvGrpSpPr>
        <p:grpSpPr>
          <a:xfrm rot="0">
            <a:off x="0" y="2139251"/>
            <a:ext cx="9753600" cy="4038029"/>
            <a:chOff x="0" y="0"/>
            <a:chExt cx="13004800" cy="5384038"/>
          </a:xfrm>
        </p:grpSpPr>
        <p:sp>
          <p:nvSpPr>
            <p:cNvPr name="Freeform 12" id="12"/>
            <p:cNvSpPr/>
            <p:nvPr/>
          </p:nvSpPr>
          <p:spPr>
            <a:xfrm flipH="false" flipV="false" rot="0">
              <a:off x="0" y="0"/>
              <a:ext cx="13004800" cy="5384038"/>
            </a:xfrm>
            <a:custGeom>
              <a:avLst/>
              <a:gdLst/>
              <a:ahLst/>
              <a:cxnLst/>
              <a:rect r="r" b="b" t="t" l="l"/>
              <a:pathLst>
                <a:path h="5384038" w="13004800">
                  <a:moveTo>
                    <a:pt x="0" y="0"/>
                  </a:moveTo>
                  <a:lnTo>
                    <a:pt x="13004800" y="0"/>
                  </a:lnTo>
                  <a:lnTo>
                    <a:pt x="13004800" y="5384038"/>
                  </a:lnTo>
                  <a:lnTo>
                    <a:pt x="0" y="5384038"/>
                  </a:lnTo>
                  <a:close/>
                </a:path>
              </a:pathLst>
            </a:custGeom>
            <a:solidFill>
              <a:srgbClr val="FFFFFF"/>
            </a:solidFill>
          </p:spPr>
        </p:sp>
        <p:sp>
          <p:nvSpPr>
            <p:cNvPr name="Freeform 13" id="13"/>
            <p:cNvSpPr/>
            <p:nvPr/>
          </p:nvSpPr>
          <p:spPr>
            <a:xfrm flipH="false" flipV="false" rot="0">
              <a:off x="-1524" y="-1524"/>
              <a:ext cx="13007848" cy="5387086"/>
            </a:xfrm>
            <a:custGeom>
              <a:avLst/>
              <a:gdLst/>
              <a:ahLst/>
              <a:cxnLst/>
              <a:rect r="r" b="b" t="t" l="l"/>
              <a:pathLst>
                <a:path h="5387086" w="13007848">
                  <a:moveTo>
                    <a:pt x="1524" y="0"/>
                  </a:moveTo>
                  <a:lnTo>
                    <a:pt x="13006324" y="0"/>
                  </a:lnTo>
                  <a:cubicBezTo>
                    <a:pt x="13007214" y="0"/>
                    <a:pt x="13007848" y="762"/>
                    <a:pt x="13007848" y="1524"/>
                  </a:cubicBezTo>
                  <a:lnTo>
                    <a:pt x="13007848" y="5385562"/>
                  </a:lnTo>
                  <a:cubicBezTo>
                    <a:pt x="13007848" y="5386451"/>
                    <a:pt x="13007087" y="5387086"/>
                    <a:pt x="13006324" y="5387086"/>
                  </a:cubicBezTo>
                  <a:lnTo>
                    <a:pt x="1524" y="5387086"/>
                  </a:lnTo>
                  <a:cubicBezTo>
                    <a:pt x="635" y="5387086"/>
                    <a:pt x="0" y="5386324"/>
                    <a:pt x="0" y="5385562"/>
                  </a:cubicBezTo>
                  <a:lnTo>
                    <a:pt x="0" y="1524"/>
                  </a:lnTo>
                  <a:cubicBezTo>
                    <a:pt x="0" y="635"/>
                    <a:pt x="762" y="0"/>
                    <a:pt x="1524" y="0"/>
                  </a:cubicBezTo>
                  <a:moveTo>
                    <a:pt x="1524" y="3048"/>
                  </a:moveTo>
                  <a:lnTo>
                    <a:pt x="1524" y="1524"/>
                  </a:lnTo>
                  <a:lnTo>
                    <a:pt x="3048" y="1524"/>
                  </a:lnTo>
                  <a:lnTo>
                    <a:pt x="3048" y="5385562"/>
                  </a:lnTo>
                  <a:lnTo>
                    <a:pt x="1524" y="5385562"/>
                  </a:lnTo>
                  <a:lnTo>
                    <a:pt x="1524" y="5384038"/>
                  </a:lnTo>
                  <a:lnTo>
                    <a:pt x="13006324" y="5384038"/>
                  </a:lnTo>
                  <a:lnTo>
                    <a:pt x="13006324" y="5385562"/>
                  </a:lnTo>
                  <a:lnTo>
                    <a:pt x="13004800" y="5385562"/>
                  </a:lnTo>
                  <a:lnTo>
                    <a:pt x="13004800" y="1524"/>
                  </a:lnTo>
                  <a:lnTo>
                    <a:pt x="13006324" y="1524"/>
                  </a:lnTo>
                  <a:lnTo>
                    <a:pt x="13006324" y="3048"/>
                  </a:lnTo>
                  <a:lnTo>
                    <a:pt x="1524" y="3048"/>
                  </a:lnTo>
                  <a:close/>
                </a:path>
              </a:pathLst>
            </a:custGeom>
            <a:solidFill>
              <a:srgbClr val="4F81BD"/>
            </a:solidFill>
          </p:spPr>
        </p:sp>
        <p:sp>
          <p:nvSpPr>
            <p:cNvPr name="TextBox 14" id="14"/>
            <p:cNvSpPr txBox="true"/>
            <p:nvPr/>
          </p:nvSpPr>
          <p:spPr>
            <a:xfrm>
              <a:off x="0" y="-9525"/>
              <a:ext cx="13004800" cy="5393563"/>
            </a:xfrm>
            <a:prstGeom prst="rect">
              <a:avLst/>
            </a:prstGeom>
          </p:spPr>
          <p:txBody>
            <a:bodyPr anchor="t" rtlCol="false" tIns="50800" lIns="50800" bIns="50800" rIns="50800"/>
            <a:lstStyle/>
            <a:p>
              <a:pPr algn="l">
                <a:lnSpc>
                  <a:spcPts val="1280"/>
                </a:lnSpc>
              </a:pPr>
              <a:r>
                <a:rPr lang="en-US" sz="1066">
                  <a:solidFill>
                    <a:srgbClr val="2E2E2E"/>
                  </a:solidFill>
                  <a:latin typeface="Arimo"/>
                  <a:ea typeface="Arimo"/>
                  <a:cs typeface="Arimo"/>
                  <a:sym typeface="Arimo"/>
                </a:rPr>
                <a:t>Resource 1 – Higher level:</a:t>
              </a:r>
            </a:p>
            <a:p>
              <a:pPr algn="l">
                <a:lnSpc>
                  <a:spcPts val="1280"/>
                </a:lnSpc>
              </a:pPr>
            </a:p>
            <a:p>
              <a:pPr algn="l">
                <a:lnSpc>
                  <a:spcPts val="1280"/>
                </a:lnSpc>
              </a:pPr>
              <a:r>
                <a:rPr lang="en-US" sz="1066">
                  <a:solidFill>
                    <a:srgbClr val="2E2E2E"/>
                  </a:solidFill>
                  <a:latin typeface="Arimo"/>
                  <a:ea typeface="Arimo"/>
                  <a:cs typeface="Arimo"/>
                  <a:sym typeface="Arimo"/>
                </a:rPr>
                <a:t>2.1.1 The Troposphere</a:t>
              </a:r>
            </a:p>
            <a:p>
              <a:pPr algn="l">
                <a:lnSpc>
                  <a:spcPts val="1280"/>
                </a:lnSpc>
              </a:pPr>
              <a:r>
                <a:rPr lang="en-US" sz="1066">
                  <a:solidFill>
                    <a:srgbClr val="000000"/>
                  </a:solidFill>
                  <a:latin typeface="Arimo"/>
                  <a:ea typeface="Arimo"/>
                  <a:cs typeface="Arimo"/>
                  <a:sym typeface="Arimo"/>
                </a:rPr>
                <a:t>The troposphere is the lowest layer of atmosphere of the Earth and the layer to which changes can greatly influence the floral and faunal environments. Atmosphere of the Earth: it extends from Earth's surface to an average height of approximately 12 km although this altitude actually varies from approximately 30,000 ft at the </a:t>
              </a:r>
              <a:r>
                <a:rPr lang="en-US" sz="1066" u="sng">
                  <a:solidFill>
                    <a:srgbClr val="0000FF"/>
                  </a:solidFill>
                  <a:latin typeface="Arimo"/>
                  <a:ea typeface="Arimo"/>
                  <a:cs typeface="Arimo"/>
                  <a:sym typeface="Arimo"/>
                  <a:hlinkClick r:id="rId4" tooltip="https://www.sciencedirect.com/topics/earth-and-planetary-sciences/polar-region"/>
                </a:rPr>
                <a:t>polar regions</a:t>
              </a:r>
              <a:r>
                <a:rPr lang="en-US" sz="1066">
                  <a:solidFill>
                    <a:srgbClr val="000000"/>
                  </a:solidFill>
                  <a:latin typeface="Arimo"/>
                  <a:ea typeface="Arimo"/>
                  <a:cs typeface="Arimo"/>
                  <a:sym typeface="Arimo"/>
                </a:rPr>
                <a:t> to 56,000 ft at the </a:t>
              </a:r>
              <a:r>
                <a:rPr lang="en-US" sz="1066" u="sng">
                  <a:solidFill>
                    <a:srgbClr val="0000FF"/>
                  </a:solidFill>
                  <a:latin typeface="Arimo"/>
                  <a:ea typeface="Arimo"/>
                  <a:cs typeface="Arimo"/>
                  <a:sym typeface="Arimo"/>
                  <a:hlinkClick r:id="rId5" tooltip="https://www.sciencedirect.com/topics/earth-and-planetary-sciences/equator"/>
                </a:rPr>
                <a:t>equator</a:t>
              </a:r>
              <a:r>
                <a:rPr lang="en-US" sz="1066">
                  <a:solidFill>
                    <a:srgbClr val="000000"/>
                  </a:solidFill>
                  <a:latin typeface="Arimo"/>
                  <a:ea typeface="Arimo"/>
                  <a:cs typeface="Arimo"/>
                  <a:sym typeface="Arimo"/>
                </a:rPr>
                <a:t>, with some variation due to weather. The troposphere is bounded above by the </a:t>
              </a:r>
              <a:r>
                <a:rPr lang="en-US" sz="1066" u="sng">
                  <a:solidFill>
                    <a:srgbClr val="0000FF"/>
                  </a:solidFill>
                  <a:latin typeface="Arimo"/>
                  <a:ea typeface="Arimo"/>
                  <a:cs typeface="Arimo"/>
                  <a:sym typeface="Arimo"/>
                  <a:hlinkClick r:id="rId6" tooltip="https://www.sciencedirect.com/topics/earth-and-planetary-sciences/tropopause"/>
                </a:rPr>
                <a:t>tropopause</a:t>
              </a:r>
              <a:r>
                <a:rPr lang="en-US" sz="1066">
                  <a:solidFill>
                    <a:srgbClr val="000000"/>
                  </a:solidFill>
                  <a:latin typeface="Arimo"/>
                  <a:ea typeface="Arimo"/>
                  <a:cs typeface="Arimo"/>
                  <a:sym typeface="Arimo"/>
                </a:rPr>
                <a:t>, a boundary marked in most places by a </a:t>
              </a:r>
              <a:r>
                <a:rPr lang="en-US" sz="1066" u="sng">
                  <a:solidFill>
                    <a:srgbClr val="0000FF"/>
                  </a:solidFill>
                  <a:latin typeface="Arimo"/>
                  <a:ea typeface="Arimo"/>
                  <a:cs typeface="Arimo"/>
                  <a:sym typeface="Arimo"/>
                  <a:hlinkClick r:id="rId7" tooltip="https://www.sciencedirect.com/topics/earth-and-planetary-sciences/temperature-inversion"/>
                </a:rPr>
                <a:t>temperature inversion</a:t>
              </a:r>
              <a:r>
                <a:rPr lang="en-US" sz="1066">
                  <a:solidFill>
                    <a:srgbClr val="000000"/>
                  </a:solidFill>
                  <a:latin typeface="Arimo"/>
                  <a:ea typeface="Arimo"/>
                  <a:cs typeface="Arimo"/>
                  <a:sym typeface="Arimo"/>
                </a:rPr>
                <a:t> (i.e., a layer of relatively warm air above a colder one), and in others by a zone which is isothermal with height.</a:t>
              </a:r>
            </a:p>
            <a:p>
              <a:pPr algn="l">
                <a:lnSpc>
                  <a:spcPts val="1280"/>
                </a:lnSpc>
              </a:pPr>
              <a:r>
                <a:rPr lang="en-US" sz="1066">
                  <a:solidFill>
                    <a:srgbClr val="000000"/>
                  </a:solidFill>
                  <a:latin typeface="Arimo"/>
                  <a:ea typeface="Arimo"/>
                  <a:cs typeface="Arimo"/>
                  <a:sym typeface="Arimo"/>
                </a:rPr>
                <a:t>Although variations do occur, the temperature usually declines with increasing altitude in the troposphere because the troposphere is mostly heated through energy transfer from the surface. Thus, the lowest part of the troposphere (i.e., Earth's surface) is typically the warmest section of the troposphere, which promotes vertical mixing. The troposphere contains approximately 80% of the mass of the atmosphere of the Earth. The troposphere is denser than all its overlying atmospheric layers because a larger atmospheric weight sits on top of the troposphere and causes it to be most severely compressed. Fifty percent of the total mass of the atmosphere is located in the lower 18,000 ft of the troposphere.</a:t>
              </a:r>
            </a:p>
            <a:p>
              <a:pPr algn="l">
                <a:lnSpc>
                  <a:spcPts val="1280"/>
                </a:lnSpc>
              </a:pPr>
              <a:r>
                <a:rPr lang="en-US" sz="1066">
                  <a:solidFill>
                    <a:srgbClr val="000000"/>
                  </a:solidFill>
                  <a:latin typeface="Arimo"/>
                  <a:ea typeface="Arimo"/>
                  <a:cs typeface="Arimo"/>
                  <a:sym typeface="Arimo"/>
                </a:rPr>
                <a:t>Nearly all atmospheric water vapor or moisture is found in the troposphere, so it is the layer where most of Earth's weather takes place. It has basically all the weather-associated cloud genus types generated by active </a:t>
              </a:r>
              <a:r>
                <a:rPr lang="en-US" sz="1066" u="sng">
                  <a:solidFill>
                    <a:srgbClr val="0000FF"/>
                  </a:solidFill>
                  <a:latin typeface="Arimo"/>
                  <a:ea typeface="Arimo"/>
                  <a:cs typeface="Arimo"/>
                  <a:sym typeface="Arimo"/>
                  <a:hlinkClick r:id="rId8" tooltip="https://www.sciencedirect.com/topics/earth-and-planetary-sciences/atmospheric-circulation"/>
                </a:rPr>
                <a:t>wind circulation</a:t>
              </a:r>
              <a:r>
                <a:rPr lang="en-US" sz="1066">
                  <a:solidFill>
                    <a:srgbClr val="000000"/>
                  </a:solidFill>
                  <a:latin typeface="Arimo"/>
                  <a:ea typeface="Arimo"/>
                  <a:cs typeface="Arimo"/>
                  <a:sym typeface="Arimo"/>
                </a:rPr>
                <a:t> although very tall </a:t>
              </a:r>
              <a:r>
                <a:rPr lang="en-US" sz="1066" u="sng">
                  <a:solidFill>
                    <a:srgbClr val="0000FF"/>
                  </a:solidFill>
                  <a:latin typeface="Arimo"/>
                  <a:ea typeface="Arimo"/>
                  <a:cs typeface="Arimo"/>
                  <a:sym typeface="Arimo"/>
                  <a:hlinkClick r:id="rId9" tooltip="https://www.sciencedirect.com/topics/earth-and-planetary-sciences/cumulonimbus"/>
                </a:rPr>
                <a:t>cumulonimbus</a:t>
              </a:r>
              <a:r>
                <a:rPr lang="en-US" sz="1066">
                  <a:solidFill>
                    <a:srgbClr val="000000"/>
                  </a:solidFill>
                  <a:latin typeface="Arimo"/>
                  <a:ea typeface="Arimo"/>
                  <a:cs typeface="Arimo"/>
                  <a:sym typeface="Arimo"/>
                </a:rPr>
                <a:t> thunder clouds can penetrate the tropopause from below and rise into the lower part of the </a:t>
              </a:r>
              <a:r>
                <a:rPr lang="en-US" sz="1066" u="sng">
                  <a:solidFill>
                    <a:srgbClr val="0000FF"/>
                  </a:solidFill>
                  <a:latin typeface="Arimo"/>
                  <a:ea typeface="Arimo"/>
                  <a:cs typeface="Arimo"/>
                  <a:sym typeface="Arimo"/>
                  <a:hlinkClick r:id="rId10" tooltip="https://www.sciencedirect.com/topics/earth-and-planetary-sciences/stratosphere"/>
                </a:rPr>
                <a:t>stratosphere</a:t>
              </a:r>
              <a:r>
                <a:rPr lang="en-US" sz="1066">
                  <a:solidFill>
                    <a:srgbClr val="000000"/>
                  </a:solidFill>
                  <a:latin typeface="Arimo"/>
                  <a:ea typeface="Arimo"/>
                  <a:cs typeface="Arimo"/>
                  <a:sym typeface="Arimo"/>
                </a:rPr>
                <a:t>. Most conventional aviation activity takes place in the troposphere, and it is the only layer that can be accessed by propeller-driven aircraft.</a:t>
              </a:r>
            </a:p>
            <a:p>
              <a:pPr algn="l">
                <a:lnSpc>
                  <a:spcPts val="1280"/>
                </a:lnSpc>
              </a:pPr>
              <a:r>
                <a:rPr lang="en-US" sz="1066">
                  <a:solidFill>
                    <a:srgbClr val="000000"/>
                  </a:solidFill>
                  <a:latin typeface="Arimo"/>
                  <a:ea typeface="Arimo"/>
                  <a:cs typeface="Arimo"/>
                  <a:sym typeface="Arimo"/>
                </a:rPr>
                <a:t>In addition, the atmosphere is generally described in terms of layers characterized by specific vertical temperature gradients. The troposphere is characterized by a decrease of the mean temperature with increasing altitude. This layer, which contains approximately 85–90% (v/v) of the atmospheric mass, is often dynamically unstable with rapid vertical exchanges of energy and mass being associated with convective activity. Globally, the time constant for vertical exchanges is of the order of several weeks. Much of the variability observed in the atmosphere occurs within this layer, including the weather patterns associated, for example, with the passage of fronts or the formation of </a:t>
              </a:r>
              <a:r>
                <a:rPr lang="en-US" sz="1066" u="sng">
                  <a:solidFill>
                    <a:srgbClr val="0000FF"/>
                  </a:solidFill>
                  <a:latin typeface="Arimo"/>
                  <a:ea typeface="Arimo"/>
                  <a:cs typeface="Arimo"/>
                  <a:sym typeface="Arimo"/>
                  <a:hlinkClick r:id="rId11" tooltip="https://www.sciencedirect.com/topics/earth-and-planetary-sciences/thunderstorm"/>
                </a:rPr>
                <a:t>thunderstorms</a:t>
              </a:r>
              <a:r>
                <a:rPr lang="en-US" sz="1066">
                  <a:solidFill>
                    <a:srgbClr val="000000"/>
                  </a:solidFill>
                  <a:latin typeface="Arimo"/>
                  <a:ea typeface="Arimo"/>
                  <a:cs typeface="Arimo"/>
                  <a:sym typeface="Arimo"/>
                </a:rPr>
                <a:t>. The </a:t>
              </a:r>
              <a:r>
                <a:rPr lang="en-US" sz="1066" u="sng">
                  <a:solidFill>
                    <a:srgbClr val="0000FF"/>
                  </a:solidFill>
                  <a:latin typeface="Arimo"/>
                  <a:ea typeface="Arimo"/>
                  <a:cs typeface="Arimo"/>
                  <a:sym typeface="Arimo"/>
                  <a:hlinkClick r:id="rId12" tooltip="https://www.sciencedirect.com/topics/earth-and-planetary-sciences/planetary-boundary-layer"/>
                </a:rPr>
                <a:t>planetary boundary layer</a:t>
              </a:r>
              <a:r>
                <a:rPr lang="en-US" sz="1066">
                  <a:solidFill>
                    <a:srgbClr val="000000"/>
                  </a:solidFill>
                  <a:latin typeface="Arimo"/>
                  <a:ea typeface="Arimo"/>
                  <a:cs typeface="Arimo"/>
                  <a:sym typeface="Arimo"/>
                </a:rPr>
                <a:t> is the region of the troposphere where surface effects are important, and the depth is on the order of 3300ft but varies significantly with the time of day and with meteorological conditions. The exchange of chemical compounds between the surface and the free troposphere is directly dependent on the stability of the boundary layer.</a:t>
              </a:r>
            </a:p>
          </p:txBody>
        </p:sp>
      </p:grpSp>
      <p:grpSp>
        <p:nvGrpSpPr>
          <p:cNvPr name="Group 15" id="15"/>
          <p:cNvGrpSpPr/>
          <p:nvPr/>
        </p:nvGrpSpPr>
        <p:grpSpPr>
          <a:xfrm rot="0">
            <a:off x="0" y="6177280"/>
            <a:ext cx="1690624" cy="1165447"/>
            <a:chOff x="0" y="0"/>
            <a:chExt cx="2254165" cy="1553930"/>
          </a:xfrm>
        </p:grpSpPr>
        <p:sp>
          <p:nvSpPr>
            <p:cNvPr name="Freeform 16" id="16"/>
            <p:cNvSpPr/>
            <p:nvPr/>
          </p:nvSpPr>
          <p:spPr>
            <a:xfrm flipH="false" flipV="false" rot="0">
              <a:off x="0" y="0"/>
              <a:ext cx="2254123" cy="1553972"/>
            </a:xfrm>
            <a:custGeom>
              <a:avLst/>
              <a:gdLst/>
              <a:ahLst/>
              <a:cxnLst/>
              <a:rect r="r" b="b" t="t" l="l"/>
              <a:pathLst>
                <a:path h="1553972" w="2254123">
                  <a:moveTo>
                    <a:pt x="0" y="0"/>
                  </a:moveTo>
                  <a:lnTo>
                    <a:pt x="2254123" y="0"/>
                  </a:lnTo>
                  <a:lnTo>
                    <a:pt x="2254123" y="1553972"/>
                  </a:lnTo>
                  <a:lnTo>
                    <a:pt x="0" y="1553972"/>
                  </a:lnTo>
                  <a:close/>
                </a:path>
              </a:pathLst>
            </a:custGeom>
            <a:solidFill>
              <a:srgbClr val="FFFFFF"/>
            </a:solidFill>
          </p:spPr>
        </p:sp>
        <p:sp>
          <p:nvSpPr>
            <p:cNvPr name="Freeform 17" id="17"/>
            <p:cNvSpPr/>
            <p:nvPr/>
          </p:nvSpPr>
          <p:spPr>
            <a:xfrm flipH="false" flipV="false" rot="0">
              <a:off x="-1524" y="-1524"/>
              <a:ext cx="2257171" cy="1557020"/>
            </a:xfrm>
            <a:custGeom>
              <a:avLst/>
              <a:gdLst/>
              <a:ahLst/>
              <a:cxnLst/>
              <a:rect r="r" b="b" t="t" l="l"/>
              <a:pathLst>
                <a:path h="1557020" w="2257171">
                  <a:moveTo>
                    <a:pt x="1524" y="0"/>
                  </a:moveTo>
                  <a:lnTo>
                    <a:pt x="2255647" y="0"/>
                  </a:lnTo>
                  <a:cubicBezTo>
                    <a:pt x="2256536" y="0"/>
                    <a:pt x="2257171" y="762"/>
                    <a:pt x="2257171" y="1524"/>
                  </a:cubicBezTo>
                  <a:lnTo>
                    <a:pt x="2257171" y="1555496"/>
                  </a:lnTo>
                  <a:cubicBezTo>
                    <a:pt x="2257171" y="1556385"/>
                    <a:pt x="2256409" y="1557020"/>
                    <a:pt x="2255647" y="1557020"/>
                  </a:cubicBezTo>
                  <a:lnTo>
                    <a:pt x="1524" y="1557020"/>
                  </a:lnTo>
                  <a:cubicBezTo>
                    <a:pt x="635" y="1557020"/>
                    <a:pt x="0" y="1556258"/>
                    <a:pt x="0" y="1555496"/>
                  </a:cubicBezTo>
                  <a:lnTo>
                    <a:pt x="0" y="1524"/>
                  </a:lnTo>
                  <a:cubicBezTo>
                    <a:pt x="0" y="635"/>
                    <a:pt x="762" y="0"/>
                    <a:pt x="1524" y="0"/>
                  </a:cubicBezTo>
                  <a:moveTo>
                    <a:pt x="1524" y="3048"/>
                  </a:moveTo>
                  <a:lnTo>
                    <a:pt x="1524" y="1524"/>
                  </a:lnTo>
                  <a:lnTo>
                    <a:pt x="3048" y="1524"/>
                  </a:lnTo>
                  <a:lnTo>
                    <a:pt x="3048" y="1555496"/>
                  </a:lnTo>
                  <a:lnTo>
                    <a:pt x="1524" y="1555496"/>
                  </a:lnTo>
                  <a:lnTo>
                    <a:pt x="1524" y="1553972"/>
                  </a:lnTo>
                  <a:lnTo>
                    <a:pt x="2255647" y="1553972"/>
                  </a:lnTo>
                  <a:lnTo>
                    <a:pt x="2255647" y="1555496"/>
                  </a:lnTo>
                  <a:lnTo>
                    <a:pt x="2254123" y="1555496"/>
                  </a:lnTo>
                  <a:lnTo>
                    <a:pt x="2254123" y="1524"/>
                  </a:lnTo>
                  <a:lnTo>
                    <a:pt x="2255647" y="1524"/>
                  </a:lnTo>
                  <a:lnTo>
                    <a:pt x="2255647" y="3048"/>
                  </a:lnTo>
                  <a:lnTo>
                    <a:pt x="1524" y="3048"/>
                  </a:lnTo>
                  <a:close/>
                </a:path>
              </a:pathLst>
            </a:custGeom>
            <a:solidFill>
              <a:srgbClr val="4F81BD"/>
            </a:solidFill>
          </p:spPr>
        </p:sp>
        <p:sp>
          <p:nvSpPr>
            <p:cNvPr name="TextBox 18" id="18"/>
            <p:cNvSpPr txBox="true"/>
            <p:nvPr/>
          </p:nvSpPr>
          <p:spPr>
            <a:xfrm>
              <a:off x="0" y="-19050"/>
              <a:ext cx="2254165" cy="1572980"/>
            </a:xfrm>
            <a:prstGeom prst="rect">
              <a:avLst/>
            </a:prstGeom>
          </p:spPr>
          <p:txBody>
            <a:bodyPr anchor="t" rtlCol="false" tIns="50800" lIns="50800" bIns="50800" rIns="50800"/>
            <a:lstStyle/>
            <a:p>
              <a:pPr algn="l">
                <a:lnSpc>
                  <a:spcPts val="1663"/>
                </a:lnSpc>
              </a:pPr>
              <a:r>
                <a:rPr lang="en-US" sz="1386">
                  <a:solidFill>
                    <a:srgbClr val="2E2E2E"/>
                  </a:solidFill>
                  <a:latin typeface="Arimo"/>
                  <a:ea typeface="Arimo"/>
                  <a:cs typeface="Arimo"/>
                  <a:sym typeface="Arimo"/>
                </a:rPr>
                <a:t>Resource 2 – </a:t>
              </a:r>
              <a:r>
                <a:rPr lang="en-US" sz="1386" u="sng">
                  <a:solidFill>
                    <a:srgbClr val="0000FF"/>
                  </a:solidFill>
                  <a:latin typeface="Arimo"/>
                  <a:ea typeface="Arimo"/>
                  <a:cs typeface="Arimo"/>
                  <a:sym typeface="Arimo"/>
                  <a:hlinkClick r:id="rId13" tooltip="https://web.physics.ucsb.edu/~lgrace/chem123/troposphere.htm"/>
                </a:rPr>
                <a:t>https://web.physics.ucsb.edu/~lgrace/chem123/troposphere.htm</a:t>
              </a:r>
              <a:r>
                <a:rPr lang="en-US" sz="1386">
                  <a:solidFill>
                    <a:srgbClr val="2E2E2E"/>
                  </a:solidFill>
                  <a:latin typeface="Arimo"/>
                  <a:ea typeface="Arimo"/>
                  <a:cs typeface="Arimo"/>
                  <a:sym typeface="Arimo"/>
                </a:rPr>
                <a:t> </a:t>
              </a:r>
            </a:p>
          </p:txBody>
        </p:sp>
      </p:grpSp>
      <p:grpSp>
        <p:nvGrpSpPr>
          <p:cNvPr name="Group 19" id="19"/>
          <p:cNvGrpSpPr/>
          <p:nvPr/>
        </p:nvGrpSpPr>
        <p:grpSpPr>
          <a:xfrm rot="0">
            <a:off x="2170176" y="6258560"/>
            <a:ext cx="1528064" cy="984885"/>
            <a:chOff x="0" y="0"/>
            <a:chExt cx="2037419" cy="1313180"/>
          </a:xfrm>
        </p:grpSpPr>
        <p:sp>
          <p:nvSpPr>
            <p:cNvPr name="Freeform 20" id="20"/>
            <p:cNvSpPr/>
            <p:nvPr/>
          </p:nvSpPr>
          <p:spPr>
            <a:xfrm flipH="false" flipV="false" rot="0">
              <a:off x="0" y="0"/>
              <a:ext cx="2037461" cy="1313180"/>
            </a:xfrm>
            <a:custGeom>
              <a:avLst/>
              <a:gdLst/>
              <a:ahLst/>
              <a:cxnLst/>
              <a:rect r="r" b="b" t="t" l="l"/>
              <a:pathLst>
                <a:path h="1313180" w="2037461">
                  <a:moveTo>
                    <a:pt x="0" y="0"/>
                  </a:moveTo>
                  <a:lnTo>
                    <a:pt x="2037461" y="0"/>
                  </a:lnTo>
                  <a:lnTo>
                    <a:pt x="2037461" y="1313180"/>
                  </a:lnTo>
                  <a:lnTo>
                    <a:pt x="0" y="1313180"/>
                  </a:lnTo>
                  <a:close/>
                </a:path>
              </a:pathLst>
            </a:custGeom>
            <a:solidFill>
              <a:srgbClr val="FFFFFF"/>
            </a:solidFill>
          </p:spPr>
        </p:sp>
        <p:sp>
          <p:nvSpPr>
            <p:cNvPr name="TextBox 21" id="21"/>
            <p:cNvSpPr txBox="true"/>
            <p:nvPr/>
          </p:nvSpPr>
          <p:spPr>
            <a:xfrm>
              <a:off x="0" y="-47625"/>
              <a:ext cx="2037419" cy="1360805"/>
            </a:xfrm>
            <a:prstGeom prst="rect">
              <a:avLst/>
            </a:prstGeom>
          </p:spPr>
          <p:txBody>
            <a:bodyPr anchor="t" rtlCol="false" tIns="50800" lIns="50800" bIns="50800" rIns="50800"/>
            <a:lstStyle/>
            <a:p>
              <a:pPr algn="l">
                <a:lnSpc>
                  <a:spcPts val="2304"/>
                </a:lnSpc>
              </a:pPr>
              <a:r>
                <a:rPr lang="en-US" sz="1920" u="sng">
                  <a:solidFill>
                    <a:srgbClr val="0000FF"/>
                  </a:solidFill>
                  <a:latin typeface="Calibri (MS)"/>
                  <a:ea typeface="Calibri (MS)"/>
                  <a:cs typeface="Calibri (MS)"/>
                  <a:sym typeface="Calibri (MS)"/>
                  <a:hlinkClick r:id="rId14" tooltip="https://www.youtube.com/watch?v=Dk9VHHFUbqo"/>
                </a:rPr>
                <a:t>What is a temperature inversion?</a:t>
              </a:r>
              <a:r>
                <a:rPr lang="en-US" sz="1920">
                  <a:solidFill>
                    <a:srgbClr val="000000"/>
                  </a:solidFill>
                  <a:latin typeface="Calibri (MS)"/>
                  <a:ea typeface="Calibri (MS)"/>
                  <a:cs typeface="Calibri (MS)"/>
                  <a:sym typeface="Calibri (MS)"/>
                </a:rPr>
                <a:t> </a:t>
              </a:r>
            </a:p>
          </p:txBody>
        </p:sp>
      </p:grpSp>
      <p:grpSp>
        <p:nvGrpSpPr>
          <p:cNvPr name="Group 22" id="22"/>
          <p:cNvGrpSpPr/>
          <p:nvPr/>
        </p:nvGrpSpPr>
        <p:grpSpPr>
          <a:xfrm rot="0">
            <a:off x="3820160" y="6235763"/>
            <a:ext cx="5933440" cy="1017714"/>
            <a:chOff x="0" y="0"/>
            <a:chExt cx="7911253" cy="1356952"/>
          </a:xfrm>
        </p:grpSpPr>
        <p:sp>
          <p:nvSpPr>
            <p:cNvPr name="Freeform 23" id="23"/>
            <p:cNvSpPr/>
            <p:nvPr/>
          </p:nvSpPr>
          <p:spPr>
            <a:xfrm flipH="false" flipV="false" rot="0">
              <a:off x="0" y="0"/>
              <a:ext cx="7911211" cy="1356995"/>
            </a:xfrm>
            <a:custGeom>
              <a:avLst/>
              <a:gdLst/>
              <a:ahLst/>
              <a:cxnLst/>
              <a:rect r="r" b="b" t="t" l="l"/>
              <a:pathLst>
                <a:path h="1356995" w="7911211">
                  <a:moveTo>
                    <a:pt x="0" y="0"/>
                  </a:moveTo>
                  <a:lnTo>
                    <a:pt x="7911211" y="0"/>
                  </a:lnTo>
                  <a:lnTo>
                    <a:pt x="7911211" y="1356995"/>
                  </a:lnTo>
                  <a:lnTo>
                    <a:pt x="0" y="1356995"/>
                  </a:lnTo>
                  <a:close/>
                </a:path>
              </a:pathLst>
            </a:custGeom>
            <a:solidFill>
              <a:srgbClr val="FFFFFF"/>
            </a:solidFill>
          </p:spPr>
        </p:sp>
        <p:sp>
          <p:nvSpPr>
            <p:cNvPr name="TextBox 24" id="24"/>
            <p:cNvSpPr txBox="true"/>
            <p:nvPr/>
          </p:nvSpPr>
          <p:spPr>
            <a:xfrm>
              <a:off x="0" y="-9525"/>
              <a:ext cx="7911253" cy="1366477"/>
            </a:xfrm>
            <a:prstGeom prst="rect">
              <a:avLst/>
            </a:prstGeom>
          </p:spPr>
          <p:txBody>
            <a:bodyPr anchor="t" rtlCol="false" tIns="50800" lIns="50800" bIns="50800" rIns="50800"/>
            <a:lstStyle/>
            <a:p>
              <a:pPr algn="l">
                <a:lnSpc>
                  <a:spcPts val="1791"/>
                </a:lnSpc>
              </a:pPr>
              <a:r>
                <a:rPr lang="en-US" sz="1493">
                  <a:solidFill>
                    <a:srgbClr val="202124"/>
                  </a:solidFill>
                  <a:latin typeface="Arial"/>
                  <a:ea typeface="Arial"/>
                  <a:cs typeface="Arial"/>
                  <a:sym typeface="Arial"/>
                </a:rPr>
                <a:t>a reversal of the normal decrease of air temperature with altitude, or of water temperature with depth. So, an example of inversion is when cold air is found underneath warm air, common in valleys or basins where cold air sinks.</a:t>
              </a:r>
            </a:p>
          </p:txBody>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7000" t="0" r="-7000" b="0"/>
            </a:stretch>
          </a:blipFill>
        </p:spPr>
      </p:sp>
      <p:sp>
        <p:nvSpPr>
          <p:cNvPr name="Freeform 3" id="3"/>
          <p:cNvSpPr/>
          <p:nvPr/>
        </p:nvSpPr>
        <p:spPr>
          <a:xfrm flipH="false" flipV="false" rot="0">
            <a:off x="-1546093" y="0"/>
            <a:ext cx="13004800" cy="7315200"/>
          </a:xfrm>
          <a:custGeom>
            <a:avLst/>
            <a:gdLst/>
            <a:ahLst/>
            <a:cxnLst/>
            <a:rect r="r" b="b" t="t" l="l"/>
            <a:pathLst>
              <a:path h="7315200" w="13004800">
                <a:moveTo>
                  <a:pt x="0" y="0"/>
                </a:moveTo>
                <a:lnTo>
                  <a:pt x="13004800" y="0"/>
                </a:lnTo>
                <a:lnTo>
                  <a:pt x="13004800" y="7315200"/>
                </a:lnTo>
                <a:lnTo>
                  <a:pt x="0" y="7315200"/>
                </a:lnTo>
                <a:lnTo>
                  <a:pt x="0" y="0"/>
                </a:lnTo>
                <a:close/>
              </a:path>
            </a:pathLst>
          </a:custGeom>
          <a:blipFill>
            <a:blip r:embed="rId3"/>
            <a:stretch>
              <a:fillRect l="0" t="0" r="0" b="0"/>
            </a:stretch>
          </a:blipFill>
        </p:spPr>
      </p:sp>
      <p:grpSp>
        <p:nvGrpSpPr>
          <p:cNvPr name="Group 4" id="4"/>
          <p:cNvGrpSpPr/>
          <p:nvPr/>
        </p:nvGrpSpPr>
        <p:grpSpPr>
          <a:xfrm rot="0">
            <a:off x="-20320" y="-20320"/>
            <a:ext cx="9794240" cy="1341120"/>
            <a:chOff x="0" y="0"/>
            <a:chExt cx="13058987" cy="1788160"/>
          </a:xfrm>
        </p:grpSpPr>
        <p:sp>
          <p:nvSpPr>
            <p:cNvPr name="Freeform 5" id="5"/>
            <p:cNvSpPr/>
            <p:nvPr/>
          </p:nvSpPr>
          <p:spPr>
            <a:xfrm flipH="false" flipV="false" rot="0">
              <a:off x="0" y="0"/>
              <a:ext cx="13058987" cy="1788160"/>
            </a:xfrm>
            <a:custGeom>
              <a:avLst/>
              <a:gdLst/>
              <a:ahLst/>
              <a:cxnLst/>
              <a:rect r="r" b="b" t="t" l="l"/>
              <a:pathLst>
                <a:path h="1788160" w="13058987">
                  <a:moveTo>
                    <a:pt x="0" y="0"/>
                  </a:moveTo>
                  <a:lnTo>
                    <a:pt x="13058987" y="0"/>
                  </a:lnTo>
                  <a:lnTo>
                    <a:pt x="13058987" y="1788160"/>
                  </a:lnTo>
                  <a:lnTo>
                    <a:pt x="0" y="1788160"/>
                  </a:lnTo>
                  <a:close/>
                </a:path>
              </a:pathLst>
            </a:custGeom>
            <a:solidFill>
              <a:srgbClr val="000000">
                <a:alpha val="0"/>
              </a:srgbClr>
            </a:solidFill>
          </p:spPr>
        </p:sp>
        <p:sp>
          <p:nvSpPr>
            <p:cNvPr name="TextBox 6" id="6"/>
            <p:cNvSpPr txBox="true"/>
            <p:nvPr/>
          </p:nvSpPr>
          <p:spPr>
            <a:xfrm>
              <a:off x="0" y="-66675"/>
              <a:ext cx="13058987" cy="1854835"/>
            </a:xfrm>
            <a:prstGeom prst="rect">
              <a:avLst/>
            </a:prstGeom>
          </p:spPr>
          <p:txBody>
            <a:bodyPr anchor="ctr" rtlCol="false" tIns="0" lIns="0" bIns="0" rIns="0"/>
            <a:lstStyle/>
            <a:p>
              <a:pPr algn="ctr">
                <a:lnSpc>
                  <a:spcPts val="4095"/>
                </a:lnSpc>
              </a:pPr>
              <a:r>
                <a:rPr lang="en-US" b="true" sz="3413" u="sng">
                  <a:solidFill>
                    <a:srgbClr val="000000"/>
                  </a:solidFill>
                  <a:latin typeface="Calibri (MS) Bold"/>
                  <a:ea typeface="Calibri (MS) Bold"/>
                  <a:cs typeface="Calibri (MS) Bold"/>
                  <a:sym typeface="Calibri (MS) Bold"/>
                </a:rPr>
                <a:t>Classification of climate &amp; weather phenomena at a variety of spatial and temporal scales.</a:t>
              </a:r>
            </a:p>
          </p:txBody>
        </p:sp>
      </p:grpSp>
      <p:grpSp>
        <p:nvGrpSpPr>
          <p:cNvPr name="Group 7" id="7"/>
          <p:cNvGrpSpPr/>
          <p:nvPr/>
        </p:nvGrpSpPr>
        <p:grpSpPr>
          <a:xfrm rot="0">
            <a:off x="-20320" y="1304713"/>
            <a:ext cx="4185920" cy="6030807"/>
            <a:chOff x="0" y="0"/>
            <a:chExt cx="5581227" cy="8041077"/>
          </a:xfrm>
        </p:grpSpPr>
        <p:sp>
          <p:nvSpPr>
            <p:cNvPr name="Freeform 8" id="8"/>
            <p:cNvSpPr/>
            <p:nvPr/>
          </p:nvSpPr>
          <p:spPr>
            <a:xfrm flipH="false" flipV="false" rot="0">
              <a:off x="27051" y="27051"/>
              <a:ext cx="5527040" cy="7986903"/>
            </a:xfrm>
            <a:custGeom>
              <a:avLst/>
              <a:gdLst/>
              <a:ahLst/>
              <a:cxnLst/>
              <a:rect r="r" b="b" t="t" l="l"/>
              <a:pathLst>
                <a:path h="7986903" w="5527040">
                  <a:moveTo>
                    <a:pt x="0" y="0"/>
                  </a:moveTo>
                  <a:lnTo>
                    <a:pt x="5527040" y="0"/>
                  </a:lnTo>
                  <a:lnTo>
                    <a:pt x="5527040" y="7986903"/>
                  </a:lnTo>
                  <a:lnTo>
                    <a:pt x="0" y="7986903"/>
                  </a:lnTo>
                  <a:close/>
                </a:path>
              </a:pathLst>
            </a:custGeom>
            <a:solidFill>
              <a:srgbClr val="000000"/>
            </a:solidFill>
          </p:spPr>
        </p:sp>
        <p:sp>
          <p:nvSpPr>
            <p:cNvPr name="Freeform 9" id="9"/>
            <p:cNvSpPr/>
            <p:nvPr/>
          </p:nvSpPr>
          <p:spPr>
            <a:xfrm flipH="false" flipV="false" rot="0">
              <a:off x="0" y="0"/>
              <a:ext cx="5581142" cy="8041005"/>
            </a:xfrm>
            <a:custGeom>
              <a:avLst/>
              <a:gdLst/>
              <a:ahLst/>
              <a:cxnLst/>
              <a:rect r="r" b="b" t="t" l="l"/>
              <a:pathLst>
                <a:path h="8041005" w="5581142">
                  <a:moveTo>
                    <a:pt x="27051" y="0"/>
                  </a:moveTo>
                  <a:lnTo>
                    <a:pt x="5554091" y="0"/>
                  </a:lnTo>
                  <a:cubicBezTo>
                    <a:pt x="5569077" y="0"/>
                    <a:pt x="5581142" y="12192"/>
                    <a:pt x="5581142" y="27051"/>
                  </a:cubicBezTo>
                  <a:lnTo>
                    <a:pt x="5581142" y="8013954"/>
                  </a:lnTo>
                  <a:cubicBezTo>
                    <a:pt x="5581142" y="8028940"/>
                    <a:pt x="5568950" y="8041005"/>
                    <a:pt x="5554091" y="8041005"/>
                  </a:cubicBezTo>
                  <a:lnTo>
                    <a:pt x="27051" y="8041005"/>
                  </a:lnTo>
                  <a:cubicBezTo>
                    <a:pt x="12065" y="8041005"/>
                    <a:pt x="0" y="8028813"/>
                    <a:pt x="0" y="8013954"/>
                  </a:cubicBezTo>
                  <a:lnTo>
                    <a:pt x="0" y="27051"/>
                  </a:lnTo>
                  <a:cubicBezTo>
                    <a:pt x="0" y="12192"/>
                    <a:pt x="12192" y="0"/>
                    <a:pt x="27051" y="0"/>
                  </a:cubicBezTo>
                  <a:moveTo>
                    <a:pt x="27051" y="54229"/>
                  </a:moveTo>
                  <a:lnTo>
                    <a:pt x="27051" y="27051"/>
                  </a:lnTo>
                  <a:lnTo>
                    <a:pt x="54229" y="27051"/>
                  </a:lnTo>
                  <a:lnTo>
                    <a:pt x="54229" y="8013954"/>
                  </a:lnTo>
                  <a:lnTo>
                    <a:pt x="27051" y="8013954"/>
                  </a:lnTo>
                  <a:lnTo>
                    <a:pt x="27051" y="7986903"/>
                  </a:lnTo>
                  <a:lnTo>
                    <a:pt x="5554091" y="7986903"/>
                  </a:lnTo>
                  <a:lnTo>
                    <a:pt x="5554091" y="8013954"/>
                  </a:lnTo>
                  <a:lnTo>
                    <a:pt x="5527040" y="8013954"/>
                  </a:lnTo>
                  <a:lnTo>
                    <a:pt x="5527040" y="27051"/>
                  </a:lnTo>
                  <a:lnTo>
                    <a:pt x="5554091" y="27051"/>
                  </a:lnTo>
                  <a:lnTo>
                    <a:pt x="5554091" y="54229"/>
                  </a:lnTo>
                  <a:lnTo>
                    <a:pt x="27051" y="54229"/>
                  </a:lnTo>
                  <a:close/>
                </a:path>
              </a:pathLst>
            </a:custGeom>
            <a:solidFill>
              <a:srgbClr val="FFFFFF"/>
            </a:solidFill>
          </p:spPr>
        </p:sp>
        <p:sp>
          <p:nvSpPr>
            <p:cNvPr name="TextBox 10" id="10"/>
            <p:cNvSpPr txBox="true"/>
            <p:nvPr/>
          </p:nvSpPr>
          <p:spPr>
            <a:xfrm>
              <a:off x="0" y="-28575"/>
              <a:ext cx="5581227" cy="8069652"/>
            </a:xfrm>
            <a:prstGeom prst="rect">
              <a:avLst/>
            </a:prstGeom>
          </p:spPr>
          <p:txBody>
            <a:bodyPr anchor="t" rtlCol="false" tIns="50800" lIns="50800" bIns="50800" rIns="50800"/>
            <a:lstStyle/>
            <a:p>
              <a:pPr algn="l">
                <a:lnSpc>
                  <a:spcPts val="1945"/>
                </a:lnSpc>
              </a:pPr>
              <a:r>
                <a:rPr lang="en-US" sz="1621">
                  <a:solidFill>
                    <a:srgbClr val="FFFFFF"/>
                  </a:solidFill>
                  <a:latin typeface="Calibri (MS)"/>
                  <a:ea typeface="Calibri (MS)"/>
                  <a:cs typeface="Calibri (MS)"/>
                  <a:sym typeface="Calibri (MS)"/>
                </a:rPr>
                <a:t>Weather phenomena vary from… </a:t>
              </a:r>
            </a:p>
            <a:p>
              <a:pPr algn="l" marL="208655" indent="-104327" lvl="1">
                <a:lnSpc>
                  <a:spcPts val="1945"/>
                </a:lnSpc>
                <a:buFont typeface="Arial"/>
                <a:buChar char="•"/>
              </a:pPr>
              <a:r>
                <a:rPr lang="en-US" sz="1621">
                  <a:solidFill>
                    <a:srgbClr val="FFFFFF"/>
                  </a:solidFill>
                  <a:latin typeface="Calibri (MS)"/>
                  <a:ea typeface="Calibri (MS)"/>
                  <a:cs typeface="Calibri (MS)"/>
                  <a:sym typeface="Calibri (MS)"/>
                </a:rPr>
                <a:t>… a </a:t>
              </a:r>
              <a:r>
                <a:rPr lang="en-US" sz="1621" u="sng">
                  <a:solidFill>
                    <a:srgbClr val="FFFFFF"/>
                  </a:solidFill>
                  <a:latin typeface="Calibri (MS)"/>
                  <a:ea typeface="Calibri (MS)"/>
                  <a:cs typeface="Calibri (MS)"/>
                  <a:sym typeface="Calibri (MS)"/>
                </a:rPr>
                <a:t>small-scale</a:t>
              </a:r>
              <a:r>
                <a:rPr lang="en-US" sz="1621">
                  <a:solidFill>
                    <a:srgbClr val="FFFFFF"/>
                  </a:solidFill>
                  <a:latin typeface="Calibri (MS)"/>
                  <a:ea typeface="Calibri (MS)"/>
                  <a:cs typeface="Calibri (MS)"/>
                  <a:sym typeface="Calibri (MS)"/>
                </a:rPr>
                <a:t> turbulence and eddying (e.g. dust devils) that cover a small area and last for a very short time..</a:t>
              </a:r>
            </a:p>
            <a:p>
              <a:pPr algn="l" marL="208655" indent="-104327" lvl="1">
                <a:lnSpc>
                  <a:spcPts val="1945"/>
                </a:lnSpc>
                <a:buFont typeface="Arial"/>
                <a:buChar char="•"/>
              </a:pPr>
              <a:r>
                <a:rPr lang="en-US" sz="1621">
                  <a:solidFill>
                    <a:srgbClr val="FFFFFF"/>
                  </a:solidFill>
                  <a:latin typeface="Calibri (MS)"/>
                  <a:ea typeface="Calibri (MS)"/>
                  <a:cs typeface="Calibri (MS)"/>
                  <a:sym typeface="Calibri (MS)"/>
                </a:rPr>
                <a:t>… to </a:t>
              </a:r>
              <a:r>
                <a:rPr lang="en-US" sz="1621" u="sng">
                  <a:solidFill>
                    <a:srgbClr val="FFFFFF"/>
                  </a:solidFill>
                  <a:latin typeface="Calibri (MS)"/>
                  <a:ea typeface="Calibri (MS)"/>
                  <a:cs typeface="Calibri (MS)"/>
                  <a:sym typeface="Calibri (MS)"/>
                </a:rPr>
                <a:t>large-scale</a:t>
              </a:r>
              <a:r>
                <a:rPr lang="en-US" sz="1621">
                  <a:solidFill>
                    <a:srgbClr val="FFFFFF"/>
                  </a:solidFill>
                  <a:latin typeface="Calibri (MS)"/>
                  <a:ea typeface="Calibri (MS)"/>
                  <a:cs typeface="Calibri (MS)"/>
                  <a:sym typeface="Calibri (MS)"/>
                </a:rPr>
                <a:t> anticyclones (high pressure zones) and jet streams that affect a large area and may last for weeks.</a:t>
              </a:r>
            </a:p>
            <a:p>
              <a:pPr algn="l" marL="208655" indent="-104327" lvl="1">
                <a:lnSpc>
                  <a:spcPts val="1945"/>
                </a:lnSpc>
                <a:buFont typeface="Arial"/>
                <a:buChar char="•"/>
              </a:pPr>
              <a:r>
                <a:rPr lang="en-US" sz="1621">
                  <a:solidFill>
                    <a:srgbClr val="FFFFFF"/>
                  </a:solidFill>
                  <a:latin typeface="Calibri (MS)"/>
                  <a:ea typeface="Calibri (MS)"/>
                  <a:cs typeface="Calibri (MS)"/>
                  <a:sym typeface="Calibri (MS)"/>
                </a:rPr>
                <a:t>The jet stream that carried volcanic dust from the eruption of the Eyjafjallajokull volcano in Iceland to northern Europe in 2010 is a good example of jet-stream activity.</a:t>
              </a:r>
            </a:p>
            <a:p>
              <a:pPr algn="l" marL="208655" indent="-104327" lvl="1">
                <a:lnSpc>
                  <a:spcPts val="1945"/>
                </a:lnSpc>
                <a:buFont typeface="Arial"/>
                <a:buChar char="•"/>
              </a:pPr>
              <a:r>
                <a:rPr lang="en-US" sz="1621" u="sng">
                  <a:solidFill>
                    <a:srgbClr val="FFFFFF"/>
                  </a:solidFill>
                  <a:latin typeface="Calibri (MS)"/>
                  <a:ea typeface="Calibri (MS)"/>
                  <a:cs typeface="Calibri (MS)"/>
                  <a:sym typeface="Calibri (MS)"/>
                </a:rPr>
                <a:t>These different scales should not be considered as separate scales, but a hierarchy of scales in which smaller phenomena may exist within larger ones.</a:t>
              </a:r>
            </a:p>
            <a:p>
              <a:pPr algn="l" marL="208655" indent="-104327" lvl="1">
                <a:lnSpc>
                  <a:spcPts val="1945"/>
                </a:lnSpc>
                <a:buFont typeface="Arial"/>
                <a:buChar char="•"/>
              </a:pPr>
              <a:r>
                <a:rPr lang="en-US" sz="1621">
                  <a:solidFill>
                    <a:srgbClr val="FFFFFF"/>
                  </a:solidFill>
                  <a:latin typeface="Calibri (MS)"/>
                  <a:ea typeface="Calibri (MS)"/>
                  <a:cs typeface="Calibri (MS)"/>
                  <a:sym typeface="Calibri (MS)"/>
                </a:rPr>
                <a:t>For example, the temperature surrounding a building will be affected by the nature of the building and the processes that are taking place within the building. However, it will also be affected by wider weather conditions (wind, precipitation, temperature, humidity, cloud cover), which are affected by latitude, altitude, cloud cover and season, for example.</a:t>
              </a:r>
            </a:p>
            <a:p>
              <a:pPr algn="l" marL="208655" indent="-104327" lvl="1">
                <a:lnSpc>
                  <a:spcPts val="1945"/>
                </a:lnSpc>
              </a:pPr>
            </a:p>
          </p:txBody>
        </p:sp>
      </p:grpSp>
      <p:grpSp>
        <p:nvGrpSpPr>
          <p:cNvPr name="Group 11" id="11"/>
          <p:cNvGrpSpPr>
            <a:grpSpLocks noChangeAspect="true"/>
          </p:cNvGrpSpPr>
          <p:nvPr/>
        </p:nvGrpSpPr>
        <p:grpSpPr>
          <a:xfrm rot="0">
            <a:off x="4145280" y="1381761"/>
            <a:ext cx="5608320" cy="2844800"/>
            <a:chOff x="0" y="0"/>
            <a:chExt cx="7477760" cy="3793067"/>
          </a:xfrm>
        </p:grpSpPr>
        <p:sp>
          <p:nvSpPr>
            <p:cNvPr name="Freeform 12" id="12"/>
            <p:cNvSpPr/>
            <p:nvPr/>
          </p:nvSpPr>
          <p:spPr>
            <a:xfrm flipH="false" flipV="false" rot="0">
              <a:off x="0" y="0"/>
              <a:ext cx="7477760" cy="3793109"/>
            </a:xfrm>
            <a:custGeom>
              <a:avLst/>
              <a:gdLst/>
              <a:ahLst/>
              <a:cxnLst/>
              <a:rect r="r" b="b" t="t" l="l"/>
              <a:pathLst>
                <a:path h="3793109" w="7477760">
                  <a:moveTo>
                    <a:pt x="0" y="0"/>
                  </a:moveTo>
                  <a:lnTo>
                    <a:pt x="7477760" y="0"/>
                  </a:lnTo>
                  <a:lnTo>
                    <a:pt x="7477760" y="3793109"/>
                  </a:lnTo>
                  <a:lnTo>
                    <a:pt x="0" y="3793109"/>
                  </a:lnTo>
                  <a:lnTo>
                    <a:pt x="0" y="0"/>
                  </a:lnTo>
                  <a:close/>
                </a:path>
              </a:pathLst>
            </a:custGeom>
            <a:blipFill>
              <a:blip r:embed="rId4"/>
              <a:stretch>
                <a:fillRect l="0" t="-49133" r="0" b="-49131"/>
              </a:stretch>
            </a:blipFill>
          </p:spPr>
        </p:sp>
      </p:grpSp>
      <p:grpSp>
        <p:nvGrpSpPr>
          <p:cNvPr name="Group 13" id="13"/>
          <p:cNvGrpSpPr>
            <a:grpSpLocks noChangeAspect="true"/>
          </p:cNvGrpSpPr>
          <p:nvPr/>
        </p:nvGrpSpPr>
        <p:grpSpPr>
          <a:xfrm rot="0">
            <a:off x="4145280" y="4252502"/>
            <a:ext cx="5608321" cy="3062699"/>
            <a:chOff x="0" y="0"/>
            <a:chExt cx="7477761" cy="4083598"/>
          </a:xfrm>
        </p:grpSpPr>
        <p:sp>
          <p:nvSpPr>
            <p:cNvPr name="Freeform 14" id="14"/>
            <p:cNvSpPr/>
            <p:nvPr/>
          </p:nvSpPr>
          <p:spPr>
            <a:xfrm flipH="false" flipV="false" rot="0">
              <a:off x="0" y="0"/>
              <a:ext cx="7477760" cy="4083558"/>
            </a:xfrm>
            <a:custGeom>
              <a:avLst/>
              <a:gdLst/>
              <a:ahLst/>
              <a:cxnLst/>
              <a:rect r="r" b="b" t="t" l="l"/>
              <a:pathLst>
                <a:path h="4083558" w="7477760">
                  <a:moveTo>
                    <a:pt x="0" y="0"/>
                  </a:moveTo>
                  <a:lnTo>
                    <a:pt x="7477760" y="0"/>
                  </a:lnTo>
                  <a:lnTo>
                    <a:pt x="7477760" y="4083558"/>
                  </a:lnTo>
                  <a:lnTo>
                    <a:pt x="0" y="4083558"/>
                  </a:lnTo>
                  <a:lnTo>
                    <a:pt x="0" y="0"/>
                  </a:lnTo>
                  <a:close/>
                </a:path>
              </a:pathLst>
            </a:custGeom>
            <a:blipFill>
              <a:blip r:embed="rId5"/>
              <a:stretch>
                <a:fillRect l="0" t="-34996" r="0" b="-34997"/>
              </a:stretch>
            </a:blipFill>
          </p:spPr>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7000" t="0" r="-7000" b="0"/>
            </a:stretch>
          </a:blipFill>
        </p:spPr>
      </p:sp>
      <p:sp>
        <p:nvSpPr>
          <p:cNvPr name="Freeform 3" id="3"/>
          <p:cNvSpPr/>
          <p:nvPr/>
        </p:nvSpPr>
        <p:spPr>
          <a:xfrm flipH="false" flipV="false" rot="0">
            <a:off x="-1546093" y="0"/>
            <a:ext cx="13004800" cy="7315200"/>
          </a:xfrm>
          <a:custGeom>
            <a:avLst/>
            <a:gdLst/>
            <a:ahLst/>
            <a:cxnLst/>
            <a:rect r="r" b="b" t="t" l="l"/>
            <a:pathLst>
              <a:path h="7315200" w="13004800">
                <a:moveTo>
                  <a:pt x="0" y="0"/>
                </a:moveTo>
                <a:lnTo>
                  <a:pt x="13004800" y="0"/>
                </a:lnTo>
                <a:lnTo>
                  <a:pt x="13004800" y="7315200"/>
                </a:lnTo>
                <a:lnTo>
                  <a:pt x="0" y="7315200"/>
                </a:lnTo>
                <a:lnTo>
                  <a:pt x="0" y="0"/>
                </a:lnTo>
                <a:close/>
              </a:path>
            </a:pathLst>
          </a:custGeom>
          <a:blipFill>
            <a:blip r:embed="rId3"/>
            <a:stretch>
              <a:fillRect l="0" t="0" r="0" b="0"/>
            </a:stretch>
          </a:blipFill>
        </p:spPr>
      </p:sp>
      <p:grpSp>
        <p:nvGrpSpPr>
          <p:cNvPr name="Group 4" id="4"/>
          <p:cNvGrpSpPr/>
          <p:nvPr/>
        </p:nvGrpSpPr>
        <p:grpSpPr>
          <a:xfrm rot="0">
            <a:off x="-20320" y="-20320"/>
            <a:ext cx="9794240" cy="1259840"/>
            <a:chOff x="0" y="0"/>
            <a:chExt cx="13058987" cy="1679787"/>
          </a:xfrm>
        </p:grpSpPr>
        <p:sp>
          <p:nvSpPr>
            <p:cNvPr name="Freeform 5" id="5"/>
            <p:cNvSpPr/>
            <p:nvPr/>
          </p:nvSpPr>
          <p:spPr>
            <a:xfrm flipH="false" flipV="false" rot="0">
              <a:off x="0" y="0"/>
              <a:ext cx="13058987" cy="1679787"/>
            </a:xfrm>
            <a:custGeom>
              <a:avLst/>
              <a:gdLst/>
              <a:ahLst/>
              <a:cxnLst/>
              <a:rect r="r" b="b" t="t" l="l"/>
              <a:pathLst>
                <a:path h="1679787" w="13058987">
                  <a:moveTo>
                    <a:pt x="0" y="0"/>
                  </a:moveTo>
                  <a:lnTo>
                    <a:pt x="13058987" y="0"/>
                  </a:lnTo>
                  <a:lnTo>
                    <a:pt x="13058987" y="1679787"/>
                  </a:lnTo>
                  <a:lnTo>
                    <a:pt x="0" y="1679787"/>
                  </a:lnTo>
                  <a:close/>
                </a:path>
              </a:pathLst>
            </a:custGeom>
            <a:solidFill>
              <a:srgbClr val="000000">
                <a:alpha val="0"/>
              </a:srgbClr>
            </a:solidFill>
          </p:spPr>
        </p:sp>
        <p:sp>
          <p:nvSpPr>
            <p:cNvPr name="TextBox 6" id="6"/>
            <p:cNvSpPr txBox="true"/>
            <p:nvPr/>
          </p:nvSpPr>
          <p:spPr>
            <a:xfrm>
              <a:off x="0" y="-76200"/>
              <a:ext cx="13058987" cy="1755987"/>
            </a:xfrm>
            <a:prstGeom prst="rect">
              <a:avLst/>
            </a:prstGeom>
          </p:spPr>
          <p:txBody>
            <a:bodyPr anchor="ctr" rtlCol="false" tIns="0" lIns="0" bIns="0" rIns="0"/>
            <a:lstStyle/>
            <a:p>
              <a:pPr algn="ctr">
                <a:lnSpc>
                  <a:spcPts val="4863"/>
                </a:lnSpc>
              </a:pPr>
              <a:r>
                <a:rPr lang="en-US" b="true" sz="4053" u="sng">
                  <a:solidFill>
                    <a:srgbClr val="000000"/>
                  </a:solidFill>
                  <a:latin typeface="Calibri (MS) Bold"/>
                  <a:ea typeface="Calibri (MS) Bold"/>
                  <a:cs typeface="Calibri (MS) Bold"/>
                  <a:sym typeface="Calibri (MS) Bold"/>
                </a:rPr>
                <a:t>Some Key Terms: What do you think each of these mean? Think, Pair, Share, Research</a:t>
              </a:r>
            </a:p>
          </p:txBody>
        </p:sp>
      </p:grpSp>
      <p:grpSp>
        <p:nvGrpSpPr>
          <p:cNvPr name="Group 7" id="7"/>
          <p:cNvGrpSpPr/>
          <p:nvPr/>
        </p:nvGrpSpPr>
        <p:grpSpPr>
          <a:xfrm rot="0">
            <a:off x="-20320" y="1361440"/>
            <a:ext cx="2316480" cy="5974080"/>
            <a:chOff x="0" y="0"/>
            <a:chExt cx="3088640" cy="7965440"/>
          </a:xfrm>
        </p:grpSpPr>
        <p:sp>
          <p:nvSpPr>
            <p:cNvPr name="Freeform 8" id="8"/>
            <p:cNvSpPr/>
            <p:nvPr/>
          </p:nvSpPr>
          <p:spPr>
            <a:xfrm flipH="false" flipV="false" rot="0">
              <a:off x="27051" y="27051"/>
              <a:ext cx="3034538" cy="7911338"/>
            </a:xfrm>
            <a:custGeom>
              <a:avLst/>
              <a:gdLst/>
              <a:ahLst/>
              <a:cxnLst/>
              <a:rect r="r" b="b" t="t" l="l"/>
              <a:pathLst>
                <a:path h="7911338" w="3034538">
                  <a:moveTo>
                    <a:pt x="0" y="0"/>
                  </a:moveTo>
                  <a:lnTo>
                    <a:pt x="3034538" y="0"/>
                  </a:lnTo>
                  <a:lnTo>
                    <a:pt x="3034538" y="7911338"/>
                  </a:lnTo>
                  <a:lnTo>
                    <a:pt x="0" y="7911338"/>
                  </a:lnTo>
                  <a:close/>
                </a:path>
              </a:pathLst>
            </a:custGeom>
            <a:solidFill>
              <a:srgbClr val="E46C0A"/>
            </a:solidFill>
          </p:spPr>
        </p:sp>
        <p:sp>
          <p:nvSpPr>
            <p:cNvPr name="Freeform 9" id="9"/>
            <p:cNvSpPr/>
            <p:nvPr/>
          </p:nvSpPr>
          <p:spPr>
            <a:xfrm flipH="false" flipV="false" rot="0">
              <a:off x="0" y="0"/>
              <a:ext cx="3088640" cy="7965440"/>
            </a:xfrm>
            <a:custGeom>
              <a:avLst/>
              <a:gdLst/>
              <a:ahLst/>
              <a:cxnLst/>
              <a:rect r="r" b="b" t="t" l="l"/>
              <a:pathLst>
                <a:path h="7965440" w="3088640">
                  <a:moveTo>
                    <a:pt x="27051" y="0"/>
                  </a:moveTo>
                  <a:lnTo>
                    <a:pt x="3061589" y="0"/>
                  </a:lnTo>
                  <a:cubicBezTo>
                    <a:pt x="3076575" y="0"/>
                    <a:pt x="3088640" y="12192"/>
                    <a:pt x="3088640" y="27051"/>
                  </a:cubicBezTo>
                  <a:lnTo>
                    <a:pt x="3088640" y="7938389"/>
                  </a:lnTo>
                  <a:cubicBezTo>
                    <a:pt x="3088640" y="7953375"/>
                    <a:pt x="3076448" y="7965440"/>
                    <a:pt x="3061589" y="7965440"/>
                  </a:cubicBezTo>
                  <a:lnTo>
                    <a:pt x="27051" y="7965440"/>
                  </a:lnTo>
                  <a:cubicBezTo>
                    <a:pt x="12065" y="7965440"/>
                    <a:pt x="0" y="7953248"/>
                    <a:pt x="0" y="7938389"/>
                  </a:cubicBezTo>
                  <a:lnTo>
                    <a:pt x="0" y="27051"/>
                  </a:lnTo>
                  <a:cubicBezTo>
                    <a:pt x="0" y="12192"/>
                    <a:pt x="12192" y="0"/>
                    <a:pt x="27051" y="0"/>
                  </a:cubicBezTo>
                  <a:moveTo>
                    <a:pt x="27051" y="54229"/>
                  </a:moveTo>
                  <a:lnTo>
                    <a:pt x="27051" y="27051"/>
                  </a:lnTo>
                  <a:lnTo>
                    <a:pt x="54229" y="27051"/>
                  </a:lnTo>
                  <a:lnTo>
                    <a:pt x="54229" y="7938389"/>
                  </a:lnTo>
                  <a:lnTo>
                    <a:pt x="27051" y="7938389"/>
                  </a:lnTo>
                  <a:lnTo>
                    <a:pt x="27051" y="7911338"/>
                  </a:lnTo>
                  <a:lnTo>
                    <a:pt x="3061589" y="7911338"/>
                  </a:lnTo>
                  <a:lnTo>
                    <a:pt x="3061589" y="7938389"/>
                  </a:lnTo>
                  <a:lnTo>
                    <a:pt x="3034538" y="7938389"/>
                  </a:lnTo>
                  <a:lnTo>
                    <a:pt x="3034538" y="27051"/>
                  </a:lnTo>
                  <a:lnTo>
                    <a:pt x="3061589" y="27051"/>
                  </a:lnTo>
                  <a:lnTo>
                    <a:pt x="3061589" y="54229"/>
                  </a:lnTo>
                  <a:lnTo>
                    <a:pt x="27051" y="54229"/>
                  </a:lnTo>
                  <a:close/>
                </a:path>
              </a:pathLst>
            </a:custGeom>
            <a:solidFill>
              <a:srgbClr val="FFFFFF"/>
            </a:solidFill>
          </p:spPr>
        </p:sp>
        <p:sp>
          <p:nvSpPr>
            <p:cNvPr name="TextBox 10" id="10"/>
            <p:cNvSpPr txBox="true"/>
            <p:nvPr/>
          </p:nvSpPr>
          <p:spPr>
            <a:xfrm>
              <a:off x="0" y="-28575"/>
              <a:ext cx="3088640" cy="7994015"/>
            </a:xfrm>
            <a:prstGeom prst="rect">
              <a:avLst/>
            </a:prstGeom>
          </p:spPr>
          <p:txBody>
            <a:bodyPr anchor="t" rtlCol="false" tIns="50800" lIns="50800" bIns="50800" rIns="50800"/>
            <a:lstStyle/>
            <a:p>
              <a:pPr algn="l" marL="175709" indent="-87855" lvl="1">
                <a:lnSpc>
                  <a:spcPts val="1638"/>
                </a:lnSpc>
                <a:buFont typeface="Arial"/>
                <a:buChar char="•"/>
              </a:pPr>
              <a:r>
                <a:rPr lang="en-US" b="true" sz="1365" u="sng">
                  <a:solidFill>
                    <a:srgbClr val="FFFFFF"/>
                  </a:solidFill>
                  <a:latin typeface="Calibri (MS) Bold"/>
                  <a:ea typeface="Calibri (MS) Bold"/>
                  <a:cs typeface="Calibri (MS) Bold"/>
                  <a:sym typeface="Calibri (MS) Bold"/>
                </a:rPr>
                <a:t>Global energy budget</a:t>
              </a:r>
            </a:p>
            <a:p>
              <a:pPr algn="l" marL="153746" indent="-76873" lvl="1">
                <a:lnSpc>
                  <a:spcPts val="1433"/>
                </a:lnSpc>
              </a:pPr>
              <a:r>
                <a:rPr lang="en-US" sz="1194" i="true">
                  <a:solidFill>
                    <a:srgbClr val="FFFFFF"/>
                  </a:solidFill>
                  <a:latin typeface="Calibri (MS) Italics"/>
                  <a:ea typeface="Calibri (MS) Italics"/>
                  <a:cs typeface="Calibri (MS) Italics"/>
                  <a:sym typeface="Calibri (MS) Italics"/>
                </a:rPr>
                <a:t>Earth’s energy budget describes the </a:t>
              </a:r>
              <a:r>
                <a:rPr lang="en-US" sz="1194" i="true" u="sng">
                  <a:solidFill>
                    <a:srgbClr val="FFFFFF"/>
                  </a:solidFill>
                  <a:latin typeface="Calibri (MS) Italics"/>
                  <a:ea typeface="Calibri (MS) Italics"/>
                  <a:cs typeface="Calibri (MS) Italics"/>
                  <a:sym typeface="Calibri (MS) Italics"/>
                </a:rPr>
                <a:t>balance between the radiant energy that reaches Earth from the sun and the energy that flows from Earth back out to space</a:t>
              </a:r>
              <a:r>
                <a:rPr lang="en-US" sz="1194" i="true">
                  <a:solidFill>
                    <a:srgbClr val="FFFFFF"/>
                  </a:solidFill>
                  <a:latin typeface="Calibri (MS) Italics"/>
                  <a:ea typeface="Calibri (MS) Italics"/>
                  <a:cs typeface="Calibri (MS) Italics"/>
                  <a:sym typeface="Calibri (MS) Italics"/>
                </a:rPr>
                <a:t>.</a:t>
              </a:r>
            </a:p>
            <a:p>
              <a:pPr algn="l" marL="159237" indent="-79618" lvl="1">
                <a:lnSpc>
                  <a:spcPts val="1484"/>
                </a:lnSpc>
              </a:pPr>
            </a:p>
            <a:p>
              <a:pPr algn="l" marL="175709" indent="-87855" lvl="1">
                <a:lnSpc>
                  <a:spcPts val="1638"/>
                </a:lnSpc>
                <a:buFont typeface="Arial"/>
                <a:buChar char="•"/>
              </a:pPr>
              <a:r>
                <a:rPr lang="en-US" b="true" sz="1365" u="sng">
                  <a:solidFill>
                    <a:srgbClr val="FFFFFF"/>
                  </a:solidFill>
                  <a:latin typeface="Calibri (MS) Bold"/>
                  <a:ea typeface="Calibri (MS) Bold"/>
                  <a:cs typeface="Calibri (MS) Bold"/>
                  <a:sym typeface="Calibri (MS) Bold"/>
                </a:rPr>
                <a:t>Diurnal energy budget</a:t>
              </a:r>
            </a:p>
            <a:p>
              <a:pPr algn="l" marL="164727" indent="-82364" lvl="1">
                <a:lnSpc>
                  <a:spcPts val="1535"/>
                </a:lnSpc>
              </a:pPr>
              <a:r>
                <a:rPr lang="en-US" sz="1279" i="true">
                  <a:solidFill>
                    <a:srgbClr val="FFFFFF"/>
                  </a:solidFill>
                  <a:latin typeface="Calibri (MS) Italics"/>
                  <a:ea typeface="Calibri (MS) Italics"/>
                  <a:cs typeface="Calibri (MS) Italics"/>
                  <a:sym typeface="Calibri (MS) Italics"/>
                </a:rPr>
                <a:t>The individual energy budget for a specific place on a </a:t>
              </a:r>
              <a:r>
                <a:rPr lang="en-US" sz="1279" i="true" u="sng">
                  <a:solidFill>
                    <a:srgbClr val="FFFFFF"/>
                  </a:solidFill>
                  <a:latin typeface="Calibri (MS) Italics"/>
                  <a:ea typeface="Calibri (MS) Italics"/>
                  <a:cs typeface="Calibri (MS) Italics"/>
                  <a:sym typeface="Calibri (MS) Italics"/>
                </a:rPr>
                <a:t>daily</a:t>
              </a:r>
              <a:r>
                <a:rPr lang="en-US" sz="1279" i="true">
                  <a:solidFill>
                    <a:srgbClr val="FFFFFF"/>
                  </a:solidFill>
                  <a:latin typeface="Calibri (MS) Italics"/>
                  <a:ea typeface="Calibri (MS) Italics"/>
                  <a:cs typeface="Calibri (MS) Italics"/>
                  <a:sym typeface="Calibri (MS) Italics"/>
                </a:rPr>
                <a:t> basis.</a:t>
              </a:r>
            </a:p>
            <a:p>
              <a:pPr algn="l" marL="159237" indent="-79618" lvl="1">
                <a:lnSpc>
                  <a:spcPts val="1484"/>
                </a:lnSpc>
              </a:pPr>
            </a:p>
            <a:p>
              <a:pPr algn="l" marL="175709" indent="-87855" lvl="1">
                <a:lnSpc>
                  <a:spcPts val="1638"/>
                </a:lnSpc>
                <a:buFont typeface="Arial"/>
                <a:buChar char="•"/>
              </a:pPr>
              <a:r>
                <a:rPr lang="en-US" b="true" sz="1365" u="sng">
                  <a:solidFill>
                    <a:srgbClr val="FFFFFF"/>
                  </a:solidFill>
                  <a:latin typeface="Calibri (MS) Bold"/>
                  <a:ea typeface="Calibri (MS) Bold"/>
                  <a:cs typeface="Calibri (MS) Bold"/>
                  <a:sym typeface="Calibri (MS) Bold"/>
                </a:rPr>
                <a:t>Reflection</a:t>
              </a:r>
            </a:p>
            <a:p>
              <a:pPr algn="l" marL="170218" indent="-85109" lvl="1">
                <a:lnSpc>
                  <a:spcPts val="1587"/>
                </a:lnSpc>
              </a:pPr>
              <a:r>
                <a:rPr lang="en-US" sz="1322" i="true">
                  <a:solidFill>
                    <a:srgbClr val="FFFFFF"/>
                  </a:solidFill>
                  <a:latin typeface="Calibri (MS) Italics"/>
                  <a:ea typeface="Calibri (MS) Italics"/>
                  <a:cs typeface="Calibri (MS) Italics"/>
                  <a:sym typeface="Calibri (MS) Italics"/>
                </a:rPr>
                <a:t>The </a:t>
              </a:r>
              <a:r>
                <a:rPr lang="en-US" sz="1322" i="true" u="sng">
                  <a:solidFill>
                    <a:srgbClr val="FFFFFF"/>
                  </a:solidFill>
                  <a:latin typeface="Calibri (MS) Italics"/>
                  <a:ea typeface="Calibri (MS) Italics"/>
                  <a:cs typeface="Calibri (MS) Italics"/>
                  <a:sym typeface="Calibri (MS) Italics"/>
                </a:rPr>
                <a:t>throwing back of light or heat </a:t>
              </a:r>
              <a:r>
                <a:rPr lang="en-US" sz="1322" i="true">
                  <a:solidFill>
                    <a:srgbClr val="FFFFFF"/>
                  </a:solidFill>
                  <a:latin typeface="Calibri (MS) Italics"/>
                  <a:ea typeface="Calibri (MS) Italics"/>
                  <a:cs typeface="Calibri (MS) Italics"/>
                  <a:sym typeface="Calibri (MS) Italics"/>
                </a:rPr>
                <a:t>by a body or surface without absorbing it.</a:t>
              </a:r>
            </a:p>
            <a:p>
              <a:pPr algn="l" marL="159237" indent="-79618" lvl="1">
                <a:lnSpc>
                  <a:spcPts val="1484"/>
                </a:lnSpc>
              </a:pPr>
            </a:p>
            <a:p>
              <a:pPr algn="l" marL="175709" indent="-87855" lvl="1">
                <a:lnSpc>
                  <a:spcPts val="1638"/>
                </a:lnSpc>
                <a:buFont typeface="Arial"/>
                <a:buChar char="•"/>
              </a:pPr>
              <a:r>
                <a:rPr lang="en-US" b="true" sz="1365" u="sng">
                  <a:solidFill>
                    <a:srgbClr val="FFFFFF"/>
                  </a:solidFill>
                  <a:latin typeface="Calibri (MS) Bold"/>
                  <a:ea typeface="Calibri (MS) Bold"/>
                  <a:cs typeface="Calibri (MS) Bold"/>
                  <a:sym typeface="Calibri (MS) Bold"/>
                </a:rPr>
                <a:t>Albedo</a:t>
              </a:r>
            </a:p>
            <a:p>
              <a:pPr algn="l" marL="159237" indent="-79618" lvl="1">
                <a:lnSpc>
                  <a:spcPts val="1484"/>
                </a:lnSpc>
              </a:pPr>
              <a:r>
                <a:rPr lang="en-US" sz="1237" i="true">
                  <a:solidFill>
                    <a:srgbClr val="FFFFFF"/>
                  </a:solidFill>
                  <a:latin typeface="Calibri (MS) Italics"/>
                  <a:ea typeface="Calibri (MS) Italics"/>
                  <a:cs typeface="Calibri (MS) Italics"/>
                  <a:sym typeface="Calibri (MS) Italics"/>
                </a:rPr>
                <a:t>The proportion of the incident light or radiation that is reflected by a surface, typically a planet or moon.</a:t>
              </a:r>
            </a:p>
            <a:p>
              <a:pPr algn="l" marL="159237" indent="-79618" lvl="1">
                <a:lnSpc>
                  <a:spcPts val="1484"/>
                </a:lnSpc>
              </a:pPr>
            </a:p>
            <a:p>
              <a:pPr algn="l" marL="159237" indent="-79618" lvl="1">
                <a:lnSpc>
                  <a:spcPts val="1484"/>
                </a:lnSpc>
                <a:buFont typeface="Arial"/>
                <a:buChar char="•"/>
              </a:pPr>
              <a:r>
                <a:rPr lang="en-US" b="true" sz="1237" u="sng">
                  <a:solidFill>
                    <a:srgbClr val="FFFFFF"/>
                  </a:solidFill>
                  <a:latin typeface="Calibri (MS) Bold"/>
                  <a:ea typeface="Calibri (MS) Bold"/>
                  <a:cs typeface="Calibri (MS) Bold"/>
                  <a:sym typeface="Calibri (MS) Bold"/>
                </a:rPr>
                <a:t>Difference between ‘reflection’ and ‘albedo’?</a:t>
              </a:r>
            </a:p>
            <a:p>
              <a:pPr algn="l" marL="159237" indent="-79618" lvl="1">
                <a:lnSpc>
                  <a:spcPts val="1484"/>
                </a:lnSpc>
              </a:pPr>
              <a:r>
                <a:rPr lang="en-US" sz="1237" i="true">
                  <a:solidFill>
                    <a:srgbClr val="FFFFFF"/>
                  </a:solidFill>
                  <a:latin typeface="Calibri (MS) Italics"/>
                  <a:ea typeface="Calibri (MS) Italics"/>
                  <a:cs typeface="Calibri (MS) Italics"/>
                  <a:sym typeface="Calibri (MS) Italics"/>
                </a:rPr>
                <a:t>The concepts are very similar, there are important differences. Check out </a:t>
              </a:r>
              <a:r>
                <a:rPr lang="en-US" sz="1237" i="true" u="sng">
                  <a:solidFill>
                    <a:srgbClr val="0000FF"/>
                  </a:solidFill>
                  <a:latin typeface="Calibri (MS) Italics"/>
                  <a:ea typeface="Calibri (MS) Italics"/>
                  <a:cs typeface="Calibri (MS) Italics"/>
                  <a:sym typeface="Calibri (MS) Italics"/>
                  <a:hlinkClick r:id="rId4" tooltip="http://www.differencebetween.net/science/difference-between-albedo-and-reflectance/#:~:text=Albedo%20is%20the%20property%20of,any%20form%20of%20reflected%20radiation"/>
                </a:rPr>
                <a:t>this</a:t>
              </a:r>
              <a:r>
                <a:rPr lang="en-US" sz="1237" i="true">
                  <a:solidFill>
                    <a:srgbClr val="FFFFFF"/>
                  </a:solidFill>
                  <a:latin typeface="Calibri (MS) Italics"/>
                  <a:ea typeface="Calibri (MS) Italics"/>
                  <a:cs typeface="Calibri (MS) Italics"/>
                  <a:sym typeface="Calibri (MS) Italics"/>
                </a:rPr>
                <a:t> link to learn more! </a:t>
              </a:r>
            </a:p>
            <a:p>
              <a:pPr algn="l" marL="159237" indent="-79618" lvl="1">
                <a:lnSpc>
                  <a:spcPts val="1484"/>
                </a:lnSpc>
              </a:pPr>
            </a:p>
            <a:p>
              <a:pPr algn="l" marL="159237" indent="-79618" lvl="1">
                <a:lnSpc>
                  <a:spcPts val="1484"/>
                </a:lnSpc>
              </a:pPr>
            </a:p>
            <a:p>
              <a:pPr algn="l" marL="159237" indent="-79618" lvl="1">
                <a:lnSpc>
                  <a:spcPts val="1484"/>
                </a:lnSpc>
              </a:pPr>
            </a:p>
          </p:txBody>
        </p:sp>
      </p:grpSp>
      <p:grpSp>
        <p:nvGrpSpPr>
          <p:cNvPr name="Group 11" id="11"/>
          <p:cNvGrpSpPr/>
          <p:nvPr/>
        </p:nvGrpSpPr>
        <p:grpSpPr>
          <a:xfrm rot="0">
            <a:off x="2255520" y="1361440"/>
            <a:ext cx="3291840" cy="5974080"/>
            <a:chOff x="0" y="0"/>
            <a:chExt cx="4389120" cy="7965440"/>
          </a:xfrm>
        </p:grpSpPr>
        <p:sp>
          <p:nvSpPr>
            <p:cNvPr name="Freeform 12" id="12"/>
            <p:cNvSpPr/>
            <p:nvPr/>
          </p:nvSpPr>
          <p:spPr>
            <a:xfrm flipH="false" flipV="false" rot="0">
              <a:off x="27051" y="27051"/>
              <a:ext cx="4335018" cy="7911338"/>
            </a:xfrm>
            <a:custGeom>
              <a:avLst/>
              <a:gdLst/>
              <a:ahLst/>
              <a:cxnLst/>
              <a:rect r="r" b="b" t="t" l="l"/>
              <a:pathLst>
                <a:path h="7911338" w="4335018">
                  <a:moveTo>
                    <a:pt x="0" y="0"/>
                  </a:moveTo>
                  <a:lnTo>
                    <a:pt x="4335018" y="0"/>
                  </a:lnTo>
                  <a:lnTo>
                    <a:pt x="4335018" y="7911338"/>
                  </a:lnTo>
                  <a:lnTo>
                    <a:pt x="0" y="7911338"/>
                  </a:lnTo>
                  <a:close/>
                </a:path>
              </a:pathLst>
            </a:custGeom>
            <a:solidFill>
              <a:srgbClr val="4124EE"/>
            </a:solidFill>
          </p:spPr>
        </p:sp>
        <p:sp>
          <p:nvSpPr>
            <p:cNvPr name="Freeform 13" id="13"/>
            <p:cNvSpPr/>
            <p:nvPr/>
          </p:nvSpPr>
          <p:spPr>
            <a:xfrm flipH="false" flipV="false" rot="0">
              <a:off x="0" y="0"/>
              <a:ext cx="4389120" cy="7965440"/>
            </a:xfrm>
            <a:custGeom>
              <a:avLst/>
              <a:gdLst/>
              <a:ahLst/>
              <a:cxnLst/>
              <a:rect r="r" b="b" t="t" l="l"/>
              <a:pathLst>
                <a:path h="7965440" w="4389120">
                  <a:moveTo>
                    <a:pt x="27051" y="0"/>
                  </a:moveTo>
                  <a:lnTo>
                    <a:pt x="4362069" y="0"/>
                  </a:lnTo>
                  <a:cubicBezTo>
                    <a:pt x="4377055" y="0"/>
                    <a:pt x="4389120" y="12192"/>
                    <a:pt x="4389120" y="27051"/>
                  </a:cubicBezTo>
                  <a:lnTo>
                    <a:pt x="4389120" y="7938389"/>
                  </a:lnTo>
                  <a:cubicBezTo>
                    <a:pt x="4389120" y="7953375"/>
                    <a:pt x="4376928" y="7965440"/>
                    <a:pt x="4362069" y="7965440"/>
                  </a:cubicBezTo>
                  <a:lnTo>
                    <a:pt x="27051" y="7965440"/>
                  </a:lnTo>
                  <a:cubicBezTo>
                    <a:pt x="12065" y="7965440"/>
                    <a:pt x="0" y="7953248"/>
                    <a:pt x="0" y="7938389"/>
                  </a:cubicBezTo>
                  <a:lnTo>
                    <a:pt x="0" y="27051"/>
                  </a:lnTo>
                  <a:cubicBezTo>
                    <a:pt x="0" y="12192"/>
                    <a:pt x="12192" y="0"/>
                    <a:pt x="27051" y="0"/>
                  </a:cubicBezTo>
                  <a:moveTo>
                    <a:pt x="27051" y="54229"/>
                  </a:moveTo>
                  <a:lnTo>
                    <a:pt x="27051" y="27051"/>
                  </a:lnTo>
                  <a:lnTo>
                    <a:pt x="54229" y="27051"/>
                  </a:lnTo>
                  <a:lnTo>
                    <a:pt x="54229" y="7938389"/>
                  </a:lnTo>
                  <a:lnTo>
                    <a:pt x="27051" y="7938389"/>
                  </a:lnTo>
                  <a:lnTo>
                    <a:pt x="27051" y="7911338"/>
                  </a:lnTo>
                  <a:lnTo>
                    <a:pt x="4362069" y="7911338"/>
                  </a:lnTo>
                  <a:lnTo>
                    <a:pt x="4362069" y="7938389"/>
                  </a:lnTo>
                  <a:lnTo>
                    <a:pt x="4335018" y="7938389"/>
                  </a:lnTo>
                  <a:lnTo>
                    <a:pt x="4335018" y="27051"/>
                  </a:lnTo>
                  <a:lnTo>
                    <a:pt x="4362069" y="27051"/>
                  </a:lnTo>
                  <a:lnTo>
                    <a:pt x="4362069" y="54229"/>
                  </a:lnTo>
                  <a:lnTo>
                    <a:pt x="27051" y="54229"/>
                  </a:lnTo>
                  <a:close/>
                </a:path>
              </a:pathLst>
            </a:custGeom>
            <a:solidFill>
              <a:srgbClr val="FFFFFF"/>
            </a:solidFill>
          </p:spPr>
        </p:sp>
        <p:sp>
          <p:nvSpPr>
            <p:cNvPr name="TextBox 14" id="14"/>
            <p:cNvSpPr txBox="true"/>
            <p:nvPr/>
          </p:nvSpPr>
          <p:spPr>
            <a:xfrm>
              <a:off x="0" y="-38100"/>
              <a:ext cx="4389120" cy="8003540"/>
            </a:xfrm>
            <a:prstGeom prst="rect">
              <a:avLst/>
            </a:prstGeom>
          </p:spPr>
          <p:txBody>
            <a:bodyPr anchor="t" rtlCol="false" tIns="50800" lIns="50800" bIns="50800" rIns="50800"/>
            <a:lstStyle/>
            <a:p>
              <a:pPr algn="l" marL="241600" indent="-120800" lvl="1">
                <a:lnSpc>
                  <a:spcPts val="2252"/>
                </a:lnSpc>
                <a:buFont typeface="Arial"/>
                <a:buChar char="•"/>
              </a:pPr>
              <a:r>
                <a:rPr lang="en-US" b="true" sz="1877" u="sng">
                  <a:solidFill>
                    <a:srgbClr val="FFFFFF"/>
                  </a:solidFill>
                  <a:latin typeface="Calibri (MS) Bold"/>
                  <a:ea typeface="Calibri (MS) Bold"/>
                  <a:cs typeface="Calibri (MS) Bold"/>
                  <a:sym typeface="Calibri (MS) Bold"/>
                </a:rPr>
                <a:t>Sensible heat transfer (conduction, convection &amp; radiation)</a:t>
              </a:r>
            </a:p>
            <a:p>
              <a:pPr algn="l" marL="181200" indent="-90600" lvl="1">
                <a:lnSpc>
                  <a:spcPts val="1689"/>
                </a:lnSpc>
              </a:pPr>
              <a:r>
                <a:rPr lang="en-US" sz="1408">
                  <a:solidFill>
                    <a:srgbClr val="FFFFFF"/>
                  </a:solidFill>
                  <a:latin typeface="Calibri (MS)"/>
                  <a:ea typeface="Calibri (MS)"/>
                  <a:cs typeface="Calibri (MS)"/>
                  <a:sym typeface="Calibri (MS)"/>
                </a:rPr>
                <a:t>When two substances with different temperatures are brought into contact with each other, the substance with the higher temperature transfers heat to the substance with the lower temperature in a process called "sensible heat transfer." For example, when the sun sets, the air gets colder and becomes cooler than the ground (land retains more heat). The ground transfers some of its heat to the air causing the ground to get colder and the air to get warmer.</a:t>
              </a:r>
            </a:p>
            <a:p>
              <a:pPr algn="l" marL="181200" indent="-90600" lvl="1">
                <a:lnSpc>
                  <a:spcPts val="1689"/>
                </a:lnSpc>
              </a:pPr>
            </a:p>
            <a:p>
              <a:pPr algn="l" marL="181200" indent="-90600" lvl="1">
                <a:lnSpc>
                  <a:spcPts val="1689"/>
                </a:lnSpc>
                <a:buFont typeface="Arial"/>
                <a:buChar char="•"/>
              </a:pPr>
              <a:r>
                <a:rPr lang="en-US" b="true" sz="1408" u="sng">
                  <a:solidFill>
                    <a:srgbClr val="FFFFFF"/>
                  </a:solidFill>
                  <a:latin typeface="Calibri (MS) Bold"/>
                  <a:ea typeface="Calibri (MS) Bold"/>
                  <a:cs typeface="Calibri (MS) Bold"/>
                  <a:sym typeface="Calibri (MS) Bold"/>
                </a:rPr>
                <a:t>Latent heat transfer (evaporation and condensation)</a:t>
              </a:r>
            </a:p>
            <a:p>
              <a:pPr algn="l" marL="181200" indent="-90600" lvl="1">
                <a:lnSpc>
                  <a:spcPts val="1689"/>
                </a:lnSpc>
              </a:pPr>
              <a:r>
                <a:rPr lang="en-US" sz="1408" i="true">
                  <a:solidFill>
                    <a:srgbClr val="FFFFFF"/>
                  </a:solidFill>
                  <a:latin typeface="Calibri (MS) Italics"/>
                  <a:ea typeface="Calibri (MS) Italics"/>
                  <a:cs typeface="Calibri (MS) Italics"/>
                  <a:sym typeface="Calibri (MS) Italics"/>
                </a:rPr>
                <a:t>At the point where one of the substances is ready to change state or phases (solid to liquid, liquid to gas, etc.), heat is transferred from one substance without a corresponding temperature shift in the other substance. This process of giving off or absorbing heat without changing temperature is known as "latent heat transfer."</a:t>
              </a:r>
            </a:p>
            <a:p>
              <a:pPr algn="l" marL="181200" indent="-90600" lvl="1">
                <a:lnSpc>
                  <a:spcPts val="1689"/>
                </a:lnSpc>
              </a:pPr>
            </a:p>
          </p:txBody>
        </p:sp>
      </p:grpSp>
      <p:grpSp>
        <p:nvGrpSpPr>
          <p:cNvPr name="Group 15" id="15"/>
          <p:cNvGrpSpPr/>
          <p:nvPr/>
        </p:nvGrpSpPr>
        <p:grpSpPr>
          <a:xfrm rot="0">
            <a:off x="5506720" y="1377696"/>
            <a:ext cx="4267200" cy="4982464"/>
            <a:chOff x="0" y="0"/>
            <a:chExt cx="5689600" cy="6643285"/>
          </a:xfrm>
        </p:grpSpPr>
        <p:sp>
          <p:nvSpPr>
            <p:cNvPr name="Freeform 16" id="16"/>
            <p:cNvSpPr/>
            <p:nvPr/>
          </p:nvSpPr>
          <p:spPr>
            <a:xfrm flipH="false" flipV="false" rot="0">
              <a:off x="27051" y="27051"/>
              <a:ext cx="5635498" cy="6589141"/>
            </a:xfrm>
            <a:custGeom>
              <a:avLst/>
              <a:gdLst/>
              <a:ahLst/>
              <a:cxnLst/>
              <a:rect r="r" b="b" t="t" l="l"/>
              <a:pathLst>
                <a:path h="6589141" w="5635498">
                  <a:moveTo>
                    <a:pt x="0" y="0"/>
                  </a:moveTo>
                  <a:lnTo>
                    <a:pt x="5635498" y="0"/>
                  </a:lnTo>
                  <a:lnTo>
                    <a:pt x="5635498" y="6589141"/>
                  </a:lnTo>
                  <a:lnTo>
                    <a:pt x="0" y="6589141"/>
                  </a:lnTo>
                  <a:close/>
                </a:path>
              </a:pathLst>
            </a:custGeom>
            <a:solidFill>
              <a:srgbClr val="4124EE"/>
            </a:solidFill>
          </p:spPr>
        </p:sp>
        <p:sp>
          <p:nvSpPr>
            <p:cNvPr name="Freeform 17" id="17"/>
            <p:cNvSpPr/>
            <p:nvPr/>
          </p:nvSpPr>
          <p:spPr>
            <a:xfrm flipH="false" flipV="false" rot="0">
              <a:off x="0" y="0"/>
              <a:ext cx="5689600" cy="6643243"/>
            </a:xfrm>
            <a:custGeom>
              <a:avLst/>
              <a:gdLst/>
              <a:ahLst/>
              <a:cxnLst/>
              <a:rect r="r" b="b" t="t" l="l"/>
              <a:pathLst>
                <a:path h="6643243" w="5689600">
                  <a:moveTo>
                    <a:pt x="27051" y="0"/>
                  </a:moveTo>
                  <a:lnTo>
                    <a:pt x="5662549" y="0"/>
                  </a:lnTo>
                  <a:cubicBezTo>
                    <a:pt x="5677535" y="0"/>
                    <a:pt x="5689600" y="12192"/>
                    <a:pt x="5689600" y="27051"/>
                  </a:cubicBezTo>
                  <a:lnTo>
                    <a:pt x="5689600" y="6616192"/>
                  </a:lnTo>
                  <a:cubicBezTo>
                    <a:pt x="5689600" y="6631178"/>
                    <a:pt x="5677408" y="6643243"/>
                    <a:pt x="5662549" y="6643243"/>
                  </a:cubicBezTo>
                  <a:lnTo>
                    <a:pt x="27051" y="6643243"/>
                  </a:lnTo>
                  <a:cubicBezTo>
                    <a:pt x="12065" y="6643243"/>
                    <a:pt x="0" y="6631051"/>
                    <a:pt x="0" y="6616192"/>
                  </a:cubicBezTo>
                  <a:lnTo>
                    <a:pt x="0" y="27051"/>
                  </a:lnTo>
                  <a:cubicBezTo>
                    <a:pt x="0" y="12192"/>
                    <a:pt x="12192" y="0"/>
                    <a:pt x="27051" y="0"/>
                  </a:cubicBezTo>
                  <a:moveTo>
                    <a:pt x="27051" y="54229"/>
                  </a:moveTo>
                  <a:lnTo>
                    <a:pt x="27051" y="27051"/>
                  </a:lnTo>
                  <a:lnTo>
                    <a:pt x="54229" y="27051"/>
                  </a:lnTo>
                  <a:lnTo>
                    <a:pt x="54229" y="6616192"/>
                  </a:lnTo>
                  <a:lnTo>
                    <a:pt x="27051" y="6616192"/>
                  </a:lnTo>
                  <a:lnTo>
                    <a:pt x="27051" y="6589141"/>
                  </a:lnTo>
                  <a:lnTo>
                    <a:pt x="5662549" y="6589141"/>
                  </a:lnTo>
                  <a:lnTo>
                    <a:pt x="5662549" y="6616192"/>
                  </a:lnTo>
                  <a:lnTo>
                    <a:pt x="5635498" y="6616192"/>
                  </a:lnTo>
                  <a:lnTo>
                    <a:pt x="5635498" y="27051"/>
                  </a:lnTo>
                  <a:lnTo>
                    <a:pt x="5662549" y="27051"/>
                  </a:lnTo>
                  <a:lnTo>
                    <a:pt x="5662549" y="54229"/>
                  </a:lnTo>
                  <a:lnTo>
                    <a:pt x="27051" y="54229"/>
                  </a:lnTo>
                  <a:close/>
                </a:path>
              </a:pathLst>
            </a:custGeom>
            <a:solidFill>
              <a:srgbClr val="FFFFFF"/>
            </a:solidFill>
          </p:spPr>
        </p:sp>
        <p:sp>
          <p:nvSpPr>
            <p:cNvPr name="TextBox 18" id="18"/>
            <p:cNvSpPr txBox="true"/>
            <p:nvPr/>
          </p:nvSpPr>
          <p:spPr>
            <a:xfrm>
              <a:off x="0" y="-19050"/>
              <a:ext cx="5689600" cy="6662335"/>
            </a:xfrm>
            <a:prstGeom prst="rect">
              <a:avLst/>
            </a:prstGeom>
          </p:spPr>
          <p:txBody>
            <a:bodyPr anchor="t" rtlCol="false" tIns="50800" lIns="50800" bIns="50800" rIns="50800"/>
            <a:lstStyle/>
            <a:p>
              <a:pPr algn="l" marL="153746" indent="-76873" lvl="1">
                <a:lnSpc>
                  <a:spcPts val="1433"/>
                </a:lnSpc>
                <a:buFont typeface="Arial"/>
                <a:buChar char="•"/>
              </a:pPr>
              <a:r>
                <a:rPr lang="en-US" b="true" sz="1194" u="sng">
                  <a:solidFill>
                    <a:srgbClr val="FFFFFF"/>
                  </a:solidFill>
                  <a:latin typeface="Calibri (MS) Bold"/>
                  <a:ea typeface="Calibri (MS) Bold"/>
                  <a:cs typeface="Calibri (MS) Bold"/>
                  <a:sym typeface="Calibri (MS) Bold"/>
                </a:rPr>
                <a:t>Conduction, convection &amp; radiation</a:t>
              </a:r>
            </a:p>
            <a:p>
              <a:pPr algn="l" marL="153746" indent="-76873" lvl="1">
                <a:lnSpc>
                  <a:spcPts val="1433"/>
                </a:lnSpc>
              </a:pPr>
            </a:p>
            <a:p>
              <a:pPr algn="l" marL="153746" indent="-76873" lvl="1">
                <a:lnSpc>
                  <a:spcPts val="1433"/>
                </a:lnSpc>
              </a:pPr>
              <a:r>
                <a:rPr lang="en-US" b="true" sz="1194" u="sng">
                  <a:solidFill>
                    <a:srgbClr val="FFFFFF"/>
                  </a:solidFill>
                  <a:latin typeface="Calibri (MS) Bold"/>
                  <a:ea typeface="Calibri (MS) Bold"/>
                  <a:cs typeface="Calibri (MS) Bold"/>
                  <a:sym typeface="Calibri (MS) Bold"/>
                </a:rPr>
                <a:t>Conduction:</a:t>
              </a:r>
              <a:r>
                <a:rPr lang="en-US" sz="1194">
                  <a:solidFill>
                    <a:srgbClr val="FFFFFF"/>
                  </a:solidFill>
                  <a:latin typeface="Calibri (MS)"/>
                  <a:ea typeface="Calibri (MS)"/>
                  <a:cs typeface="Calibri (MS)"/>
                  <a:sym typeface="Calibri (MS)"/>
                </a:rPr>
                <a:t> The transfer of heat by direct contact of matter due to the temperature gradient (differences in temperature). Common in solids.</a:t>
              </a:r>
            </a:p>
            <a:p>
              <a:pPr algn="l" marL="153746" indent="-76873" lvl="1">
                <a:lnSpc>
                  <a:spcPts val="1433"/>
                </a:lnSpc>
              </a:pPr>
            </a:p>
            <a:p>
              <a:pPr algn="l" marL="153746" indent="-76873" lvl="1">
                <a:lnSpc>
                  <a:spcPts val="1433"/>
                </a:lnSpc>
              </a:pPr>
              <a:r>
                <a:rPr lang="en-US" b="true" sz="1194" u="sng">
                  <a:solidFill>
                    <a:srgbClr val="FFFFFF"/>
                  </a:solidFill>
                  <a:latin typeface="Calibri (MS) Bold"/>
                  <a:ea typeface="Calibri (MS) Bold"/>
                  <a:cs typeface="Calibri (MS) Bold"/>
                  <a:sym typeface="Calibri (MS) Bold"/>
                </a:rPr>
                <a:t>Convection:</a:t>
              </a:r>
              <a:r>
                <a:rPr lang="en-US" sz="1194">
                  <a:solidFill>
                    <a:srgbClr val="FFFFFF"/>
                  </a:solidFill>
                  <a:latin typeface="Calibri (MS)"/>
                  <a:ea typeface="Calibri (MS)"/>
                  <a:cs typeface="Calibri (MS)"/>
                  <a:sym typeface="Calibri (MS)"/>
                </a:rPr>
                <a:t> The transfer of heat by movement of molecules from a hot temperature to a cold temperature. Common in liquids &amp; gases.</a:t>
              </a:r>
            </a:p>
            <a:p>
              <a:pPr algn="l" marL="153746" indent="-76873" lvl="1">
                <a:lnSpc>
                  <a:spcPts val="1433"/>
                </a:lnSpc>
              </a:pPr>
            </a:p>
            <a:p>
              <a:pPr algn="l" marL="153746" indent="-76873" lvl="1">
                <a:lnSpc>
                  <a:spcPts val="1433"/>
                </a:lnSpc>
              </a:pPr>
              <a:r>
                <a:rPr lang="en-US" b="true" sz="1194" u="sng">
                  <a:solidFill>
                    <a:srgbClr val="FFFFFF"/>
                  </a:solidFill>
                  <a:latin typeface="Calibri (MS) Bold"/>
                  <a:ea typeface="Calibri (MS) Bold"/>
                  <a:cs typeface="Calibri (MS) Bold"/>
                  <a:sym typeface="Calibri (MS) Bold"/>
                </a:rPr>
                <a:t>Radiation: </a:t>
              </a:r>
              <a:r>
                <a:rPr lang="en-US" sz="1194">
                  <a:solidFill>
                    <a:srgbClr val="FFFFFF"/>
                  </a:solidFill>
                  <a:latin typeface="Calibri (MS)"/>
                  <a:ea typeface="Calibri (MS)"/>
                  <a:cs typeface="Calibri (MS)"/>
                  <a:sym typeface="Calibri (MS)"/>
                </a:rPr>
                <a:t>Radiation is energy that comes from a source and travels through space at the speed of light. This energy has an electric field and a magnetic field associated with it, and has wave-like properties. You could also call radiation “electromagnetic waves”.</a:t>
              </a:r>
            </a:p>
            <a:p>
              <a:pPr algn="l" marL="153746" indent="-76873" lvl="1">
                <a:lnSpc>
                  <a:spcPts val="1433"/>
                </a:lnSpc>
              </a:pPr>
            </a:p>
            <a:p>
              <a:pPr algn="l" marL="153746" indent="-76873" lvl="1">
                <a:lnSpc>
                  <a:spcPts val="1433"/>
                </a:lnSpc>
                <a:buFont typeface="Arial"/>
                <a:buChar char="•"/>
              </a:pPr>
              <a:r>
                <a:rPr lang="en-US" b="true" sz="1194" u="sng">
                  <a:solidFill>
                    <a:srgbClr val="FFFFFF"/>
                  </a:solidFill>
                  <a:latin typeface="Calibri (MS) Bold"/>
                  <a:ea typeface="Calibri (MS) Bold"/>
                  <a:cs typeface="Calibri (MS) Bold"/>
                  <a:sym typeface="Calibri (MS) Bold"/>
                </a:rPr>
                <a:t>Short wave radiation</a:t>
              </a:r>
            </a:p>
            <a:p>
              <a:pPr algn="l" marL="153746" indent="-76873" lvl="1">
                <a:lnSpc>
                  <a:spcPts val="1433"/>
                </a:lnSpc>
              </a:pPr>
              <a:r>
                <a:rPr lang="en-US" sz="1194">
                  <a:solidFill>
                    <a:srgbClr val="FFFFFF"/>
                  </a:solidFill>
                  <a:latin typeface="Calibri (MS)"/>
                  <a:ea typeface="Calibri (MS)"/>
                  <a:cs typeface="Calibri (MS)"/>
                  <a:sym typeface="Calibri (MS)"/>
                </a:rPr>
                <a:t>Shortwave radiation is a radiant energy produced by the sun with wavelengths ranging from infrared through visible to ultraviolet. Shortwave radiation is therefore exclusively associated with daylight hours for a particular location on the Earth's surface. Hot bodies such as the sun produce shortwave radiation.</a:t>
              </a:r>
            </a:p>
            <a:p>
              <a:pPr algn="l" marL="153746" indent="-76873" lvl="1">
                <a:lnSpc>
                  <a:spcPts val="1433"/>
                </a:lnSpc>
              </a:pPr>
            </a:p>
            <a:p>
              <a:pPr algn="l" marL="153746" indent="-76873" lvl="1">
                <a:lnSpc>
                  <a:spcPts val="1433"/>
                </a:lnSpc>
                <a:buFont typeface="Arial"/>
                <a:buChar char="•"/>
              </a:pPr>
              <a:r>
                <a:rPr lang="en-US" b="true" sz="1194" u="sng">
                  <a:solidFill>
                    <a:srgbClr val="FFFFFF"/>
                  </a:solidFill>
                  <a:latin typeface="Calibri (MS) Bold"/>
                  <a:ea typeface="Calibri (MS) Bold"/>
                  <a:cs typeface="Calibri (MS) Bold"/>
                  <a:sym typeface="Calibri (MS) Bold"/>
                </a:rPr>
                <a:t>Long wave radiation </a:t>
              </a:r>
            </a:p>
            <a:p>
              <a:pPr algn="l" marL="153746" indent="-76873" lvl="1">
                <a:lnSpc>
                  <a:spcPts val="1433"/>
                </a:lnSpc>
              </a:pPr>
              <a:r>
                <a:rPr lang="en-US" sz="1194">
                  <a:solidFill>
                    <a:srgbClr val="FFFFFF"/>
                  </a:solidFill>
                  <a:latin typeface="Calibri (MS)"/>
                  <a:ea typeface="Calibri (MS)"/>
                  <a:cs typeface="Calibri (MS)"/>
                  <a:sym typeface="Calibri (MS)"/>
                </a:rPr>
                <a:t>Longwave radiation represents the electromagnetic energy that is radiated outward by the earth. Heat resulting from the absorption of incoming shortwave radiation is emitted as longwave radiation. Cold bodies such as the earth produce longwave radiation which is easily absorbed by greenhouse gases and clouds.   </a:t>
              </a:r>
            </a:p>
          </p:txBody>
        </p:sp>
      </p:grpSp>
      <p:grpSp>
        <p:nvGrpSpPr>
          <p:cNvPr name="Group 19" id="19"/>
          <p:cNvGrpSpPr/>
          <p:nvPr/>
        </p:nvGrpSpPr>
        <p:grpSpPr>
          <a:xfrm rot="0">
            <a:off x="5513493" y="6326293"/>
            <a:ext cx="4253653" cy="1002453"/>
            <a:chOff x="0" y="0"/>
            <a:chExt cx="5671538" cy="1336604"/>
          </a:xfrm>
        </p:grpSpPr>
        <p:sp>
          <p:nvSpPr>
            <p:cNvPr name="Freeform 20" id="20"/>
            <p:cNvSpPr/>
            <p:nvPr/>
          </p:nvSpPr>
          <p:spPr>
            <a:xfrm flipH="false" flipV="false" rot="0">
              <a:off x="18034" y="18034"/>
              <a:ext cx="5635498" cy="1300607"/>
            </a:xfrm>
            <a:custGeom>
              <a:avLst/>
              <a:gdLst/>
              <a:ahLst/>
              <a:cxnLst/>
              <a:rect r="r" b="b" t="t" l="l"/>
              <a:pathLst>
                <a:path h="1300607" w="5635498">
                  <a:moveTo>
                    <a:pt x="0" y="216789"/>
                  </a:moveTo>
                  <a:cubicBezTo>
                    <a:pt x="0" y="97028"/>
                    <a:pt x="99060" y="0"/>
                    <a:pt x="221361" y="0"/>
                  </a:cubicBezTo>
                  <a:lnTo>
                    <a:pt x="5414137" y="0"/>
                  </a:lnTo>
                  <a:cubicBezTo>
                    <a:pt x="5536438" y="0"/>
                    <a:pt x="5635498" y="97028"/>
                    <a:pt x="5635498" y="216789"/>
                  </a:cubicBezTo>
                  <a:lnTo>
                    <a:pt x="5635498" y="1083818"/>
                  </a:lnTo>
                  <a:cubicBezTo>
                    <a:pt x="5635498" y="1203579"/>
                    <a:pt x="5536438" y="1300607"/>
                    <a:pt x="5414137" y="1300607"/>
                  </a:cubicBezTo>
                  <a:lnTo>
                    <a:pt x="221361" y="1300607"/>
                  </a:lnTo>
                  <a:cubicBezTo>
                    <a:pt x="99060" y="1300607"/>
                    <a:pt x="0" y="1203579"/>
                    <a:pt x="0" y="1083818"/>
                  </a:cubicBezTo>
                  <a:close/>
                </a:path>
              </a:pathLst>
            </a:custGeom>
            <a:solidFill>
              <a:srgbClr val="9BBB59"/>
            </a:solidFill>
          </p:spPr>
        </p:sp>
        <p:sp>
          <p:nvSpPr>
            <p:cNvPr name="Freeform 21" id="21"/>
            <p:cNvSpPr/>
            <p:nvPr/>
          </p:nvSpPr>
          <p:spPr>
            <a:xfrm flipH="false" flipV="false" rot="0">
              <a:off x="0" y="0"/>
              <a:ext cx="5671566" cy="1336675"/>
            </a:xfrm>
            <a:custGeom>
              <a:avLst/>
              <a:gdLst/>
              <a:ahLst/>
              <a:cxnLst/>
              <a:rect r="r" b="b" t="t" l="l"/>
              <a:pathLst>
                <a:path h="1336675" w="5671566">
                  <a:moveTo>
                    <a:pt x="0" y="234823"/>
                  </a:moveTo>
                  <a:cubicBezTo>
                    <a:pt x="0" y="104775"/>
                    <a:pt x="107569" y="0"/>
                    <a:pt x="239395" y="0"/>
                  </a:cubicBezTo>
                  <a:lnTo>
                    <a:pt x="5432171" y="0"/>
                  </a:lnTo>
                  <a:lnTo>
                    <a:pt x="5432171" y="18034"/>
                  </a:lnTo>
                  <a:lnTo>
                    <a:pt x="5432171" y="0"/>
                  </a:lnTo>
                  <a:cubicBezTo>
                    <a:pt x="5563997" y="0"/>
                    <a:pt x="5671566" y="104775"/>
                    <a:pt x="5671566" y="234823"/>
                  </a:cubicBezTo>
                  <a:lnTo>
                    <a:pt x="5653532" y="234823"/>
                  </a:lnTo>
                  <a:lnTo>
                    <a:pt x="5671566" y="234823"/>
                  </a:lnTo>
                  <a:lnTo>
                    <a:pt x="5671566" y="1101852"/>
                  </a:lnTo>
                  <a:lnTo>
                    <a:pt x="5653532" y="1101852"/>
                  </a:lnTo>
                  <a:lnTo>
                    <a:pt x="5671566" y="1101852"/>
                  </a:lnTo>
                  <a:cubicBezTo>
                    <a:pt x="5671566" y="1231900"/>
                    <a:pt x="5563997" y="1336675"/>
                    <a:pt x="5432171" y="1336675"/>
                  </a:cubicBezTo>
                  <a:lnTo>
                    <a:pt x="5432171" y="1318641"/>
                  </a:lnTo>
                  <a:lnTo>
                    <a:pt x="5432171" y="1336675"/>
                  </a:lnTo>
                  <a:lnTo>
                    <a:pt x="239395" y="1336675"/>
                  </a:lnTo>
                  <a:lnTo>
                    <a:pt x="239395" y="1318641"/>
                  </a:lnTo>
                  <a:lnTo>
                    <a:pt x="239395" y="1336675"/>
                  </a:lnTo>
                  <a:cubicBezTo>
                    <a:pt x="107569" y="1336548"/>
                    <a:pt x="0" y="1231773"/>
                    <a:pt x="0" y="1101852"/>
                  </a:cubicBezTo>
                  <a:lnTo>
                    <a:pt x="0" y="234823"/>
                  </a:lnTo>
                  <a:lnTo>
                    <a:pt x="18034" y="234823"/>
                  </a:lnTo>
                  <a:lnTo>
                    <a:pt x="0" y="234823"/>
                  </a:lnTo>
                  <a:moveTo>
                    <a:pt x="36068" y="234823"/>
                  </a:moveTo>
                  <a:lnTo>
                    <a:pt x="36068" y="1101852"/>
                  </a:lnTo>
                  <a:lnTo>
                    <a:pt x="18034" y="1101852"/>
                  </a:lnTo>
                  <a:lnTo>
                    <a:pt x="36068" y="1101852"/>
                  </a:lnTo>
                  <a:cubicBezTo>
                    <a:pt x="36068" y="1211199"/>
                    <a:pt x="126746" y="1300480"/>
                    <a:pt x="239395" y="1300480"/>
                  </a:cubicBezTo>
                  <a:lnTo>
                    <a:pt x="5432171" y="1300480"/>
                  </a:lnTo>
                  <a:cubicBezTo>
                    <a:pt x="5544820" y="1300480"/>
                    <a:pt x="5635498" y="1211199"/>
                    <a:pt x="5635498" y="1101852"/>
                  </a:cubicBezTo>
                  <a:lnTo>
                    <a:pt x="5635498" y="234823"/>
                  </a:lnTo>
                  <a:cubicBezTo>
                    <a:pt x="5635498" y="125476"/>
                    <a:pt x="5544820" y="36195"/>
                    <a:pt x="5432171" y="36195"/>
                  </a:cubicBezTo>
                  <a:lnTo>
                    <a:pt x="239395" y="36195"/>
                  </a:lnTo>
                  <a:lnTo>
                    <a:pt x="239395" y="18034"/>
                  </a:lnTo>
                  <a:lnTo>
                    <a:pt x="239395" y="36068"/>
                  </a:lnTo>
                  <a:cubicBezTo>
                    <a:pt x="126746" y="36068"/>
                    <a:pt x="36068" y="125476"/>
                    <a:pt x="36068" y="234823"/>
                  </a:cubicBezTo>
                  <a:close/>
                </a:path>
              </a:pathLst>
            </a:custGeom>
            <a:solidFill>
              <a:srgbClr val="71893F"/>
            </a:solidFill>
          </p:spPr>
        </p:sp>
        <p:sp>
          <p:nvSpPr>
            <p:cNvPr name="TextBox 22" id="22"/>
            <p:cNvSpPr txBox="true"/>
            <p:nvPr/>
          </p:nvSpPr>
          <p:spPr>
            <a:xfrm>
              <a:off x="0" y="-28575"/>
              <a:ext cx="5671538" cy="1365179"/>
            </a:xfrm>
            <a:prstGeom prst="rect">
              <a:avLst/>
            </a:prstGeom>
          </p:spPr>
          <p:txBody>
            <a:bodyPr anchor="ctr" rtlCol="false" tIns="50800" lIns="50800" bIns="50800" rIns="50800"/>
            <a:lstStyle/>
            <a:p>
              <a:pPr algn="ctr">
                <a:lnSpc>
                  <a:spcPts val="1920"/>
                </a:lnSpc>
              </a:pPr>
              <a:r>
                <a:rPr lang="en-US" sz="1600">
                  <a:solidFill>
                    <a:srgbClr val="FFFFFF"/>
                  </a:solidFill>
                  <a:latin typeface="Calibri (MS)"/>
                  <a:ea typeface="Calibri (MS)"/>
                  <a:cs typeface="Calibri (MS)"/>
                  <a:sym typeface="Calibri (MS)"/>
                </a:rPr>
                <a:t>These terms will be used a lot in this unit, so it’s important you are confident in your </a:t>
              </a:r>
              <a:r>
                <a:rPr lang="en-US" sz="1600" u="sng">
                  <a:solidFill>
                    <a:srgbClr val="FFFFFF"/>
                  </a:solidFill>
                  <a:latin typeface="Calibri (MS)"/>
                  <a:ea typeface="Calibri (MS)"/>
                  <a:cs typeface="Calibri (MS)"/>
                  <a:sym typeface="Calibri (MS)"/>
                </a:rPr>
                <a:t>understanding</a:t>
              </a:r>
              <a:r>
                <a:rPr lang="en-US" sz="1600">
                  <a:solidFill>
                    <a:srgbClr val="FFFFFF"/>
                  </a:solidFill>
                  <a:latin typeface="Calibri (MS)"/>
                  <a:ea typeface="Calibri (MS)"/>
                  <a:cs typeface="Calibri (MS)"/>
                  <a:sym typeface="Calibri (MS)"/>
                </a:rPr>
                <a:t> of them and </a:t>
              </a:r>
              <a:r>
                <a:rPr lang="en-US" sz="1600" u="sng">
                  <a:solidFill>
                    <a:srgbClr val="FFFFFF"/>
                  </a:solidFill>
                  <a:latin typeface="Calibri (MS)"/>
                  <a:ea typeface="Calibri (MS)"/>
                  <a:cs typeface="Calibri (MS)"/>
                  <a:sym typeface="Calibri (MS)"/>
                </a:rPr>
                <a:t>your ability to use them</a:t>
              </a:r>
              <a:r>
                <a:rPr lang="en-US" sz="1600">
                  <a:solidFill>
                    <a:srgbClr val="FFFFFF"/>
                  </a:solidFill>
                  <a:latin typeface="Calibri (MS)"/>
                  <a:ea typeface="Calibri (MS)"/>
                  <a:cs typeface="Calibri (MS)"/>
                  <a:sym typeface="Calibri (MS)"/>
                </a:rPr>
                <a:t>.</a:t>
              </a:r>
            </a:p>
          </p:txBody>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7000" t="0" r="-7000" b="0"/>
            </a:stretch>
          </a:blipFill>
        </p:spPr>
      </p:sp>
      <p:sp>
        <p:nvSpPr>
          <p:cNvPr name="Freeform 3" id="3"/>
          <p:cNvSpPr/>
          <p:nvPr/>
        </p:nvSpPr>
        <p:spPr>
          <a:xfrm flipH="false" flipV="false" rot="0">
            <a:off x="-1546093" y="0"/>
            <a:ext cx="13004800" cy="7315200"/>
          </a:xfrm>
          <a:custGeom>
            <a:avLst/>
            <a:gdLst/>
            <a:ahLst/>
            <a:cxnLst/>
            <a:rect r="r" b="b" t="t" l="l"/>
            <a:pathLst>
              <a:path h="7315200" w="13004800">
                <a:moveTo>
                  <a:pt x="0" y="0"/>
                </a:moveTo>
                <a:lnTo>
                  <a:pt x="13004800" y="0"/>
                </a:lnTo>
                <a:lnTo>
                  <a:pt x="13004800" y="7315200"/>
                </a:lnTo>
                <a:lnTo>
                  <a:pt x="0" y="7315200"/>
                </a:lnTo>
                <a:lnTo>
                  <a:pt x="0" y="0"/>
                </a:lnTo>
                <a:close/>
              </a:path>
            </a:pathLst>
          </a:custGeom>
          <a:blipFill>
            <a:blip r:embed="rId3"/>
            <a:stretch>
              <a:fillRect l="0" t="0" r="0" b="0"/>
            </a:stretch>
          </a:blipFill>
        </p:spPr>
      </p:sp>
      <p:grpSp>
        <p:nvGrpSpPr>
          <p:cNvPr name="Group 4" id="4"/>
          <p:cNvGrpSpPr/>
          <p:nvPr/>
        </p:nvGrpSpPr>
        <p:grpSpPr>
          <a:xfrm rot="0">
            <a:off x="-20320" y="-20320"/>
            <a:ext cx="9794240" cy="934720"/>
            <a:chOff x="0" y="0"/>
            <a:chExt cx="13058987" cy="1246293"/>
          </a:xfrm>
        </p:grpSpPr>
        <p:sp>
          <p:nvSpPr>
            <p:cNvPr name="Freeform 5" id="5"/>
            <p:cNvSpPr/>
            <p:nvPr/>
          </p:nvSpPr>
          <p:spPr>
            <a:xfrm flipH="false" flipV="false" rot="0">
              <a:off x="0" y="0"/>
              <a:ext cx="13058987" cy="1246293"/>
            </a:xfrm>
            <a:custGeom>
              <a:avLst/>
              <a:gdLst/>
              <a:ahLst/>
              <a:cxnLst/>
              <a:rect r="r" b="b" t="t" l="l"/>
              <a:pathLst>
                <a:path h="1246293" w="13058987">
                  <a:moveTo>
                    <a:pt x="0" y="0"/>
                  </a:moveTo>
                  <a:lnTo>
                    <a:pt x="13058987" y="0"/>
                  </a:lnTo>
                  <a:lnTo>
                    <a:pt x="13058987" y="1246293"/>
                  </a:lnTo>
                  <a:lnTo>
                    <a:pt x="0" y="1246293"/>
                  </a:lnTo>
                  <a:close/>
                </a:path>
              </a:pathLst>
            </a:custGeom>
            <a:solidFill>
              <a:srgbClr val="000000">
                <a:alpha val="0"/>
              </a:srgbClr>
            </a:solidFill>
          </p:spPr>
        </p:sp>
        <p:sp>
          <p:nvSpPr>
            <p:cNvPr name="TextBox 6" id="6"/>
            <p:cNvSpPr txBox="true"/>
            <p:nvPr/>
          </p:nvSpPr>
          <p:spPr>
            <a:xfrm>
              <a:off x="0" y="-76200"/>
              <a:ext cx="13058987" cy="1322493"/>
            </a:xfrm>
            <a:prstGeom prst="rect">
              <a:avLst/>
            </a:prstGeom>
          </p:spPr>
          <p:txBody>
            <a:bodyPr anchor="ctr" rtlCol="false" tIns="0" lIns="0" bIns="0" rIns="0"/>
            <a:lstStyle/>
            <a:p>
              <a:pPr algn="ctr">
                <a:lnSpc>
                  <a:spcPts val="4863"/>
                </a:lnSpc>
              </a:pPr>
              <a:r>
                <a:rPr lang="en-US" b="true" sz="4053" u="sng">
                  <a:solidFill>
                    <a:srgbClr val="000000"/>
                  </a:solidFill>
                  <a:latin typeface="Calibri (MS) Bold"/>
                  <a:ea typeface="Calibri (MS) Bold"/>
                  <a:cs typeface="Calibri (MS) Bold"/>
                  <a:sym typeface="Calibri (MS) Bold"/>
                </a:rPr>
                <a:t>Energy budgets</a:t>
              </a:r>
            </a:p>
          </p:txBody>
        </p:sp>
      </p:grpSp>
      <p:grpSp>
        <p:nvGrpSpPr>
          <p:cNvPr name="Group 7" id="7"/>
          <p:cNvGrpSpPr/>
          <p:nvPr/>
        </p:nvGrpSpPr>
        <p:grpSpPr>
          <a:xfrm rot="0">
            <a:off x="-5080" y="889000"/>
            <a:ext cx="3374391" cy="7492291"/>
            <a:chOff x="0" y="0"/>
            <a:chExt cx="4499189" cy="9989722"/>
          </a:xfrm>
        </p:grpSpPr>
        <p:sp>
          <p:nvSpPr>
            <p:cNvPr name="Freeform 8" id="8"/>
            <p:cNvSpPr/>
            <p:nvPr/>
          </p:nvSpPr>
          <p:spPr>
            <a:xfrm flipH="false" flipV="false" rot="0">
              <a:off x="6731" y="7932"/>
              <a:ext cx="4485640" cy="9973841"/>
            </a:xfrm>
            <a:custGeom>
              <a:avLst/>
              <a:gdLst/>
              <a:ahLst/>
              <a:cxnLst/>
              <a:rect r="r" b="b" t="t" l="l"/>
              <a:pathLst>
                <a:path h="9973841" w="4485640">
                  <a:moveTo>
                    <a:pt x="0" y="0"/>
                  </a:moveTo>
                  <a:lnTo>
                    <a:pt x="4485640" y="0"/>
                  </a:lnTo>
                  <a:lnTo>
                    <a:pt x="4485640" y="9973841"/>
                  </a:lnTo>
                  <a:lnTo>
                    <a:pt x="0" y="9973841"/>
                  </a:lnTo>
                  <a:close/>
                </a:path>
              </a:pathLst>
            </a:custGeom>
            <a:solidFill>
              <a:srgbClr val="66FF33"/>
            </a:solidFill>
          </p:spPr>
        </p:sp>
        <p:sp>
          <p:nvSpPr>
            <p:cNvPr name="Freeform 9" id="9"/>
            <p:cNvSpPr/>
            <p:nvPr/>
          </p:nvSpPr>
          <p:spPr>
            <a:xfrm flipH="false" flipV="false" rot="0">
              <a:off x="0" y="0"/>
              <a:ext cx="4499102" cy="9989705"/>
            </a:xfrm>
            <a:custGeom>
              <a:avLst/>
              <a:gdLst/>
              <a:ahLst/>
              <a:cxnLst/>
              <a:rect r="r" b="b" t="t" l="l"/>
              <a:pathLst>
                <a:path h="9989705" w="4499102">
                  <a:moveTo>
                    <a:pt x="6731" y="0"/>
                  </a:moveTo>
                  <a:lnTo>
                    <a:pt x="4492371" y="0"/>
                  </a:lnTo>
                  <a:cubicBezTo>
                    <a:pt x="4496054" y="0"/>
                    <a:pt x="4499102" y="3592"/>
                    <a:pt x="4499102" y="7932"/>
                  </a:cubicBezTo>
                  <a:lnTo>
                    <a:pt x="4499102" y="9981773"/>
                  </a:lnTo>
                  <a:cubicBezTo>
                    <a:pt x="4499102" y="9986113"/>
                    <a:pt x="4496054" y="9989705"/>
                    <a:pt x="4492371" y="9989705"/>
                  </a:cubicBezTo>
                  <a:lnTo>
                    <a:pt x="6731" y="9989705"/>
                  </a:lnTo>
                  <a:cubicBezTo>
                    <a:pt x="3048" y="9989705"/>
                    <a:pt x="0" y="9986113"/>
                    <a:pt x="0" y="9981773"/>
                  </a:cubicBezTo>
                  <a:lnTo>
                    <a:pt x="0" y="7932"/>
                  </a:lnTo>
                  <a:cubicBezTo>
                    <a:pt x="0" y="3592"/>
                    <a:pt x="3048" y="0"/>
                    <a:pt x="6731" y="0"/>
                  </a:cubicBezTo>
                  <a:moveTo>
                    <a:pt x="6731" y="16014"/>
                  </a:moveTo>
                  <a:lnTo>
                    <a:pt x="6731" y="7932"/>
                  </a:lnTo>
                  <a:lnTo>
                    <a:pt x="13462" y="7932"/>
                  </a:lnTo>
                  <a:lnTo>
                    <a:pt x="13462" y="9981773"/>
                  </a:lnTo>
                  <a:lnTo>
                    <a:pt x="6731" y="9981773"/>
                  </a:lnTo>
                  <a:lnTo>
                    <a:pt x="6731" y="9973840"/>
                  </a:lnTo>
                  <a:lnTo>
                    <a:pt x="4492371" y="9973840"/>
                  </a:lnTo>
                  <a:lnTo>
                    <a:pt x="4492371" y="9981773"/>
                  </a:lnTo>
                  <a:lnTo>
                    <a:pt x="4485640" y="9981773"/>
                  </a:lnTo>
                  <a:lnTo>
                    <a:pt x="4485640" y="7932"/>
                  </a:lnTo>
                  <a:lnTo>
                    <a:pt x="4492371" y="7932"/>
                  </a:lnTo>
                  <a:lnTo>
                    <a:pt x="4492371" y="15864"/>
                  </a:lnTo>
                  <a:lnTo>
                    <a:pt x="6731" y="15864"/>
                  </a:lnTo>
                  <a:close/>
                </a:path>
              </a:pathLst>
            </a:custGeom>
            <a:solidFill>
              <a:srgbClr val="F69240"/>
            </a:solidFill>
          </p:spPr>
        </p:sp>
        <p:sp>
          <p:nvSpPr>
            <p:cNvPr name="TextBox 10" id="10"/>
            <p:cNvSpPr txBox="true"/>
            <p:nvPr/>
          </p:nvSpPr>
          <p:spPr>
            <a:xfrm>
              <a:off x="0" y="-38100"/>
              <a:ext cx="4499189" cy="10027822"/>
            </a:xfrm>
            <a:prstGeom prst="rect">
              <a:avLst/>
            </a:prstGeom>
          </p:spPr>
          <p:txBody>
            <a:bodyPr anchor="t" rtlCol="false" tIns="50800" lIns="50800" bIns="50800" rIns="50800"/>
            <a:lstStyle/>
            <a:p>
              <a:pPr algn="l" marL="261676" indent="-130838" lvl="1">
                <a:lnSpc>
                  <a:spcPts val="2439"/>
                </a:lnSpc>
                <a:buFont typeface="Arial"/>
                <a:buChar char="•"/>
              </a:pPr>
              <a:r>
                <a:rPr lang="en-US" sz="2033">
                  <a:solidFill>
                    <a:srgbClr val="000000"/>
                  </a:solidFill>
                  <a:latin typeface="Calibri (MS)"/>
                  <a:ea typeface="Calibri (MS)"/>
                  <a:cs typeface="Calibri (MS)"/>
                  <a:sym typeface="Calibri (MS)"/>
                </a:rPr>
                <a:t>An energy budget refers to the amount of </a:t>
              </a:r>
              <a:r>
                <a:rPr lang="en-US" sz="2033" u="sng">
                  <a:solidFill>
                    <a:srgbClr val="000000"/>
                  </a:solidFill>
                  <a:latin typeface="Calibri (MS)"/>
                  <a:ea typeface="Calibri (MS)"/>
                  <a:cs typeface="Calibri (MS)"/>
                  <a:sym typeface="Calibri (MS)"/>
                </a:rPr>
                <a:t>energy entering</a:t>
              </a:r>
              <a:r>
                <a:rPr lang="en-US" sz="2033">
                  <a:solidFill>
                    <a:srgbClr val="000000"/>
                  </a:solidFill>
                  <a:latin typeface="Calibri (MS)"/>
                  <a:ea typeface="Calibri (MS)"/>
                  <a:cs typeface="Calibri (MS)"/>
                  <a:sym typeface="Calibri (MS)"/>
                </a:rPr>
                <a:t> a system, the amount </a:t>
              </a:r>
              <a:r>
                <a:rPr lang="en-US" sz="2033" u="sng">
                  <a:solidFill>
                    <a:srgbClr val="000000"/>
                  </a:solidFill>
                  <a:latin typeface="Calibri (MS)"/>
                  <a:ea typeface="Calibri (MS)"/>
                  <a:cs typeface="Calibri (MS)"/>
                  <a:sym typeface="Calibri (MS)"/>
                </a:rPr>
                <a:t>leaving</a:t>
              </a:r>
              <a:r>
                <a:rPr lang="en-US" sz="2033">
                  <a:solidFill>
                    <a:srgbClr val="000000"/>
                  </a:solidFill>
                  <a:latin typeface="Calibri (MS)"/>
                  <a:ea typeface="Calibri (MS)"/>
                  <a:cs typeface="Calibri (MS)"/>
                  <a:sym typeface="Calibri (MS)"/>
                </a:rPr>
                <a:t> a system and the </a:t>
              </a:r>
              <a:r>
                <a:rPr lang="en-US" sz="2033" u="sng">
                  <a:solidFill>
                    <a:srgbClr val="000000"/>
                  </a:solidFill>
                  <a:latin typeface="Calibri (MS)"/>
                  <a:ea typeface="Calibri (MS)"/>
                  <a:cs typeface="Calibri (MS)"/>
                  <a:sym typeface="Calibri (MS)"/>
                </a:rPr>
                <a:t>transfer of energy within</a:t>
              </a:r>
              <a:r>
                <a:rPr lang="en-US" sz="2033">
                  <a:solidFill>
                    <a:srgbClr val="000000"/>
                  </a:solidFill>
                  <a:latin typeface="Calibri (MS)"/>
                  <a:ea typeface="Calibri (MS)"/>
                  <a:cs typeface="Calibri (MS)"/>
                  <a:sym typeface="Calibri (MS)"/>
                </a:rPr>
                <a:t> the system.</a:t>
              </a:r>
            </a:p>
            <a:p>
              <a:pPr algn="l" marL="261676" indent="-130838" lvl="1">
                <a:lnSpc>
                  <a:spcPts val="2439"/>
                </a:lnSpc>
                <a:buFont typeface="Arial"/>
                <a:buChar char="•"/>
              </a:pPr>
              <a:r>
                <a:rPr lang="en-US" sz="2033" u="sng">
                  <a:solidFill>
                    <a:srgbClr val="000000"/>
                  </a:solidFill>
                  <a:latin typeface="Calibri (MS)"/>
                  <a:ea typeface="Calibri (MS)"/>
                  <a:cs typeface="Calibri (MS)"/>
                  <a:sym typeface="Calibri (MS)"/>
                </a:rPr>
                <a:t>Earth’s climate is determined by these energy flows</a:t>
              </a:r>
              <a:r>
                <a:rPr lang="en-US" sz="2033">
                  <a:solidFill>
                    <a:srgbClr val="000000"/>
                  </a:solidFill>
                  <a:latin typeface="Calibri (MS)"/>
                  <a:ea typeface="Calibri (MS)"/>
                  <a:cs typeface="Calibri (MS)"/>
                  <a:sym typeface="Calibri (MS)"/>
                </a:rPr>
                <a:t>.</a:t>
              </a:r>
            </a:p>
            <a:p>
              <a:pPr algn="l" marL="261676" indent="-130838" lvl="1">
                <a:lnSpc>
                  <a:spcPts val="2439"/>
                </a:lnSpc>
                <a:buFont typeface="Arial"/>
                <a:buChar char="•"/>
              </a:pPr>
              <a:r>
                <a:rPr lang="en-US" sz="2033">
                  <a:solidFill>
                    <a:srgbClr val="000000"/>
                  </a:solidFill>
                  <a:latin typeface="Calibri (MS)"/>
                  <a:ea typeface="Calibri (MS)"/>
                  <a:cs typeface="Calibri (MS)"/>
                  <a:sym typeface="Calibri (MS)"/>
                </a:rPr>
                <a:t>Energy budgets are commonly considered at a </a:t>
              </a:r>
              <a:r>
                <a:rPr lang="en-US" sz="2033" u="sng">
                  <a:solidFill>
                    <a:srgbClr val="000000"/>
                  </a:solidFill>
                  <a:latin typeface="Calibri (MS)"/>
                  <a:ea typeface="Calibri (MS)"/>
                  <a:cs typeface="Calibri (MS)"/>
                  <a:sym typeface="Calibri (MS)"/>
                </a:rPr>
                <a:t>global scale</a:t>
              </a:r>
              <a:r>
                <a:rPr lang="en-US" sz="2033">
                  <a:solidFill>
                    <a:srgbClr val="000000"/>
                  </a:solidFill>
                  <a:latin typeface="Calibri (MS)"/>
                  <a:ea typeface="Calibri (MS)"/>
                  <a:cs typeface="Calibri (MS)"/>
                  <a:sym typeface="Calibri (MS)"/>
                </a:rPr>
                <a:t> (marco-scale) and a </a:t>
              </a:r>
              <a:r>
                <a:rPr lang="en-US" sz="2033" u="sng">
                  <a:solidFill>
                    <a:srgbClr val="000000"/>
                  </a:solidFill>
                  <a:latin typeface="Calibri (MS)"/>
                  <a:ea typeface="Calibri (MS)"/>
                  <a:cs typeface="Calibri (MS)"/>
                  <a:sym typeface="Calibri (MS)"/>
                </a:rPr>
                <a:t>local scale</a:t>
              </a:r>
              <a:r>
                <a:rPr lang="en-US" sz="2033">
                  <a:solidFill>
                    <a:srgbClr val="000000"/>
                  </a:solidFill>
                  <a:latin typeface="Calibri (MS)"/>
                  <a:ea typeface="Calibri (MS)"/>
                  <a:cs typeface="Calibri (MS)"/>
                  <a:sym typeface="Calibri (MS)"/>
                </a:rPr>
                <a:t> (micro-scale).</a:t>
              </a:r>
            </a:p>
            <a:p>
              <a:pPr algn="l" marL="261676" indent="-130838" lvl="1">
                <a:lnSpc>
                  <a:spcPts val="2439"/>
                </a:lnSpc>
                <a:buFont typeface="Arial"/>
                <a:buChar char="•"/>
              </a:pPr>
              <a:r>
                <a:rPr lang="en-US" sz="2033">
                  <a:solidFill>
                    <a:srgbClr val="000000"/>
                  </a:solidFill>
                  <a:latin typeface="Calibri (MS)"/>
                  <a:ea typeface="Calibri (MS)"/>
                  <a:cs typeface="Calibri (MS)"/>
                  <a:sym typeface="Calibri (MS)"/>
                </a:rPr>
                <a:t>The term ‘microclimate’ is sometimes used to describe regional climates, such as those associated with large urban areas, coastal areas and mountainous regions.</a:t>
              </a:r>
            </a:p>
            <a:p>
              <a:pPr algn="l" marL="261676" indent="-130838" lvl="1">
                <a:lnSpc>
                  <a:spcPts val="2439"/>
                </a:lnSpc>
              </a:pPr>
            </a:p>
            <a:p>
              <a:pPr algn="l" marL="261676" indent="-130838" lvl="1">
                <a:lnSpc>
                  <a:spcPts val="2439"/>
                </a:lnSpc>
              </a:pPr>
            </a:p>
            <a:p>
              <a:pPr algn="l" marL="261676" indent="-130838" lvl="1">
                <a:lnSpc>
                  <a:spcPts val="2439"/>
                </a:lnSpc>
              </a:pPr>
            </a:p>
            <a:p>
              <a:pPr algn="l" marL="261676" indent="-130838" lvl="1">
                <a:lnSpc>
                  <a:spcPts val="2439"/>
                </a:lnSpc>
              </a:pPr>
            </a:p>
          </p:txBody>
        </p:sp>
      </p:grpSp>
      <p:grpSp>
        <p:nvGrpSpPr>
          <p:cNvPr name="Group 11" id="11"/>
          <p:cNvGrpSpPr>
            <a:grpSpLocks noChangeAspect="true"/>
          </p:cNvGrpSpPr>
          <p:nvPr/>
        </p:nvGrpSpPr>
        <p:grpSpPr>
          <a:xfrm rot="0">
            <a:off x="3413760" y="1052761"/>
            <a:ext cx="6339840" cy="3015118"/>
            <a:chOff x="0" y="0"/>
            <a:chExt cx="8453120" cy="4020157"/>
          </a:xfrm>
        </p:grpSpPr>
        <p:sp>
          <p:nvSpPr>
            <p:cNvPr name="Freeform 12" id="12" descr="energy budget"/>
            <p:cNvSpPr/>
            <p:nvPr/>
          </p:nvSpPr>
          <p:spPr>
            <a:xfrm flipH="false" flipV="false" rot="0">
              <a:off x="0" y="0"/>
              <a:ext cx="8453120" cy="4020185"/>
            </a:xfrm>
            <a:custGeom>
              <a:avLst/>
              <a:gdLst/>
              <a:ahLst/>
              <a:cxnLst/>
              <a:rect r="r" b="b" t="t" l="l"/>
              <a:pathLst>
                <a:path h="4020185" w="8453120">
                  <a:moveTo>
                    <a:pt x="0" y="0"/>
                  </a:moveTo>
                  <a:lnTo>
                    <a:pt x="8453120" y="0"/>
                  </a:lnTo>
                  <a:lnTo>
                    <a:pt x="8453120" y="4020185"/>
                  </a:lnTo>
                  <a:lnTo>
                    <a:pt x="0" y="4020185"/>
                  </a:lnTo>
                  <a:lnTo>
                    <a:pt x="0" y="0"/>
                  </a:lnTo>
                  <a:close/>
                </a:path>
              </a:pathLst>
            </a:custGeom>
            <a:blipFill>
              <a:blip r:embed="rId4"/>
              <a:stretch>
                <a:fillRect l="0" t="0" r="0" b="-57113"/>
              </a:stretch>
            </a:blipFill>
          </p:spPr>
        </p:sp>
      </p:grpSp>
      <p:grpSp>
        <p:nvGrpSpPr>
          <p:cNvPr name="Group 13" id="13"/>
          <p:cNvGrpSpPr>
            <a:grpSpLocks noChangeAspect="true"/>
          </p:cNvGrpSpPr>
          <p:nvPr/>
        </p:nvGrpSpPr>
        <p:grpSpPr>
          <a:xfrm rot="0">
            <a:off x="3416222" y="4086965"/>
            <a:ext cx="6337377" cy="3115305"/>
            <a:chOff x="0" y="0"/>
            <a:chExt cx="8449836" cy="4153739"/>
          </a:xfrm>
        </p:grpSpPr>
        <p:sp>
          <p:nvSpPr>
            <p:cNvPr name="Freeform 14" id="14" descr="Plants and Microclimate Botany Biological Sciences agreena.com"/>
            <p:cNvSpPr/>
            <p:nvPr/>
          </p:nvSpPr>
          <p:spPr>
            <a:xfrm flipH="false" flipV="false" rot="0">
              <a:off x="0" y="0"/>
              <a:ext cx="8449818" cy="4153789"/>
            </a:xfrm>
            <a:custGeom>
              <a:avLst/>
              <a:gdLst/>
              <a:ahLst/>
              <a:cxnLst/>
              <a:rect r="r" b="b" t="t" l="l"/>
              <a:pathLst>
                <a:path h="4153789" w="8449818">
                  <a:moveTo>
                    <a:pt x="0" y="0"/>
                  </a:moveTo>
                  <a:lnTo>
                    <a:pt x="8449818" y="0"/>
                  </a:lnTo>
                  <a:lnTo>
                    <a:pt x="8449818" y="4153789"/>
                  </a:lnTo>
                  <a:lnTo>
                    <a:pt x="0" y="4153789"/>
                  </a:lnTo>
                  <a:lnTo>
                    <a:pt x="0" y="0"/>
                  </a:lnTo>
                  <a:close/>
                </a:path>
              </a:pathLst>
            </a:custGeom>
            <a:blipFill>
              <a:blip r:embed="rId5"/>
              <a:stretch>
                <a:fillRect l="0" t="0" r="0" b="-8894"/>
              </a:stretch>
            </a:blipFill>
          </p:spPr>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7000" t="0" r="-7000" b="0"/>
            </a:stretch>
          </a:blipFill>
        </p:spPr>
      </p:sp>
      <p:sp>
        <p:nvSpPr>
          <p:cNvPr name="Freeform 3" id="3"/>
          <p:cNvSpPr/>
          <p:nvPr/>
        </p:nvSpPr>
        <p:spPr>
          <a:xfrm flipH="false" flipV="false" rot="0">
            <a:off x="-1546093" y="0"/>
            <a:ext cx="13004800" cy="7315200"/>
          </a:xfrm>
          <a:custGeom>
            <a:avLst/>
            <a:gdLst/>
            <a:ahLst/>
            <a:cxnLst/>
            <a:rect r="r" b="b" t="t" l="l"/>
            <a:pathLst>
              <a:path h="7315200" w="13004800">
                <a:moveTo>
                  <a:pt x="0" y="0"/>
                </a:moveTo>
                <a:lnTo>
                  <a:pt x="13004800" y="0"/>
                </a:lnTo>
                <a:lnTo>
                  <a:pt x="13004800" y="7315200"/>
                </a:lnTo>
                <a:lnTo>
                  <a:pt x="0" y="7315200"/>
                </a:lnTo>
                <a:lnTo>
                  <a:pt x="0" y="0"/>
                </a:lnTo>
                <a:close/>
              </a:path>
            </a:pathLst>
          </a:custGeom>
          <a:blipFill>
            <a:blip r:embed="rId3"/>
            <a:stretch>
              <a:fillRect l="0" t="0" r="0" b="0"/>
            </a:stretch>
          </a:blipFill>
        </p:spPr>
      </p:sp>
      <p:grpSp>
        <p:nvGrpSpPr>
          <p:cNvPr name="Group 4" id="4"/>
          <p:cNvGrpSpPr>
            <a:grpSpLocks noChangeAspect="true"/>
          </p:cNvGrpSpPr>
          <p:nvPr/>
        </p:nvGrpSpPr>
        <p:grpSpPr>
          <a:xfrm rot="0">
            <a:off x="0" y="0"/>
            <a:ext cx="9753600" cy="7281666"/>
            <a:chOff x="0" y="0"/>
            <a:chExt cx="13004800" cy="9708888"/>
          </a:xfrm>
        </p:grpSpPr>
        <p:sp>
          <p:nvSpPr>
            <p:cNvPr name="Freeform 5" id="5" descr="Scheme of the Earth's energy budget | Download Scientific Diagram"/>
            <p:cNvSpPr/>
            <p:nvPr/>
          </p:nvSpPr>
          <p:spPr>
            <a:xfrm flipH="false" flipV="false" rot="0">
              <a:off x="0" y="0"/>
              <a:ext cx="13004800" cy="9708896"/>
            </a:xfrm>
            <a:custGeom>
              <a:avLst/>
              <a:gdLst/>
              <a:ahLst/>
              <a:cxnLst/>
              <a:rect r="r" b="b" t="t" l="l"/>
              <a:pathLst>
                <a:path h="9708896" w="13004800">
                  <a:moveTo>
                    <a:pt x="0" y="0"/>
                  </a:moveTo>
                  <a:lnTo>
                    <a:pt x="13004800" y="0"/>
                  </a:lnTo>
                  <a:lnTo>
                    <a:pt x="13004800" y="9708896"/>
                  </a:lnTo>
                  <a:lnTo>
                    <a:pt x="0" y="9708896"/>
                  </a:lnTo>
                  <a:lnTo>
                    <a:pt x="0" y="0"/>
                  </a:lnTo>
                  <a:close/>
                </a:path>
              </a:pathLst>
            </a:custGeom>
            <a:blipFill>
              <a:blip r:embed="rId4"/>
              <a:stretch>
                <a:fillRect l="0" t="0" r="0" b="-4347"/>
              </a:stretch>
            </a:blipFill>
          </p:spPr>
        </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7000" t="0" r="-7000" b="0"/>
            </a:stretch>
          </a:blipFill>
        </p:spPr>
      </p:sp>
      <p:sp>
        <p:nvSpPr>
          <p:cNvPr name="Freeform 3" id="3"/>
          <p:cNvSpPr/>
          <p:nvPr/>
        </p:nvSpPr>
        <p:spPr>
          <a:xfrm flipH="false" flipV="false" rot="0">
            <a:off x="-1546093" y="0"/>
            <a:ext cx="13004800" cy="7315200"/>
          </a:xfrm>
          <a:custGeom>
            <a:avLst/>
            <a:gdLst/>
            <a:ahLst/>
            <a:cxnLst/>
            <a:rect r="r" b="b" t="t" l="l"/>
            <a:pathLst>
              <a:path h="7315200" w="13004800">
                <a:moveTo>
                  <a:pt x="0" y="0"/>
                </a:moveTo>
                <a:lnTo>
                  <a:pt x="13004800" y="0"/>
                </a:lnTo>
                <a:lnTo>
                  <a:pt x="13004800" y="7315200"/>
                </a:lnTo>
                <a:lnTo>
                  <a:pt x="0" y="7315200"/>
                </a:lnTo>
                <a:lnTo>
                  <a:pt x="0" y="0"/>
                </a:lnTo>
                <a:close/>
              </a:path>
            </a:pathLst>
          </a:custGeom>
          <a:blipFill>
            <a:blip r:embed="rId3"/>
            <a:stretch>
              <a:fillRect l="0" t="0" r="0" b="0"/>
            </a:stretch>
          </a:blipFill>
        </p:spPr>
      </p:sp>
      <p:grpSp>
        <p:nvGrpSpPr>
          <p:cNvPr name="Group 4" id="4"/>
          <p:cNvGrpSpPr/>
          <p:nvPr/>
        </p:nvGrpSpPr>
        <p:grpSpPr>
          <a:xfrm rot="0">
            <a:off x="-20320" y="-20320"/>
            <a:ext cx="9794240" cy="934720"/>
            <a:chOff x="0" y="0"/>
            <a:chExt cx="13058987" cy="1246293"/>
          </a:xfrm>
        </p:grpSpPr>
        <p:sp>
          <p:nvSpPr>
            <p:cNvPr name="Freeform 5" id="5"/>
            <p:cNvSpPr/>
            <p:nvPr/>
          </p:nvSpPr>
          <p:spPr>
            <a:xfrm flipH="false" flipV="false" rot="0">
              <a:off x="0" y="0"/>
              <a:ext cx="13058987" cy="1246293"/>
            </a:xfrm>
            <a:custGeom>
              <a:avLst/>
              <a:gdLst/>
              <a:ahLst/>
              <a:cxnLst/>
              <a:rect r="r" b="b" t="t" l="l"/>
              <a:pathLst>
                <a:path h="1246293" w="13058987">
                  <a:moveTo>
                    <a:pt x="0" y="0"/>
                  </a:moveTo>
                  <a:lnTo>
                    <a:pt x="13058987" y="0"/>
                  </a:lnTo>
                  <a:lnTo>
                    <a:pt x="13058987" y="1246293"/>
                  </a:lnTo>
                  <a:lnTo>
                    <a:pt x="0" y="1246293"/>
                  </a:lnTo>
                  <a:close/>
                </a:path>
              </a:pathLst>
            </a:custGeom>
            <a:solidFill>
              <a:srgbClr val="000000">
                <a:alpha val="0"/>
              </a:srgbClr>
            </a:solidFill>
          </p:spPr>
        </p:sp>
        <p:sp>
          <p:nvSpPr>
            <p:cNvPr name="TextBox 6" id="6"/>
            <p:cNvSpPr txBox="true"/>
            <p:nvPr/>
          </p:nvSpPr>
          <p:spPr>
            <a:xfrm>
              <a:off x="0" y="-76200"/>
              <a:ext cx="13058987" cy="1322493"/>
            </a:xfrm>
            <a:prstGeom prst="rect">
              <a:avLst/>
            </a:prstGeom>
          </p:spPr>
          <p:txBody>
            <a:bodyPr anchor="ctr" rtlCol="false" tIns="0" lIns="0" bIns="0" rIns="0"/>
            <a:lstStyle/>
            <a:p>
              <a:pPr algn="ctr">
                <a:lnSpc>
                  <a:spcPts val="4863"/>
                </a:lnSpc>
              </a:pPr>
              <a:r>
                <a:rPr lang="en-US" b="true" sz="4053" u="sng">
                  <a:solidFill>
                    <a:srgbClr val="000000"/>
                  </a:solidFill>
                  <a:latin typeface="Calibri (MS) Bold"/>
                  <a:ea typeface="Calibri (MS) Bold"/>
                  <a:cs typeface="Calibri (MS) Bold"/>
                  <a:sym typeface="Calibri (MS) Bold"/>
                </a:rPr>
                <a:t>Diurnal energy budgets</a:t>
              </a:r>
            </a:p>
          </p:txBody>
        </p:sp>
      </p:grpSp>
      <p:grpSp>
        <p:nvGrpSpPr>
          <p:cNvPr name="Group 7" id="7"/>
          <p:cNvGrpSpPr/>
          <p:nvPr/>
        </p:nvGrpSpPr>
        <p:grpSpPr>
          <a:xfrm rot="0">
            <a:off x="-5080" y="962522"/>
            <a:ext cx="3374391" cy="6357758"/>
            <a:chOff x="0" y="0"/>
            <a:chExt cx="4499189" cy="8477010"/>
          </a:xfrm>
        </p:grpSpPr>
        <p:sp>
          <p:nvSpPr>
            <p:cNvPr name="Freeform 8" id="8"/>
            <p:cNvSpPr/>
            <p:nvPr/>
          </p:nvSpPr>
          <p:spPr>
            <a:xfrm flipH="false" flipV="false" rot="0">
              <a:off x="6731" y="6731"/>
              <a:ext cx="4485640" cy="8463534"/>
            </a:xfrm>
            <a:custGeom>
              <a:avLst/>
              <a:gdLst/>
              <a:ahLst/>
              <a:cxnLst/>
              <a:rect r="r" b="b" t="t" l="l"/>
              <a:pathLst>
                <a:path h="8463534" w="4485640">
                  <a:moveTo>
                    <a:pt x="0" y="0"/>
                  </a:moveTo>
                  <a:lnTo>
                    <a:pt x="4485640" y="0"/>
                  </a:lnTo>
                  <a:lnTo>
                    <a:pt x="4485640" y="8463534"/>
                  </a:lnTo>
                  <a:lnTo>
                    <a:pt x="0" y="8463534"/>
                  </a:lnTo>
                  <a:close/>
                </a:path>
              </a:pathLst>
            </a:custGeom>
            <a:solidFill>
              <a:srgbClr val="66FF33"/>
            </a:solidFill>
          </p:spPr>
        </p:sp>
        <p:sp>
          <p:nvSpPr>
            <p:cNvPr name="Freeform 9" id="9"/>
            <p:cNvSpPr/>
            <p:nvPr/>
          </p:nvSpPr>
          <p:spPr>
            <a:xfrm flipH="false" flipV="false" rot="0">
              <a:off x="0" y="0"/>
              <a:ext cx="4499102" cy="8476997"/>
            </a:xfrm>
            <a:custGeom>
              <a:avLst/>
              <a:gdLst/>
              <a:ahLst/>
              <a:cxnLst/>
              <a:rect r="r" b="b" t="t" l="l"/>
              <a:pathLst>
                <a:path h="8476997" w="4499102">
                  <a:moveTo>
                    <a:pt x="6731" y="0"/>
                  </a:moveTo>
                  <a:lnTo>
                    <a:pt x="4492371" y="0"/>
                  </a:lnTo>
                  <a:cubicBezTo>
                    <a:pt x="4496054" y="0"/>
                    <a:pt x="4499102" y="3048"/>
                    <a:pt x="4499102" y="6731"/>
                  </a:cubicBezTo>
                  <a:lnTo>
                    <a:pt x="4499102" y="8470265"/>
                  </a:lnTo>
                  <a:cubicBezTo>
                    <a:pt x="4499102" y="8473948"/>
                    <a:pt x="4496054" y="8476997"/>
                    <a:pt x="4492371" y="8476997"/>
                  </a:cubicBezTo>
                  <a:lnTo>
                    <a:pt x="6731" y="8476997"/>
                  </a:lnTo>
                  <a:cubicBezTo>
                    <a:pt x="3048" y="8476997"/>
                    <a:pt x="0" y="8473948"/>
                    <a:pt x="0" y="8470265"/>
                  </a:cubicBezTo>
                  <a:lnTo>
                    <a:pt x="0" y="6731"/>
                  </a:lnTo>
                  <a:cubicBezTo>
                    <a:pt x="0" y="3048"/>
                    <a:pt x="3048" y="0"/>
                    <a:pt x="6731" y="0"/>
                  </a:cubicBezTo>
                  <a:moveTo>
                    <a:pt x="6731" y="13589"/>
                  </a:moveTo>
                  <a:lnTo>
                    <a:pt x="6731" y="6731"/>
                  </a:lnTo>
                  <a:lnTo>
                    <a:pt x="13462" y="6731"/>
                  </a:lnTo>
                  <a:lnTo>
                    <a:pt x="13462" y="8470265"/>
                  </a:lnTo>
                  <a:lnTo>
                    <a:pt x="6731" y="8470265"/>
                  </a:lnTo>
                  <a:lnTo>
                    <a:pt x="6731" y="8463534"/>
                  </a:lnTo>
                  <a:lnTo>
                    <a:pt x="4492371" y="8463534"/>
                  </a:lnTo>
                  <a:lnTo>
                    <a:pt x="4492371" y="8470265"/>
                  </a:lnTo>
                  <a:lnTo>
                    <a:pt x="4485640" y="8470265"/>
                  </a:lnTo>
                  <a:lnTo>
                    <a:pt x="4485640" y="6731"/>
                  </a:lnTo>
                  <a:lnTo>
                    <a:pt x="4492371" y="6731"/>
                  </a:lnTo>
                  <a:lnTo>
                    <a:pt x="4492371" y="13462"/>
                  </a:lnTo>
                  <a:lnTo>
                    <a:pt x="6731" y="13462"/>
                  </a:lnTo>
                  <a:close/>
                </a:path>
              </a:pathLst>
            </a:custGeom>
            <a:solidFill>
              <a:srgbClr val="F69240"/>
            </a:solidFill>
          </p:spPr>
        </p:sp>
        <p:sp>
          <p:nvSpPr>
            <p:cNvPr name="TextBox 10" id="10"/>
            <p:cNvSpPr txBox="true"/>
            <p:nvPr/>
          </p:nvSpPr>
          <p:spPr>
            <a:xfrm>
              <a:off x="0" y="-57150"/>
              <a:ext cx="4499189" cy="8534160"/>
            </a:xfrm>
            <a:prstGeom prst="rect">
              <a:avLst/>
            </a:prstGeom>
          </p:spPr>
          <p:txBody>
            <a:bodyPr anchor="t" rtlCol="false" tIns="50800" lIns="50800" bIns="50800" rIns="50800"/>
            <a:lstStyle/>
            <a:p>
              <a:pPr algn="l" marL="307491" indent="-153746" lvl="1">
                <a:lnSpc>
                  <a:spcPts val="2867"/>
                </a:lnSpc>
                <a:buFont typeface="Arial"/>
                <a:buChar char="•"/>
              </a:pPr>
              <a:r>
                <a:rPr lang="en-US" sz="2389">
                  <a:solidFill>
                    <a:srgbClr val="000000"/>
                  </a:solidFill>
                  <a:latin typeface="Calibri (MS)"/>
                  <a:ea typeface="Calibri (MS)"/>
                  <a:cs typeface="Calibri (MS)"/>
                  <a:sym typeface="Calibri (MS)"/>
                </a:rPr>
                <a:t>‘Diurnal’ means ‘daily’ – we need to consider that </a:t>
              </a:r>
              <a:r>
                <a:rPr lang="en-US" b="true" sz="2389" u="sng">
                  <a:solidFill>
                    <a:srgbClr val="000000"/>
                  </a:solidFill>
                  <a:latin typeface="Calibri (MS) Bold"/>
                  <a:ea typeface="Calibri (MS) Bold"/>
                  <a:cs typeface="Calibri (MS) Bold"/>
                  <a:sym typeface="Calibri (MS) Bold"/>
                </a:rPr>
                <a:t>a location’s energy budget will vary from day to night.</a:t>
              </a:r>
            </a:p>
            <a:p>
              <a:pPr algn="l" marL="307491" indent="-153746" lvl="1">
                <a:lnSpc>
                  <a:spcPts val="2867"/>
                </a:lnSpc>
                <a:buFont typeface="Arial"/>
                <a:buChar char="•"/>
              </a:pPr>
              <a:r>
                <a:rPr lang="en-US" sz="2389">
                  <a:solidFill>
                    <a:srgbClr val="000000"/>
                  </a:solidFill>
                  <a:latin typeface="Calibri (MS)"/>
                  <a:ea typeface="Calibri (MS)"/>
                  <a:cs typeface="Calibri (MS)"/>
                  <a:sym typeface="Calibri (MS)"/>
                </a:rPr>
                <a:t>What do you think are the components to Earth’s </a:t>
              </a:r>
              <a:r>
                <a:rPr lang="en-US" sz="2389" u="sng">
                  <a:solidFill>
                    <a:srgbClr val="000000"/>
                  </a:solidFill>
                  <a:latin typeface="Calibri (MS)"/>
                  <a:ea typeface="Calibri (MS)"/>
                  <a:cs typeface="Calibri (MS)"/>
                  <a:sym typeface="Calibri (MS)"/>
                </a:rPr>
                <a:t>daytime</a:t>
              </a:r>
              <a:r>
                <a:rPr lang="en-US" sz="2389">
                  <a:solidFill>
                    <a:srgbClr val="000000"/>
                  </a:solidFill>
                  <a:latin typeface="Calibri (MS)"/>
                  <a:ea typeface="Calibri (MS)"/>
                  <a:cs typeface="Calibri (MS)"/>
                  <a:sym typeface="Calibri (MS)"/>
                </a:rPr>
                <a:t> energy budget? </a:t>
              </a:r>
            </a:p>
            <a:p>
              <a:pPr algn="l" marL="307491" indent="-153746" lvl="1">
                <a:lnSpc>
                  <a:spcPts val="2867"/>
                </a:lnSpc>
                <a:buFont typeface="Arial"/>
                <a:buChar char="•"/>
              </a:pPr>
              <a:r>
                <a:rPr lang="en-US" sz="2389">
                  <a:solidFill>
                    <a:srgbClr val="000000"/>
                  </a:solidFill>
                  <a:latin typeface="Calibri (MS)"/>
                  <a:ea typeface="Calibri (MS)"/>
                  <a:cs typeface="Calibri (MS)"/>
                  <a:sym typeface="Calibri (MS)"/>
                </a:rPr>
                <a:t>What do you think are the components to Earth’s </a:t>
              </a:r>
              <a:r>
                <a:rPr lang="en-US" sz="2389" u="sng">
                  <a:solidFill>
                    <a:srgbClr val="000000"/>
                  </a:solidFill>
                  <a:latin typeface="Calibri (MS)"/>
                  <a:ea typeface="Calibri (MS)"/>
                  <a:cs typeface="Calibri (MS)"/>
                  <a:sym typeface="Calibri (MS)"/>
                </a:rPr>
                <a:t>night-time</a:t>
              </a:r>
              <a:r>
                <a:rPr lang="en-US" sz="2389">
                  <a:solidFill>
                    <a:srgbClr val="000000"/>
                  </a:solidFill>
                  <a:latin typeface="Calibri (MS)"/>
                  <a:ea typeface="Calibri (MS)"/>
                  <a:cs typeface="Calibri (MS)"/>
                  <a:sym typeface="Calibri (MS)"/>
                </a:rPr>
                <a:t> energy budget? </a:t>
              </a:r>
            </a:p>
            <a:p>
              <a:pPr algn="l" marL="307491" indent="-153746" lvl="1">
                <a:lnSpc>
                  <a:spcPts val="2867"/>
                </a:lnSpc>
                <a:buFont typeface="Arial"/>
                <a:buChar char="•"/>
              </a:pPr>
              <a:r>
                <a:rPr lang="en-US" sz="2389">
                  <a:solidFill>
                    <a:srgbClr val="000000"/>
                  </a:solidFill>
                  <a:latin typeface="Calibri (MS)"/>
                  <a:ea typeface="Calibri (MS)"/>
                  <a:cs typeface="Calibri (MS)"/>
                  <a:sym typeface="Calibri (MS)"/>
                </a:rPr>
                <a:t>What components are the same? </a:t>
              </a:r>
            </a:p>
            <a:p>
              <a:pPr algn="l" marL="307491" indent="-153746" lvl="1">
                <a:lnSpc>
                  <a:spcPts val="2867"/>
                </a:lnSpc>
                <a:buFont typeface="Arial"/>
                <a:buChar char="•"/>
              </a:pPr>
              <a:r>
                <a:rPr lang="en-US" sz="2389">
                  <a:solidFill>
                    <a:srgbClr val="000000"/>
                  </a:solidFill>
                  <a:latin typeface="Calibri (MS)"/>
                  <a:ea typeface="Calibri (MS)"/>
                  <a:cs typeface="Calibri (MS)"/>
                  <a:sym typeface="Calibri (MS)"/>
                </a:rPr>
                <a:t>What components are different?</a:t>
              </a:r>
            </a:p>
            <a:p>
              <a:pPr algn="l" marL="307491" indent="-153746" lvl="1">
                <a:lnSpc>
                  <a:spcPts val="2867"/>
                </a:lnSpc>
              </a:pPr>
            </a:p>
            <a:p>
              <a:pPr algn="l" marL="307491" indent="-153746" lvl="1">
                <a:lnSpc>
                  <a:spcPts val="2867"/>
                </a:lnSpc>
              </a:pPr>
            </a:p>
            <a:p>
              <a:pPr algn="l" marL="307491" indent="-153746" lvl="1">
                <a:lnSpc>
                  <a:spcPts val="2867"/>
                </a:lnSpc>
              </a:pPr>
            </a:p>
            <a:p>
              <a:pPr algn="l" marL="307491" indent="-153746" lvl="1">
                <a:lnSpc>
                  <a:spcPts val="2867"/>
                </a:lnSpc>
              </a:pPr>
            </a:p>
          </p:txBody>
        </p:sp>
      </p:grpSp>
      <p:grpSp>
        <p:nvGrpSpPr>
          <p:cNvPr name="Group 11" id="11"/>
          <p:cNvGrpSpPr>
            <a:grpSpLocks noChangeAspect="true"/>
          </p:cNvGrpSpPr>
          <p:nvPr/>
        </p:nvGrpSpPr>
        <p:grpSpPr>
          <a:xfrm rot="0">
            <a:off x="3495040" y="992233"/>
            <a:ext cx="6177280" cy="2909207"/>
            <a:chOff x="0" y="0"/>
            <a:chExt cx="8236373" cy="3878943"/>
          </a:xfrm>
        </p:grpSpPr>
        <p:sp>
          <p:nvSpPr>
            <p:cNvPr name="Freeform 12" id="12"/>
            <p:cNvSpPr/>
            <p:nvPr/>
          </p:nvSpPr>
          <p:spPr>
            <a:xfrm flipH="false" flipV="false" rot="0">
              <a:off x="0" y="0"/>
              <a:ext cx="8236331" cy="3878961"/>
            </a:xfrm>
            <a:custGeom>
              <a:avLst/>
              <a:gdLst/>
              <a:ahLst/>
              <a:cxnLst/>
              <a:rect r="r" b="b" t="t" l="l"/>
              <a:pathLst>
                <a:path h="3878961" w="8236331">
                  <a:moveTo>
                    <a:pt x="0" y="0"/>
                  </a:moveTo>
                  <a:lnTo>
                    <a:pt x="8236331" y="0"/>
                  </a:lnTo>
                  <a:lnTo>
                    <a:pt x="8236331" y="3878961"/>
                  </a:lnTo>
                  <a:lnTo>
                    <a:pt x="0" y="3878961"/>
                  </a:lnTo>
                  <a:lnTo>
                    <a:pt x="0" y="0"/>
                  </a:lnTo>
                  <a:close/>
                </a:path>
              </a:pathLst>
            </a:custGeom>
            <a:blipFill>
              <a:blip r:embed="rId4"/>
              <a:stretch>
                <a:fillRect l="0" t="-26821" r="0" b="-26821"/>
              </a:stretch>
            </a:blipFill>
          </p:spPr>
        </p:sp>
      </p:grpSp>
      <p:grpSp>
        <p:nvGrpSpPr>
          <p:cNvPr name="Group 13" id="13"/>
          <p:cNvGrpSpPr>
            <a:grpSpLocks noChangeAspect="true"/>
          </p:cNvGrpSpPr>
          <p:nvPr/>
        </p:nvGrpSpPr>
        <p:grpSpPr>
          <a:xfrm rot="0">
            <a:off x="3495040" y="4064000"/>
            <a:ext cx="6177280" cy="3226570"/>
            <a:chOff x="0" y="0"/>
            <a:chExt cx="8236373" cy="4302093"/>
          </a:xfrm>
        </p:grpSpPr>
        <p:sp>
          <p:nvSpPr>
            <p:cNvPr name="Freeform 14" id="14"/>
            <p:cNvSpPr/>
            <p:nvPr/>
          </p:nvSpPr>
          <p:spPr>
            <a:xfrm flipH="false" flipV="false" rot="0">
              <a:off x="0" y="0"/>
              <a:ext cx="8236331" cy="4302125"/>
            </a:xfrm>
            <a:custGeom>
              <a:avLst/>
              <a:gdLst/>
              <a:ahLst/>
              <a:cxnLst/>
              <a:rect r="r" b="b" t="t" l="l"/>
              <a:pathLst>
                <a:path h="4302125" w="8236331">
                  <a:moveTo>
                    <a:pt x="0" y="0"/>
                  </a:moveTo>
                  <a:lnTo>
                    <a:pt x="8236331" y="0"/>
                  </a:lnTo>
                  <a:lnTo>
                    <a:pt x="8236331" y="4302125"/>
                  </a:lnTo>
                  <a:lnTo>
                    <a:pt x="0" y="4302125"/>
                  </a:lnTo>
                  <a:lnTo>
                    <a:pt x="0" y="0"/>
                  </a:lnTo>
                  <a:close/>
                </a:path>
              </a:pathLst>
            </a:custGeom>
            <a:blipFill>
              <a:blip r:embed="rId5"/>
              <a:stretch>
                <a:fillRect l="-20725" t="0" r="-20725" b="0"/>
              </a:stretch>
            </a:blipFill>
          </p:spPr>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DAG2y428ZCU</dc:identifier>
  <dcterms:modified xsi:type="dcterms:W3CDTF">2011-08-01T06:04:30Z</dcterms:modified>
  <cp:revision>1</cp:revision>
  <dc:title>1. Dirunal energy budgets.pptx</dc:title>
</cp:coreProperties>
</file>