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7"/>
  </p:notesMasterIdLst>
  <p:handoutMasterIdLst>
    <p:handoutMasterId r:id="rId28"/>
  </p:handoutMasterIdLst>
  <p:sldIdLst>
    <p:sldId id="256" r:id="rId6"/>
    <p:sldId id="257" r:id="rId7"/>
    <p:sldId id="258" r:id="rId8"/>
    <p:sldId id="259" r:id="rId9"/>
    <p:sldId id="266" r:id="rId10"/>
    <p:sldId id="267" r:id="rId11"/>
    <p:sldId id="268" r:id="rId12"/>
    <p:sldId id="260" r:id="rId13"/>
    <p:sldId id="261" r:id="rId14"/>
    <p:sldId id="269" r:id="rId15"/>
    <p:sldId id="270" r:id="rId16"/>
    <p:sldId id="271" r:id="rId17"/>
    <p:sldId id="272" r:id="rId18"/>
    <p:sldId id="262" r:id="rId19"/>
    <p:sldId id="263" r:id="rId20"/>
    <p:sldId id="273" r:id="rId21"/>
    <p:sldId id="275" r:id="rId22"/>
    <p:sldId id="276" r:id="rId23"/>
    <p:sldId id="277" r:id="rId24"/>
    <p:sldId id="274" r:id="rId25"/>
    <p:sldId id="27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28" autoAdjust="0"/>
  </p:normalViewPr>
  <p:slideViewPr>
    <p:cSldViewPr snapToGrid="0">
      <p:cViewPr varScale="1">
        <p:scale>
          <a:sx n="80" d="100"/>
          <a:sy n="80" d="100"/>
        </p:scale>
        <p:origin x="152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Thrilling" userId="1a0901c82f0d6655" providerId="LiveId" clId="{2C1B00A7-4D38-44B0-BEC0-BA93BC1F2A9A}"/>
    <pc:docChg chg="custSel modSld">
      <pc:chgData name="Max Thrilling" userId="1a0901c82f0d6655" providerId="LiveId" clId="{2C1B00A7-4D38-44B0-BEC0-BA93BC1F2A9A}" dt="2024-04-16T13:58:41.801" v="0" actId="478"/>
      <pc:docMkLst>
        <pc:docMk/>
      </pc:docMkLst>
      <pc:sldChg chg="delSp mod">
        <pc:chgData name="Max Thrilling" userId="1a0901c82f0d6655" providerId="LiveId" clId="{2C1B00A7-4D38-44B0-BEC0-BA93BC1F2A9A}" dt="2024-04-16T13:58:41.801" v="0" actId="478"/>
        <pc:sldMkLst>
          <pc:docMk/>
          <pc:sldMk cId="3650391818" sldId="256"/>
        </pc:sldMkLst>
        <pc:spChg chg="del">
          <ac:chgData name="Max Thrilling" userId="1a0901c82f0d6655" providerId="LiveId" clId="{2C1B00A7-4D38-44B0-BEC0-BA93BC1F2A9A}" dt="2024-04-16T13:58:41.801" v="0" actId="478"/>
          <ac:spMkLst>
            <pc:docMk/>
            <pc:sldMk cId="3650391818" sldId="256"/>
            <ac:spMk id="3" creationId="{18313DA6-E47F-4E10-80A0-614716C6A3B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5D873B-4913-1330-30B1-A8D9559CC6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30B79-3A79-2973-1284-128BF988BF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09EB3-82DE-41EA-956A-818DFAC85879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4FD04-80D8-E0E8-72CC-2E4D22CD3C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CDB2-BD86-29B8-5C97-A2986B6FA5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18248-EC1E-4167-A5EF-B8AEAA9B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623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601B6-77F6-4CCC-BB4A-02EBCC1A2559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4D8E3-398C-46F9-BEE1-5C9F25CCA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8730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7726-07D9-49B8-B972-2F5A5F655F2A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00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F590-989F-4EB3-9582-2E608817E370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61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B9FB-E484-4B92-93A5-EE01CEBA311A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04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BE74-18B0-4E6F-87EF-DBE0E352E96D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35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C6D0-AFFD-46BD-96BE-B65A2695315C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62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0C4C-061B-41B3-9268-89A06444A2B6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9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6A22-D6D6-4669-B606-082B1613CF6B}" type="datetime1">
              <a:rPr lang="en-GB" smtClean="0"/>
              <a:t>27/09/2024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194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27825-B523-4F6A-9406-065F0515DB60}" type="datetime1">
              <a:rPr lang="en-GB" smtClean="0"/>
              <a:t>27/09/2024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9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A728-6382-41F3-9EFB-B0E88769EF46}" type="datetime1">
              <a:rPr lang="en-GB" smtClean="0"/>
              <a:t>27/09/2024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90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41FC5-69D4-4639-9C30-6CDFB8A8E596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26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A2EF-1E36-4771-AC90-70701E47E8FA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000">
              <a:schemeClr val="accent2">
                <a:lumMod val="20000"/>
                <a:lumOff val="80000"/>
              </a:schemeClr>
            </a:gs>
            <a:gs pos="95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7B4F9-A980-4F01-A824-298BBD58BEE4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95762-C255-4281-8E76-DD5AE828295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F7D054-6CD9-1167-7786-BC8E4A08E9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14" y="185738"/>
            <a:ext cx="1162483" cy="547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449937-3354-64B7-AD28-4771F65307F1}"/>
              </a:ext>
            </a:extLst>
          </p:cNvPr>
          <p:cNvSpPr/>
          <p:nvPr userDrawn="1"/>
        </p:nvSpPr>
        <p:spPr>
          <a:xfrm>
            <a:off x="2868319" y="2006354"/>
            <a:ext cx="3407361" cy="3407361"/>
          </a:xfrm>
          <a:prstGeom prst="rect">
            <a:avLst/>
          </a:prstGeom>
          <a:blipFill dpi="0" rotWithShape="1">
            <a:blip r:embed="rId1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6.png"/><Relationship Id="rId7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2.png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0.png"/><Relationship Id="rId7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30.png"/><Relationship Id="rId7" Type="http://schemas.openxmlformats.org/officeDocument/2006/relationships/image" Target="../media/image5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6.png"/><Relationship Id="rId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80B3ED-5FE6-4D9B-846B-4F0F303DADB3}"/>
              </a:ext>
            </a:extLst>
          </p:cNvPr>
          <p:cNvSpPr/>
          <p:nvPr/>
        </p:nvSpPr>
        <p:spPr>
          <a:xfrm>
            <a:off x="472743" y="1298334"/>
            <a:ext cx="8251811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600" b="0" u="sng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Statistics</a:t>
            </a:r>
          </a:p>
          <a:p>
            <a:pPr algn="ctr"/>
            <a:r>
              <a:rPr lang="en-US" altLang="ja-JP" sz="66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Regression, correlation </a:t>
            </a:r>
          </a:p>
          <a:p>
            <a:pPr algn="ctr"/>
            <a:r>
              <a:rPr lang="en-US" altLang="ja-JP" sz="66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and hypothesis testing</a:t>
            </a:r>
            <a:endParaRPr lang="ja-JP" altLang="en-US" sz="6600" b="0" cap="none" spc="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5C6ECA-1E42-0A39-75B4-8825167F4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9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From the large data set, the daily mean windspeed,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and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were recorded for the first 10 days in September in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Hurn</a:t>
                </a:r>
                <a:r>
                  <a:rPr lang="en-US" sz="1400" dirty="0">
                    <a:latin typeface="Comic Sans MS" panose="030F0702030302020204" pitchFamily="66" charset="0"/>
                  </a:rPr>
                  <a:t> in 1987.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State the meaning of n/a in the table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l="-434" t="-1086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6053023"/>
                  </p:ext>
                </p:extLst>
              </p:nvPr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6053023"/>
                  </p:ext>
                </p:extLst>
              </p:nvPr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" t="-142623" r="-63027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793EE3B-5BBC-4964-9DCA-CFC8DD6DEEB9}"/>
              </a:ext>
            </a:extLst>
          </p:cNvPr>
          <p:cNvSpPr txBox="1"/>
          <p:nvPr/>
        </p:nvSpPr>
        <p:spPr>
          <a:xfrm>
            <a:off x="4591051" y="2952750"/>
            <a:ext cx="4352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The n/a in the table indicates that no data is available on those days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DC55FA-6D01-16BB-FC09-D6EECF1C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From the large data set, the daily mean windspeed,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and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were recorded for the first 10 days in September in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Hurn</a:t>
                </a:r>
                <a:r>
                  <a:rPr lang="en-US" sz="1400" dirty="0">
                    <a:latin typeface="Comic Sans MS" panose="030F0702030302020204" pitchFamily="66" charset="0"/>
                  </a:rPr>
                  <a:t> in 1987.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b) Calculate the product moment correlation coefficient for the remaining 8 days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l="-434" t="-1086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" t="-142623" r="-63027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2B0A22-F924-48E3-8BF3-D43788ECF488}"/>
              </a:ext>
            </a:extLst>
          </p:cNvPr>
          <p:cNvSpPr txBox="1"/>
          <p:nvPr/>
        </p:nvSpPr>
        <p:spPr>
          <a:xfrm>
            <a:off x="628650" y="4438650"/>
            <a:ext cx="3310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On your </a:t>
            </a:r>
            <a:r>
              <a:rPr lang="en-US" sz="14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casio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classwiz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, press menu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8657BC-621A-44F7-AA9E-5385D61133CF}"/>
              </a:ext>
            </a:extLst>
          </p:cNvPr>
          <p:cNvSpPr txBox="1"/>
          <p:nvPr/>
        </p:nvSpPr>
        <p:spPr>
          <a:xfrm>
            <a:off x="1525121" y="5463988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6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8B05AA-493E-43CA-A9A8-78181E70C7A5}"/>
              </a:ext>
            </a:extLst>
          </p:cNvPr>
          <p:cNvSpPr txBox="1"/>
          <p:nvPr/>
        </p:nvSpPr>
        <p:spPr>
          <a:xfrm>
            <a:off x="4467225" y="2914650"/>
            <a:ext cx="429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2, since we want a linear regression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CB02FC-E723-449E-8420-125431BF193B}"/>
              </a:ext>
            </a:extLst>
          </p:cNvPr>
          <p:cNvSpPr txBox="1"/>
          <p:nvPr/>
        </p:nvSpPr>
        <p:spPr>
          <a:xfrm>
            <a:off x="4505325" y="3905250"/>
            <a:ext cx="425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enter the data (remember to ignore the n/a values from this question…)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5C81D0C-4D54-494A-BBFC-0BB4F57F3CD2}"/>
              </a:ext>
            </a:extLst>
          </p:cNvPr>
          <p:cNvSpPr txBox="1"/>
          <p:nvPr/>
        </p:nvSpPr>
        <p:spPr>
          <a:xfrm>
            <a:off x="5222502" y="5105400"/>
            <a:ext cx="2800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the OPTN button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1300B7-C58F-422E-918C-1B3C3FA29330}"/>
              </a:ext>
            </a:extLst>
          </p:cNvPr>
          <p:cNvSpPr txBox="1"/>
          <p:nvPr/>
        </p:nvSpPr>
        <p:spPr>
          <a:xfrm>
            <a:off x="5931274" y="6160434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4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686CF81-7135-4354-9F47-21E8A504A6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38444" r="22000" b="28489"/>
          <a:stretch/>
        </p:blipFill>
        <p:spPr>
          <a:xfrm>
            <a:off x="1462503" y="4771016"/>
            <a:ext cx="1741935" cy="72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476459B-E755-463B-A82E-9E69AFD908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39851" r="17154" b="27905"/>
          <a:stretch/>
        </p:blipFill>
        <p:spPr>
          <a:xfrm>
            <a:off x="1497104" y="5788377"/>
            <a:ext cx="1712431" cy="72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CDAA0D1-C693-474C-A8B5-E799E234CC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37980" r="14767" b="22979"/>
          <a:stretch/>
        </p:blipFill>
        <p:spPr>
          <a:xfrm>
            <a:off x="5827060" y="3191433"/>
            <a:ext cx="1610357" cy="72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42C05B4-E4BA-412F-8074-29A67A53D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43430" r="20353" b="23803"/>
          <a:stretch/>
        </p:blipFill>
        <p:spPr>
          <a:xfrm>
            <a:off x="5853954" y="4410635"/>
            <a:ext cx="1574043" cy="72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EC1AFB9-9496-4FB6-B73A-2F66C51A78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 t="34684" r="13128" b="28985"/>
          <a:stretch/>
        </p:blipFill>
        <p:spPr>
          <a:xfrm>
            <a:off x="5875732" y="5463807"/>
            <a:ext cx="1591870" cy="6668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5FE61-9306-1446-F490-14333849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From the large data set, the daily mean windspeed,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and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were recorded for the first 10 days in September in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Hurn</a:t>
                </a:r>
                <a:r>
                  <a:rPr lang="en-US" sz="1400" dirty="0">
                    <a:latin typeface="Comic Sans MS" panose="030F0702030302020204" pitchFamily="66" charset="0"/>
                  </a:rPr>
                  <a:t> in 1987.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b) Calculate the product moment correlation coefficient for the remaining 8 days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l="-434" t="-1086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" t="-142623" r="-63027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1300B7-C58F-422E-918C-1B3C3FA29330}"/>
              </a:ext>
            </a:extLst>
          </p:cNvPr>
          <p:cNvSpPr txBox="1"/>
          <p:nvPr/>
        </p:nvSpPr>
        <p:spPr>
          <a:xfrm>
            <a:off x="4457701" y="2905125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Now press 4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A408F90-1F46-4317-8BA0-AF5D0726FB4E}"/>
                  </a:ext>
                </a:extLst>
              </p:cNvPr>
              <p:cNvSpPr txBox="1"/>
              <p:nvPr/>
            </p:nvSpPr>
            <p:spPr>
              <a:xfrm>
                <a:off x="4457700" y="4585716"/>
                <a:ext cx="44386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Your screen displays 3 values. The PMCC is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, in this case 0.9533 (2dp)</a:t>
                </a:r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A408F90-1F46-4317-8BA0-AF5D0726F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0" y="4585716"/>
                <a:ext cx="4438649" cy="523220"/>
              </a:xfrm>
              <a:prstGeom prst="rect">
                <a:avLst/>
              </a:prstGeom>
              <a:blipFill>
                <a:blip r:embed="rId4"/>
                <a:stretch>
                  <a:fillRect l="-412" t="-1163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077559-5534-46F1-B5CF-A1E3B4EFBF08}"/>
              </a:ext>
            </a:extLst>
          </p:cNvPr>
          <p:cNvSpPr txBox="1"/>
          <p:nvPr/>
        </p:nvSpPr>
        <p:spPr>
          <a:xfrm>
            <a:off x="4477870" y="5388057"/>
            <a:ext cx="4438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The other </a:t>
            </a:r>
            <a:r>
              <a:rPr lang="en-US" sz="140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values help give 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you the equation of the line of best fit for this data (in the form shown above it). This is not required in this chapter though!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178B9CE-A244-40A7-931A-6F9527893A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44918" r="19237" b="24058"/>
          <a:stretch/>
        </p:blipFill>
        <p:spPr>
          <a:xfrm>
            <a:off x="5282362" y="3244684"/>
            <a:ext cx="2866119" cy="121758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E1580-40E7-9F40-BC73-EF79A1518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74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From the large data set, the daily mean windspeed,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and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knots, were recorded for the first 10 days in September in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Hurn</a:t>
                </a:r>
                <a:r>
                  <a:rPr lang="en-US" sz="1400" dirty="0">
                    <a:latin typeface="Comic Sans MS" panose="030F0702030302020204" pitchFamily="66" charset="0"/>
                  </a:rPr>
                  <a:t> in 1987.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b) Calculate the product moment correlation coefficient for the remaining 8 days</a:t>
                </a:r>
              </a:p>
              <a:p>
                <a:pPr marL="0" indent="0" algn="ctr"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c) With reference to your answer to part b), comment on the suitability of a linear regression model for this data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l="-434" t="-1086" r="-14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9FB6E5BB-0E8B-451B-949E-38D3A3F69B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5450" y="1454027"/>
              <a:ext cx="4828955" cy="1259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66661">
                      <a:extLst>
                        <a:ext uri="{9D8B030D-6E8A-4147-A177-3AD203B41FA5}">
                          <a16:colId xmlns:a16="http://schemas.microsoft.com/office/drawing/2014/main" val="770378972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760869510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1292794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16750761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04034980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280120956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1825334003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2509170668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2522398967"/>
                        </a:ext>
                      </a:extLst>
                    </a:gridCol>
                    <a:gridCol w="466979">
                      <a:extLst>
                        <a:ext uri="{9D8B030D-6E8A-4147-A177-3AD203B41FA5}">
                          <a16:colId xmlns:a16="http://schemas.microsoft.com/office/drawing/2014/main" val="3398626194"/>
                        </a:ext>
                      </a:extLst>
                    </a:gridCol>
                    <a:gridCol w="403542">
                      <a:extLst>
                        <a:ext uri="{9D8B030D-6E8A-4147-A177-3AD203B41FA5}">
                          <a16:colId xmlns:a16="http://schemas.microsoft.com/office/drawing/2014/main" val="4024388224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Day of month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87124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17" t="-142623" r="-630275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630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j-lt"/>
                            </a:rPr>
                            <a:t>g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n/a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23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08509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17877A6-CD62-41D1-8C5C-2AFEAC9574D4}"/>
              </a:ext>
            </a:extLst>
          </p:cNvPr>
          <p:cNvSpPr txBox="1"/>
          <p:nvPr/>
        </p:nvSpPr>
        <p:spPr>
          <a:xfrm>
            <a:off x="1943102" y="4438650"/>
            <a:ext cx="790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0.9533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28661AC-A0DC-46BF-96FB-32ED5107B360}"/>
              </a:ext>
            </a:extLst>
          </p:cNvPr>
          <p:cNvSpPr txBox="1"/>
          <p:nvPr/>
        </p:nvSpPr>
        <p:spPr>
          <a:xfrm>
            <a:off x="361951" y="5495925"/>
            <a:ext cx="3790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Since the value of 0.9533 is close to 1, there is a very strong positive correlation between these data. Hence, a linear regression model is suitable.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F575D-E05B-6C9F-F594-1E9AF5D6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0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80B3ED-5FE6-4D9B-846B-4F0F303DADB3}"/>
              </a:ext>
            </a:extLst>
          </p:cNvPr>
          <p:cNvSpPr/>
          <p:nvPr/>
        </p:nvSpPr>
        <p:spPr>
          <a:xfrm>
            <a:off x="2021636" y="2177224"/>
            <a:ext cx="53138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Teachings for </a:t>
            </a:r>
          </a:p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Exercise 1C</a:t>
            </a:r>
            <a:endParaRPr lang="ja-JP" altLang="en-US" sz="7200" b="0" cap="none" spc="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3FA2A1-218A-64A1-21BB-A6C00F8E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257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An important note is that in the previous section, we used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 to denote the PMCC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The letter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 is used when the PMCC is calculated for a sample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When we calculate the PMCC for the whole population of a data set,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𝜌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 is used (it is the Greek letter rho)</a:t>
                </a:r>
                <a:endParaRPr lang="en-GB" sz="1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t="-132" r="-17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4AED5F-5685-4FD3-9ECD-8285F36F9423}"/>
              </a:ext>
            </a:extLst>
          </p:cNvPr>
          <p:cNvSpPr txBox="1"/>
          <p:nvPr/>
        </p:nvSpPr>
        <p:spPr>
          <a:xfrm>
            <a:off x="3852909" y="1600441"/>
            <a:ext cx="5086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When testing if the population PMCC, p, is either greater than or below zero, you need to use a one-tailed test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When testing whether it is not equal to 0, you should use a two-tailed test…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31511-B251-1ACF-41A6-247F919A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4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A scientist takes 30 observations of the masses of two reactants in an experiment. She calculates a PMCC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=−0.45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The scientist believes there is no correlation between the masses of the two reactants. Test, at the 10% level of significance, the scientist’s claim, stating your hypotheses clearly.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Start by stating your hypotheses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endParaRPr lang="en-US" sz="14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You should also state the sample size, and halve the significance level (since this is a two-tailed test)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endParaRPr lang="en-US" sz="1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l="-515" t="-132" r="-18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473E01-1F37-453D-8CBF-C514356197D6}"/>
                  </a:ext>
                </a:extLst>
              </p:cNvPr>
              <p:cNvSpPr txBox="1"/>
              <p:nvPr/>
            </p:nvSpPr>
            <p:spPr>
              <a:xfrm>
                <a:off x="4487219" y="1470882"/>
                <a:ext cx="983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473E01-1F37-453D-8CBF-C51435619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219" y="1470882"/>
                <a:ext cx="98353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F86B9A-ECA9-40B1-9DDF-B5B3196716B0}"/>
                  </a:ext>
                </a:extLst>
              </p:cNvPr>
              <p:cNvSpPr txBox="1"/>
              <p:nvPr/>
            </p:nvSpPr>
            <p:spPr>
              <a:xfrm>
                <a:off x="5561417" y="1462004"/>
                <a:ext cx="979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F86B9A-ECA9-40B1-9DDF-B5B319671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417" y="1462004"/>
                <a:ext cx="979371" cy="307777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1CFD3C-2E8F-4BA6-A91A-853D8AE6ED6F}"/>
              </a:ext>
            </a:extLst>
          </p:cNvPr>
          <p:cNvSpPr txBox="1"/>
          <p:nvPr/>
        </p:nvSpPr>
        <p:spPr>
          <a:xfrm>
            <a:off x="6644493" y="1462005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Sample size = 30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E027E4-3D92-4A9A-998D-CFB078393C2B}"/>
              </a:ext>
            </a:extLst>
          </p:cNvPr>
          <p:cNvSpPr txBox="1"/>
          <p:nvPr/>
        </p:nvSpPr>
        <p:spPr>
          <a:xfrm>
            <a:off x="4478341" y="1790478"/>
            <a:ext cx="3086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Significance level in each tail: 0.05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881F71-8EC2-4841-B078-AF732827B93D}"/>
              </a:ext>
            </a:extLst>
          </p:cNvPr>
          <p:cNvSpPr txBox="1"/>
          <p:nvPr/>
        </p:nvSpPr>
        <p:spPr>
          <a:xfrm>
            <a:off x="4479599" y="2206323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omic Sans MS" panose="030F0702030302020204" pitchFamily="66" charset="0"/>
              </a:rPr>
              <a:t>Finding the critical region</a:t>
            </a:r>
            <a:endParaRPr lang="en-GB" sz="1400" u="sng" dirty="0">
              <a:latin typeface="Comic Sans MS" panose="030F070203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6DF392A-0F77-4A74-898C-5218706258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71" t="11496" r="42011" b="11898"/>
          <a:stretch/>
        </p:blipFill>
        <p:spPr>
          <a:xfrm>
            <a:off x="4006316" y="2558424"/>
            <a:ext cx="2577364" cy="411053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303280-87BE-46D3-AD66-D0090ADE4667}"/>
              </a:ext>
            </a:extLst>
          </p:cNvPr>
          <p:cNvSpPr txBox="1"/>
          <p:nvPr/>
        </p:nvSpPr>
        <p:spPr>
          <a:xfrm>
            <a:off x="6697980" y="2617803"/>
            <a:ext cx="2346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You will be given a table of data in the formula booklet, for use with the PMCC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 sz="12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If we had a sample size of 10, and were testing with 5% in each tail, the corresponding value in the table is 0.5494</a:t>
            </a:r>
            <a:endParaRPr lang="en-GB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4E890DA-34C1-4115-A553-74B04269EF81}"/>
              </a:ext>
            </a:extLst>
          </p:cNvPr>
          <p:cNvSpPr/>
          <p:nvPr/>
        </p:nvSpPr>
        <p:spPr>
          <a:xfrm>
            <a:off x="4488180" y="3627120"/>
            <a:ext cx="335280" cy="1219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C2D14EE-536D-4B84-834B-6D12DE4B019F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823460" y="3688080"/>
            <a:ext cx="1889760" cy="9829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5E4A111-1A7C-4C92-B196-70E461D8DFEA}"/>
                  </a:ext>
                </a:extLst>
              </p:cNvPr>
              <p:cNvSpPr txBox="1"/>
              <p:nvPr/>
            </p:nvSpPr>
            <p:spPr>
              <a:xfrm>
                <a:off x="6705600" y="4583763"/>
                <a:ext cx="2346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This value means that if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−0.5495&lt;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&lt;0.5494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then we accept the null Hypothesis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5E4A111-1A7C-4C92-B196-70E461D8D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583763"/>
                <a:ext cx="2346960" cy="830997"/>
              </a:xfrm>
              <a:prstGeom prst="rect">
                <a:avLst/>
              </a:prstGeom>
              <a:blipFill>
                <a:blip r:embed="rId6"/>
                <a:stretch>
                  <a:fillRect t="-735" b="-51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9E2DE3D-4971-7C3E-F096-D40E4842A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97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35988DDE-3313-4DF1-855D-AFA0EAD30D92}"/>
              </a:ext>
            </a:extLst>
          </p:cNvPr>
          <p:cNvSpPr/>
          <p:nvPr/>
        </p:nvSpPr>
        <p:spPr>
          <a:xfrm>
            <a:off x="6450405" y="4550038"/>
            <a:ext cx="858128" cy="734694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EBDCAC3-6300-4929-9CDF-F4D968685C32}"/>
              </a:ext>
            </a:extLst>
          </p:cNvPr>
          <p:cNvSpPr/>
          <p:nvPr/>
        </p:nvSpPr>
        <p:spPr>
          <a:xfrm>
            <a:off x="6091312" y="1976139"/>
            <a:ext cx="1574651" cy="71308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20" y="1544715"/>
            <a:ext cx="3551068" cy="46322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mic Sans MS" panose="030F0702030302020204" pitchFamily="66" charset="0"/>
              </a:rPr>
              <a:t>You need to be able to perform a hypothesis test to determine whether a data set has no correlation</a:t>
            </a:r>
            <a:endParaRPr lang="en-US" sz="1400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6DF392A-0F77-4A74-898C-521870625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71" t="11496" r="42011" b="46540"/>
          <a:stretch/>
        </p:blipFill>
        <p:spPr>
          <a:xfrm>
            <a:off x="196316" y="2482224"/>
            <a:ext cx="4103728" cy="35852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D368948-A0D4-4392-8580-C53E376C1BFA}"/>
              </a:ext>
            </a:extLst>
          </p:cNvPr>
          <p:cNvCxnSpPr>
            <a:cxnSpLocks/>
          </p:cNvCxnSpPr>
          <p:nvPr/>
        </p:nvCxnSpPr>
        <p:spPr>
          <a:xfrm>
            <a:off x="5499051" y="2680921"/>
            <a:ext cx="273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0A34DFB-50C4-437D-960C-B770D1C4A204}"/>
              </a:ext>
            </a:extLst>
          </p:cNvPr>
          <p:cNvCxnSpPr>
            <a:cxnSpLocks/>
          </p:cNvCxnSpPr>
          <p:nvPr/>
        </p:nvCxnSpPr>
        <p:spPr>
          <a:xfrm>
            <a:off x="5499051" y="2608913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778535B-CCC9-442D-B498-E4380742EFA2}"/>
              </a:ext>
            </a:extLst>
          </p:cNvPr>
          <p:cNvCxnSpPr>
            <a:cxnSpLocks/>
          </p:cNvCxnSpPr>
          <p:nvPr/>
        </p:nvCxnSpPr>
        <p:spPr>
          <a:xfrm>
            <a:off x="8235355" y="2608913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98A4686F-08AB-451B-B222-7561DCCFABCB}"/>
              </a:ext>
            </a:extLst>
          </p:cNvPr>
          <p:cNvCxnSpPr>
            <a:cxnSpLocks/>
          </p:cNvCxnSpPr>
          <p:nvPr/>
        </p:nvCxnSpPr>
        <p:spPr>
          <a:xfrm>
            <a:off x="6867203" y="2608913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AF433D2-1DA8-44DA-ABE9-CE49493F6268}"/>
              </a:ext>
            </a:extLst>
          </p:cNvPr>
          <p:cNvCxnSpPr>
            <a:cxnSpLocks/>
          </p:cNvCxnSpPr>
          <p:nvPr/>
        </p:nvCxnSpPr>
        <p:spPr>
          <a:xfrm>
            <a:off x="6084168" y="1998313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79A086-DDAF-4C1F-BB25-F6193725DB80}"/>
              </a:ext>
            </a:extLst>
          </p:cNvPr>
          <p:cNvSpPr txBox="1"/>
          <p:nvPr/>
        </p:nvSpPr>
        <p:spPr>
          <a:xfrm>
            <a:off x="5355035" y="2752929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8DE1C42-9238-4861-9A84-A1407D708B2F}"/>
              </a:ext>
            </a:extLst>
          </p:cNvPr>
          <p:cNvSpPr txBox="1"/>
          <p:nvPr/>
        </p:nvSpPr>
        <p:spPr>
          <a:xfrm>
            <a:off x="8136163" y="2752929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D3E41D-331F-47FC-899A-C3ACF6AC23B1}"/>
              </a:ext>
            </a:extLst>
          </p:cNvPr>
          <p:cNvSpPr txBox="1"/>
          <p:nvPr/>
        </p:nvSpPr>
        <p:spPr>
          <a:xfrm>
            <a:off x="6723187" y="2752929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2D875B14-39B8-4DB6-BEE1-78FA4F807896}"/>
              </a:ext>
            </a:extLst>
          </p:cNvPr>
          <p:cNvCxnSpPr>
            <a:cxnSpLocks/>
          </p:cNvCxnSpPr>
          <p:nvPr/>
        </p:nvCxnSpPr>
        <p:spPr>
          <a:xfrm>
            <a:off x="7668344" y="198884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28D62E4-71DF-497D-ACE7-1EB227323B16}"/>
              </a:ext>
            </a:extLst>
          </p:cNvPr>
          <p:cNvSpPr txBox="1"/>
          <p:nvPr/>
        </p:nvSpPr>
        <p:spPr>
          <a:xfrm>
            <a:off x="5652120" y="2996952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-0.5494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29A1BF1-C287-43CC-94F2-C6D1D5FAE6B5}"/>
              </a:ext>
            </a:extLst>
          </p:cNvPr>
          <p:cNvSpPr txBox="1"/>
          <p:nvPr/>
        </p:nvSpPr>
        <p:spPr>
          <a:xfrm>
            <a:off x="7308304" y="2987479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0.5494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42781-B6E1-4370-9194-9360CDCA9F5C}"/>
                  </a:ext>
                </a:extLst>
              </p:cNvPr>
              <p:cNvSpPr txBox="1"/>
              <p:nvPr/>
            </p:nvSpPr>
            <p:spPr>
              <a:xfrm>
                <a:off x="5436096" y="1484784"/>
                <a:ext cx="30238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</a:t>
                </a:r>
                <a:r>
                  <a:rPr lang="en-GB" sz="14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ie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there is no correlation)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ample size 10</a:t>
                </a: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42781-B6E1-4370-9194-9360CDCA9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1484784"/>
                <a:ext cx="3023841" cy="430887"/>
              </a:xfrm>
              <a:prstGeom prst="rect">
                <a:avLst/>
              </a:prstGeom>
              <a:blipFill>
                <a:blip r:embed="rId3"/>
                <a:stretch>
                  <a:fillRect l="-1411" t="-14286" r="-3024" b="-2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5B5898A-0911-4E2F-9C32-DEDB91543745}"/>
                  </a:ext>
                </a:extLst>
              </p:cNvPr>
              <p:cNvSpPr txBox="1"/>
              <p:nvPr/>
            </p:nvSpPr>
            <p:spPr>
              <a:xfrm>
                <a:off x="6363147" y="2104857"/>
                <a:ext cx="1037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5B5898A-0911-4E2F-9C32-DEDB91543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147" y="2104857"/>
                <a:ext cx="1037592" cy="307777"/>
              </a:xfrm>
              <a:prstGeom prst="rect">
                <a:avLst/>
              </a:prstGeom>
              <a:blipFill>
                <a:blip r:embed="rId4"/>
                <a:stretch>
                  <a:fillRect l="-1765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C4A2F42-7407-4789-9015-5026814BDFA7}"/>
                  </a:ext>
                </a:extLst>
              </p:cNvPr>
              <p:cNvSpPr txBox="1"/>
              <p:nvPr/>
            </p:nvSpPr>
            <p:spPr>
              <a:xfrm>
                <a:off x="5013505" y="2104857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C4A2F42-7407-4789-9015-5026814BD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505" y="2104857"/>
                <a:ext cx="999120" cy="307777"/>
              </a:xfrm>
              <a:prstGeom prst="rect">
                <a:avLst/>
              </a:prstGeom>
              <a:blipFill>
                <a:blip r:embed="rId5"/>
                <a:stretch>
                  <a:fillRect l="-1829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A12B27A-0A34-4F6C-8E53-0049FAA5BE29}"/>
                  </a:ext>
                </a:extLst>
              </p:cNvPr>
              <p:cNvSpPr txBox="1"/>
              <p:nvPr/>
            </p:nvSpPr>
            <p:spPr>
              <a:xfrm>
                <a:off x="7731299" y="2104857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A12B27A-0A34-4F6C-8E53-0049FAA5B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299" y="2104857"/>
                <a:ext cx="999120" cy="307777"/>
              </a:xfrm>
              <a:prstGeom prst="rect">
                <a:avLst/>
              </a:prstGeom>
              <a:blipFill>
                <a:blip r:embed="rId5"/>
                <a:stretch>
                  <a:fillRect l="-1829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424E896D-4E9F-426C-9E27-3B82EBCEB676}"/>
                  </a:ext>
                </a:extLst>
              </p:cNvPr>
              <p:cNvSpPr txBox="1"/>
              <p:nvPr/>
            </p:nvSpPr>
            <p:spPr>
              <a:xfrm>
                <a:off x="4527177" y="3237619"/>
                <a:ext cx="450671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Think about this. If our sample size is 10, and we get a sample PMCC of 0.5, we would say that is </a:t>
                </a:r>
                <a:r>
                  <a:rPr lang="en-US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not enough </a:t>
                </a: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so we conclude that the correlation is 0</a:t>
                </a: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424E896D-4E9F-426C-9E27-3B82EBCEB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177" y="3237619"/>
                <a:ext cx="4506714" cy="553998"/>
              </a:xfrm>
              <a:prstGeom prst="rect">
                <a:avLst/>
              </a:prstGeom>
              <a:blipFill>
                <a:blip r:embed="rId6"/>
                <a:stretch>
                  <a:fillRect l="-947" t="-8791" r="-1624" b="-164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6BA5919-0F4A-4A10-8EFE-12E790EE0791}"/>
              </a:ext>
            </a:extLst>
          </p:cNvPr>
          <p:cNvSpPr/>
          <p:nvPr/>
        </p:nvSpPr>
        <p:spPr>
          <a:xfrm>
            <a:off x="989707" y="4194347"/>
            <a:ext cx="476954" cy="1875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A136646-E258-4160-807C-15306473BC80}"/>
              </a:ext>
            </a:extLst>
          </p:cNvPr>
          <p:cNvSpPr/>
          <p:nvPr/>
        </p:nvSpPr>
        <p:spPr>
          <a:xfrm>
            <a:off x="997252" y="5885836"/>
            <a:ext cx="476954" cy="1875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49E0BD2-36B2-45BC-BF72-39B44C54002F}"/>
              </a:ext>
            </a:extLst>
          </p:cNvPr>
          <p:cNvCxnSpPr>
            <a:cxnSpLocks/>
          </p:cNvCxnSpPr>
          <p:nvPr/>
        </p:nvCxnSpPr>
        <p:spPr>
          <a:xfrm>
            <a:off x="5497542" y="5276692"/>
            <a:ext cx="273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881568E1-60DF-4428-8FC9-8C9B871C3267}"/>
              </a:ext>
            </a:extLst>
          </p:cNvPr>
          <p:cNvCxnSpPr>
            <a:cxnSpLocks/>
          </p:cNvCxnSpPr>
          <p:nvPr/>
        </p:nvCxnSpPr>
        <p:spPr>
          <a:xfrm>
            <a:off x="5497542" y="5204684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58C27F42-2EE3-424F-A92E-DD43AE592922}"/>
              </a:ext>
            </a:extLst>
          </p:cNvPr>
          <p:cNvCxnSpPr>
            <a:cxnSpLocks/>
          </p:cNvCxnSpPr>
          <p:nvPr/>
        </p:nvCxnSpPr>
        <p:spPr>
          <a:xfrm>
            <a:off x="8233846" y="5204684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B88487A-F31B-4D2A-BF9E-FC4861C1067C}"/>
              </a:ext>
            </a:extLst>
          </p:cNvPr>
          <p:cNvCxnSpPr>
            <a:cxnSpLocks/>
          </p:cNvCxnSpPr>
          <p:nvPr/>
        </p:nvCxnSpPr>
        <p:spPr>
          <a:xfrm>
            <a:off x="6865694" y="5204684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054B838-4CA7-48F8-A9C2-B67CD9FACE4F}"/>
              </a:ext>
            </a:extLst>
          </p:cNvPr>
          <p:cNvCxnSpPr>
            <a:cxnSpLocks/>
          </p:cNvCxnSpPr>
          <p:nvPr/>
        </p:nvCxnSpPr>
        <p:spPr>
          <a:xfrm>
            <a:off x="6444208" y="4544689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E6AB654-1526-47CC-A6B9-02EDA417AE7A}"/>
              </a:ext>
            </a:extLst>
          </p:cNvPr>
          <p:cNvSpPr txBox="1"/>
          <p:nvPr/>
        </p:nvSpPr>
        <p:spPr>
          <a:xfrm>
            <a:off x="5353526" y="5348700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6EB59D6-8B7D-4248-96F0-F98FDDC1D6C1}"/>
              </a:ext>
            </a:extLst>
          </p:cNvPr>
          <p:cNvSpPr txBox="1"/>
          <p:nvPr/>
        </p:nvSpPr>
        <p:spPr>
          <a:xfrm>
            <a:off x="8116724" y="5348700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7B28E7E-8523-4715-9A8C-44217D7E78F7}"/>
              </a:ext>
            </a:extLst>
          </p:cNvPr>
          <p:cNvSpPr txBox="1"/>
          <p:nvPr/>
        </p:nvSpPr>
        <p:spPr>
          <a:xfrm>
            <a:off x="6721678" y="5348700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5615321-CE70-43B3-8D1A-CD279DC26941}"/>
              </a:ext>
            </a:extLst>
          </p:cNvPr>
          <p:cNvCxnSpPr>
            <a:cxnSpLocks/>
          </p:cNvCxnSpPr>
          <p:nvPr/>
        </p:nvCxnSpPr>
        <p:spPr>
          <a:xfrm>
            <a:off x="7308304" y="4544689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41993CD-AD9B-4AF6-9276-B8AEA94285E8}"/>
              </a:ext>
            </a:extLst>
          </p:cNvPr>
          <p:cNvSpPr txBox="1"/>
          <p:nvPr/>
        </p:nvSpPr>
        <p:spPr>
          <a:xfrm>
            <a:off x="6012160" y="5543328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-0.3783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E099630-308C-43FD-B431-B3A422608C43}"/>
              </a:ext>
            </a:extLst>
          </p:cNvPr>
          <p:cNvSpPr txBox="1"/>
          <p:nvPr/>
        </p:nvSpPr>
        <p:spPr>
          <a:xfrm>
            <a:off x="6948264" y="5543328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0.3783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6F8009D-C0AE-466C-955D-DA0FED3AE429}"/>
                  </a:ext>
                </a:extLst>
              </p:cNvPr>
              <p:cNvSpPr txBox="1"/>
              <p:nvPr/>
            </p:nvSpPr>
            <p:spPr>
              <a:xfrm>
                <a:off x="5434587" y="4080555"/>
                <a:ext cx="30238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</a:t>
                </a:r>
                <a:r>
                  <a:rPr lang="en-GB" sz="14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ie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there is no correlation)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ample size 20</a:t>
                </a: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6F8009D-C0AE-466C-955D-DA0FED3AE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587" y="4080555"/>
                <a:ext cx="3023841" cy="430887"/>
              </a:xfrm>
              <a:prstGeom prst="rect">
                <a:avLst/>
              </a:prstGeom>
              <a:blipFill>
                <a:blip r:embed="rId7"/>
                <a:stretch>
                  <a:fillRect l="-1411" t="-12676" r="-3024" b="-239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C65812D-0BC3-4C4B-86FC-8AB0EB2319D7}"/>
                  </a:ext>
                </a:extLst>
              </p:cNvPr>
              <p:cNvSpPr txBox="1"/>
              <p:nvPr/>
            </p:nvSpPr>
            <p:spPr>
              <a:xfrm>
                <a:off x="6372200" y="4688705"/>
                <a:ext cx="1037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C65812D-0BC3-4C4B-86FC-8AB0EB231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4688705"/>
                <a:ext cx="1037592" cy="307777"/>
              </a:xfrm>
              <a:prstGeom prst="rect">
                <a:avLst/>
              </a:prstGeom>
              <a:blipFill>
                <a:blip r:embed="rId8"/>
                <a:stretch>
                  <a:fillRect l="-1754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3F80E06-2B83-4921-AD85-487B65E5F6A5}"/>
                  </a:ext>
                </a:extLst>
              </p:cNvPr>
              <p:cNvSpPr txBox="1"/>
              <p:nvPr/>
            </p:nvSpPr>
            <p:spPr>
              <a:xfrm>
                <a:off x="5364088" y="4688705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3F80E06-2B83-4921-AD85-487B65E5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4688705"/>
                <a:ext cx="999120" cy="307777"/>
              </a:xfrm>
              <a:prstGeom prst="rect">
                <a:avLst/>
              </a:prstGeom>
              <a:blipFill>
                <a:blip r:embed="rId9"/>
                <a:stretch>
                  <a:fillRect l="-1829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F88927B-42EA-456F-B862-A1D3A016CB73}"/>
                  </a:ext>
                </a:extLst>
              </p:cNvPr>
              <p:cNvSpPr txBox="1"/>
              <p:nvPr/>
            </p:nvSpPr>
            <p:spPr>
              <a:xfrm>
                <a:off x="7425135" y="4688705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F88927B-42EA-456F-B862-A1D3A016C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135" y="4688705"/>
                <a:ext cx="999120" cy="307777"/>
              </a:xfrm>
              <a:prstGeom prst="rect">
                <a:avLst/>
              </a:prstGeom>
              <a:blipFill>
                <a:blip r:embed="rId9"/>
                <a:stretch>
                  <a:fillRect l="-1829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35480709-B27A-43E8-A8AC-868DC8F7D96D}"/>
                  </a:ext>
                </a:extLst>
              </p:cNvPr>
              <p:cNvSpPr txBox="1"/>
              <p:nvPr/>
            </p:nvSpPr>
            <p:spPr>
              <a:xfrm>
                <a:off x="4705454" y="5833390"/>
                <a:ext cx="432692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Think about this. If our sample size is 20, and we get a sample PMCC of 0.5, we would say that </a:t>
                </a:r>
                <a:r>
                  <a:rPr lang="en-US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is</a:t>
                </a: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enough 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and conclude that the correlation is not 0</a:t>
                </a:r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35480709-B27A-43E8-A8AC-868DC8F7D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454" y="5833390"/>
                <a:ext cx="4326927" cy="553998"/>
              </a:xfrm>
              <a:prstGeom prst="rect">
                <a:avLst/>
              </a:prstGeom>
              <a:blipFill>
                <a:blip r:embed="rId10"/>
                <a:stretch>
                  <a:fillRect l="-2113" t="-8791" r="-2817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04EC797B-E323-45D4-A4FB-A12C0F956383}"/>
              </a:ext>
            </a:extLst>
          </p:cNvPr>
          <p:cNvCxnSpPr>
            <a:cxnSpLocks/>
          </p:cNvCxnSpPr>
          <p:nvPr/>
        </p:nvCxnSpPr>
        <p:spPr>
          <a:xfrm>
            <a:off x="4563035" y="3881718"/>
            <a:ext cx="45182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3A1771D-16B5-4103-ACDE-49E656DBDE20}"/>
                  </a:ext>
                </a:extLst>
              </p:cNvPr>
              <p:cNvSpPr txBox="1"/>
              <p:nvPr/>
            </p:nvSpPr>
            <p:spPr>
              <a:xfrm>
                <a:off x="8288562" y="2483988"/>
                <a:ext cx="347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3A1771D-16B5-4103-ACDE-49E656DB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562" y="2483988"/>
                <a:ext cx="3478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F16FAA6-133F-4638-A34B-E6882BBC3EFC}"/>
                  </a:ext>
                </a:extLst>
              </p:cNvPr>
              <p:cNvSpPr txBox="1"/>
              <p:nvPr/>
            </p:nvSpPr>
            <p:spPr>
              <a:xfrm>
                <a:off x="8315456" y="5101682"/>
                <a:ext cx="347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F16FAA6-133F-4638-A34B-E6882BBC3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456" y="5101682"/>
                <a:ext cx="34785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9ABF2586-98C0-4112-8885-E1CF5373CB21}"/>
              </a:ext>
            </a:extLst>
          </p:cNvPr>
          <p:cNvCxnSpPr>
            <a:cxnSpLocks/>
          </p:cNvCxnSpPr>
          <p:nvPr/>
        </p:nvCxnSpPr>
        <p:spPr>
          <a:xfrm flipH="1">
            <a:off x="7485529" y="1981200"/>
            <a:ext cx="3520" cy="788894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1FAFCBC-B10F-4594-AD90-0376A8E86004}"/>
                  </a:ext>
                </a:extLst>
              </p:cNvPr>
              <p:cNvSpPr txBox="1"/>
              <p:nvPr/>
            </p:nvSpPr>
            <p:spPr>
              <a:xfrm>
                <a:off x="6967645" y="2754396"/>
                <a:ext cx="7273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GB" sz="11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1FAFCBC-B10F-4594-AD90-0376A8E86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645" y="2754396"/>
                <a:ext cx="72737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1CFF2984-A7BE-4082-8F05-50BBDDC2E712}"/>
              </a:ext>
            </a:extLst>
          </p:cNvPr>
          <p:cNvCxnSpPr>
            <a:cxnSpLocks/>
          </p:cNvCxnSpPr>
          <p:nvPr/>
        </p:nvCxnSpPr>
        <p:spPr>
          <a:xfrm flipH="1">
            <a:off x="7476564" y="4589929"/>
            <a:ext cx="3520" cy="788894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052ECB67-B9FD-40F4-AE63-6B3A02A21A30}"/>
                  </a:ext>
                </a:extLst>
              </p:cNvPr>
              <p:cNvSpPr txBox="1"/>
              <p:nvPr/>
            </p:nvSpPr>
            <p:spPr>
              <a:xfrm>
                <a:off x="7353127" y="5345196"/>
                <a:ext cx="7273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GB" sz="11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052ECB67-B9FD-40F4-AE63-6B3A02A2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27" y="5345196"/>
                <a:ext cx="72737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ctangle 61">
            <a:extLst>
              <a:ext uri="{FF2B5EF4-FFF2-40B4-BE49-F238E27FC236}">
                <a16:creationId xmlns:a16="http://schemas.microsoft.com/office/drawing/2014/main" id="{4CAE72E7-7FFF-4A83-8AEC-9F5199B7A7B2}"/>
              </a:ext>
            </a:extLst>
          </p:cNvPr>
          <p:cNvSpPr/>
          <p:nvPr/>
        </p:nvSpPr>
        <p:spPr>
          <a:xfrm>
            <a:off x="6277152" y="1701229"/>
            <a:ext cx="1315954" cy="2082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61">
            <a:extLst>
              <a:ext uri="{FF2B5EF4-FFF2-40B4-BE49-F238E27FC236}">
                <a16:creationId xmlns:a16="http://schemas.microsoft.com/office/drawing/2014/main" id="{DBD5AD2E-87F3-4071-9164-838130DF50C8}"/>
              </a:ext>
            </a:extLst>
          </p:cNvPr>
          <p:cNvSpPr/>
          <p:nvPr/>
        </p:nvSpPr>
        <p:spPr>
          <a:xfrm>
            <a:off x="6259223" y="4292029"/>
            <a:ext cx="1315954" cy="20825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E68C9-2A60-ECD9-53E7-1D10D1DC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0" grpId="0" animBg="1"/>
      <p:bldP spid="29" grpId="0"/>
      <p:bldP spid="30" grpId="0"/>
      <p:bldP spid="31" grpId="0"/>
      <p:bldP spid="33" grpId="0"/>
      <p:bldP spid="34" grpId="0"/>
      <p:bldP spid="38" grpId="0"/>
      <p:bldP spid="39" grpId="0"/>
      <p:bldP spid="40" grpId="0"/>
      <p:bldP spid="41" grpId="0"/>
      <p:bldP spid="42" grpId="0" animBg="1"/>
      <p:bldP spid="42" grpId="1" animBg="1"/>
      <p:bldP spid="43" grpId="0" animBg="1"/>
      <p:bldP spid="49" grpId="0"/>
      <p:bldP spid="50" grpId="0"/>
      <p:bldP spid="51" grpId="0"/>
      <p:bldP spid="53" grpId="0"/>
      <p:bldP spid="54" grpId="0"/>
      <p:bldP spid="56" grpId="0"/>
      <p:bldP spid="57" grpId="0"/>
      <p:bldP spid="58" grpId="0"/>
      <p:bldP spid="59" grpId="0"/>
      <p:bldP spid="65" grpId="0"/>
      <p:bldP spid="66" grpId="0"/>
      <p:bldP spid="71" grpId="0"/>
      <p:bldP spid="73" grpId="0"/>
      <p:bldP spid="74" grpId="0" animBg="1"/>
      <p:bldP spid="74" grpId="1" animBg="1"/>
      <p:bldP spid="75" grpId="0" animBg="1"/>
      <p:bldP spid="7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35988DDE-3313-4DF1-855D-AFA0EAD30D92}"/>
              </a:ext>
            </a:extLst>
          </p:cNvPr>
          <p:cNvSpPr/>
          <p:nvPr/>
        </p:nvSpPr>
        <p:spPr>
          <a:xfrm>
            <a:off x="6486264" y="2959341"/>
            <a:ext cx="858128" cy="734694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EBDCAC3-6300-4929-9CDF-F4D968685C32}"/>
              </a:ext>
            </a:extLst>
          </p:cNvPr>
          <p:cNvSpPr/>
          <p:nvPr/>
        </p:nvSpPr>
        <p:spPr>
          <a:xfrm>
            <a:off x="1564135" y="2985206"/>
            <a:ext cx="1574651" cy="71308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20" y="1544715"/>
            <a:ext cx="3551068" cy="46322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>
                <a:latin typeface="Comic Sans MS" panose="030F0702030302020204" pitchFamily="66" charset="0"/>
              </a:rPr>
              <a:t>You need to be able to perform a hypothesis test to determine whether a data set has no correlation</a:t>
            </a:r>
            <a:endParaRPr lang="en-US" sz="1400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D368948-A0D4-4392-8580-C53E376C1BFA}"/>
              </a:ext>
            </a:extLst>
          </p:cNvPr>
          <p:cNvCxnSpPr>
            <a:cxnSpLocks/>
          </p:cNvCxnSpPr>
          <p:nvPr/>
        </p:nvCxnSpPr>
        <p:spPr>
          <a:xfrm>
            <a:off x="971874" y="3689988"/>
            <a:ext cx="273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0A34DFB-50C4-437D-960C-B770D1C4A204}"/>
              </a:ext>
            </a:extLst>
          </p:cNvPr>
          <p:cNvCxnSpPr>
            <a:cxnSpLocks/>
          </p:cNvCxnSpPr>
          <p:nvPr/>
        </p:nvCxnSpPr>
        <p:spPr>
          <a:xfrm>
            <a:off x="971874" y="3617980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778535B-CCC9-442D-B498-E4380742EFA2}"/>
              </a:ext>
            </a:extLst>
          </p:cNvPr>
          <p:cNvCxnSpPr>
            <a:cxnSpLocks/>
          </p:cNvCxnSpPr>
          <p:nvPr/>
        </p:nvCxnSpPr>
        <p:spPr>
          <a:xfrm>
            <a:off x="3708178" y="3617980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98A4686F-08AB-451B-B222-7561DCCFABCB}"/>
              </a:ext>
            </a:extLst>
          </p:cNvPr>
          <p:cNvCxnSpPr>
            <a:cxnSpLocks/>
          </p:cNvCxnSpPr>
          <p:nvPr/>
        </p:nvCxnSpPr>
        <p:spPr>
          <a:xfrm>
            <a:off x="2340026" y="3617980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AF433D2-1DA8-44DA-ABE9-CE49493F6268}"/>
              </a:ext>
            </a:extLst>
          </p:cNvPr>
          <p:cNvCxnSpPr>
            <a:cxnSpLocks/>
          </p:cNvCxnSpPr>
          <p:nvPr/>
        </p:nvCxnSpPr>
        <p:spPr>
          <a:xfrm>
            <a:off x="1556991" y="300738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979A086-DDAF-4C1F-BB25-F6193725DB80}"/>
              </a:ext>
            </a:extLst>
          </p:cNvPr>
          <p:cNvSpPr txBox="1"/>
          <p:nvPr/>
        </p:nvSpPr>
        <p:spPr>
          <a:xfrm>
            <a:off x="827858" y="3761996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8DE1C42-9238-4861-9A84-A1407D708B2F}"/>
              </a:ext>
            </a:extLst>
          </p:cNvPr>
          <p:cNvSpPr txBox="1"/>
          <p:nvPr/>
        </p:nvSpPr>
        <p:spPr>
          <a:xfrm>
            <a:off x="3608986" y="3761996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D3E41D-331F-47FC-899A-C3ACF6AC23B1}"/>
              </a:ext>
            </a:extLst>
          </p:cNvPr>
          <p:cNvSpPr txBox="1"/>
          <p:nvPr/>
        </p:nvSpPr>
        <p:spPr>
          <a:xfrm>
            <a:off x="2196010" y="3761996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2D875B14-39B8-4DB6-BEE1-78FA4F807896}"/>
              </a:ext>
            </a:extLst>
          </p:cNvPr>
          <p:cNvCxnSpPr>
            <a:cxnSpLocks/>
          </p:cNvCxnSpPr>
          <p:nvPr/>
        </p:nvCxnSpPr>
        <p:spPr>
          <a:xfrm>
            <a:off x="3141167" y="2997907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28D62E4-71DF-497D-ACE7-1EB227323B16}"/>
              </a:ext>
            </a:extLst>
          </p:cNvPr>
          <p:cNvSpPr txBox="1"/>
          <p:nvPr/>
        </p:nvSpPr>
        <p:spPr>
          <a:xfrm>
            <a:off x="1124943" y="4006019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-0.5494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29A1BF1-C287-43CC-94F2-C6D1D5FAE6B5}"/>
              </a:ext>
            </a:extLst>
          </p:cNvPr>
          <p:cNvSpPr txBox="1"/>
          <p:nvPr/>
        </p:nvSpPr>
        <p:spPr>
          <a:xfrm>
            <a:off x="2781127" y="3996546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0.5494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42781-B6E1-4370-9194-9360CDCA9F5C}"/>
                  </a:ext>
                </a:extLst>
              </p:cNvPr>
              <p:cNvSpPr txBox="1"/>
              <p:nvPr/>
            </p:nvSpPr>
            <p:spPr>
              <a:xfrm>
                <a:off x="908919" y="2493851"/>
                <a:ext cx="30238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</a:t>
                </a:r>
                <a:r>
                  <a:rPr lang="en-GB" sz="14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ie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there is no correlation)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ample size 10</a:t>
                </a: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42781-B6E1-4370-9194-9360CDCA9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19" y="2493851"/>
                <a:ext cx="3023841" cy="430887"/>
              </a:xfrm>
              <a:prstGeom prst="rect">
                <a:avLst/>
              </a:prstGeom>
              <a:blipFill>
                <a:blip r:embed="rId2"/>
                <a:stretch>
                  <a:fillRect l="-1411" t="-12676" r="-3024" b="-239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5B5898A-0911-4E2F-9C32-DEDB91543745}"/>
                  </a:ext>
                </a:extLst>
              </p:cNvPr>
              <p:cNvSpPr txBox="1"/>
              <p:nvPr/>
            </p:nvSpPr>
            <p:spPr>
              <a:xfrm>
                <a:off x="1835970" y="3113924"/>
                <a:ext cx="1037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5B5898A-0911-4E2F-9C32-DEDB91543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970" y="3113924"/>
                <a:ext cx="1037592" cy="307777"/>
              </a:xfrm>
              <a:prstGeom prst="rect">
                <a:avLst/>
              </a:prstGeom>
              <a:blipFill>
                <a:blip r:embed="rId3"/>
                <a:stretch>
                  <a:fillRect l="-1765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C4A2F42-7407-4789-9015-5026814BDFA7}"/>
                  </a:ext>
                </a:extLst>
              </p:cNvPr>
              <p:cNvSpPr txBox="1"/>
              <p:nvPr/>
            </p:nvSpPr>
            <p:spPr>
              <a:xfrm>
                <a:off x="486328" y="3113924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4C4A2F42-7407-4789-9015-5026814BD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28" y="3113924"/>
                <a:ext cx="999120" cy="307777"/>
              </a:xfrm>
              <a:prstGeom prst="rect">
                <a:avLst/>
              </a:prstGeom>
              <a:blipFill>
                <a:blip r:embed="rId4"/>
                <a:stretch>
                  <a:fillRect l="-1829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A12B27A-0A34-4F6C-8E53-0049FAA5BE29}"/>
                  </a:ext>
                </a:extLst>
              </p:cNvPr>
              <p:cNvSpPr txBox="1"/>
              <p:nvPr/>
            </p:nvSpPr>
            <p:spPr>
              <a:xfrm>
                <a:off x="3204122" y="3113924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7A12B27A-0A34-4F6C-8E53-0049FAA5B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122" y="3113924"/>
                <a:ext cx="999120" cy="307777"/>
              </a:xfrm>
              <a:prstGeom prst="rect">
                <a:avLst/>
              </a:prstGeom>
              <a:blipFill>
                <a:blip r:embed="rId4"/>
                <a:stretch>
                  <a:fillRect l="-1829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424E896D-4E9F-426C-9E27-3B82EBCEB676}"/>
                  </a:ext>
                </a:extLst>
              </p:cNvPr>
              <p:cNvSpPr txBox="1"/>
              <p:nvPr/>
            </p:nvSpPr>
            <p:spPr>
              <a:xfrm>
                <a:off x="0" y="4246686"/>
                <a:ext cx="450671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Think about this. If our sample size is 10, and we get a sample PMCC of 0.5, we would say that is </a:t>
                </a:r>
                <a:r>
                  <a:rPr lang="en-US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not enough </a:t>
                </a: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so we conclude that the correlation is 0</a:t>
                </a: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424E896D-4E9F-426C-9E27-3B82EBCEB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46686"/>
                <a:ext cx="4506714" cy="553998"/>
              </a:xfrm>
              <a:prstGeom prst="rect">
                <a:avLst/>
              </a:prstGeom>
              <a:blipFill>
                <a:blip r:embed="rId5"/>
                <a:stretch>
                  <a:fillRect l="-812" t="-8791" r="-1759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49E0BD2-36B2-45BC-BF72-39B44C54002F}"/>
              </a:ext>
            </a:extLst>
          </p:cNvPr>
          <p:cNvCxnSpPr>
            <a:cxnSpLocks/>
          </p:cNvCxnSpPr>
          <p:nvPr/>
        </p:nvCxnSpPr>
        <p:spPr>
          <a:xfrm>
            <a:off x="5533401" y="3685995"/>
            <a:ext cx="273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881568E1-60DF-4428-8FC9-8C9B871C3267}"/>
              </a:ext>
            </a:extLst>
          </p:cNvPr>
          <p:cNvCxnSpPr>
            <a:cxnSpLocks/>
          </p:cNvCxnSpPr>
          <p:nvPr/>
        </p:nvCxnSpPr>
        <p:spPr>
          <a:xfrm>
            <a:off x="5533401" y="3613987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58C27F42-2EE3-424F-A92E-DD43AE592922}"/>
              </a:ext>
            </a:extLst>
          </p:cNvPr>
          <p:cNvCxnSpPr>
            <a:cxnSpLocks/>
          </p:cNvCxnSpPr>
          <p:nvPr/>
        </p:nvCxnSpPr>
        <p:spPr>
          <a:xfrm>
            <a:off x="8269705" y="3613987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B88487A-F31B-4D2A-BF9E-FC4861C1067C}"/>
              </a:ext>
            </a:extLst>
          </p:cNvPr>
          <p:cNvCxnSpPr>
            <a:cxnSpLocks/>
          </p:cNvCxnSpPr>
          <p:nvPr/>
        </p:nvCxnSpPr>
        <p:spPr>
          <a:xfrm>
            <a:off x="6901553" y="3613987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054B838-4CA7-48F8-A9C2-B67CD9FACE4F}"/>
              </a:ext>
            </a:extLst>
          </p:cNvPr>
          <p:cNvCxnSpPr>
            <a:cxnSpLocks/>
          </p:cNvCxnSpPr>
          <p:nvPr/>
        </p:nvCxnSpPr>
        <p:spPr>
          <a:xfrm>
            <a:off x="6480067" y="2953992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E6AB654-1526-47CC-A6B9-02EDA417AE7A}"/>
              </a:ext>
            </a:extLst>
          </p:cNvPr>
          <p:cNvSpPr txBox="1"/>
          <p:nvPr/>
        </p:nvSpPr>
        <p:spPr>
          <a:xfrm>
            <a:off x="5389385" y="3758003"/>
            <a:ext cx="317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6EB59D6-8B7D-4248-96F0-F98FDDC1D6C1}"/>
              </a:ext>
            </a:extLst>
          </p:cNvPr>
          <p:cNvSpPr txBox="1"/>
          <p:nvPr/>
        </p:nvSpPr>
        <p:spPr>
          <a:xfrm>
            <a:off x="8152583" y="3758003"/>
            <a:ext cx="253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1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7B28E7E-8523-4715-9A8C-44217D7E78F7}"/>
              </a:ext>
            </a:extLst>
          </p:cNvPr>
          <p:cNvSpPr txBox="1"/>
          <p:nvPr/>
        </p:nvSpPr>
        <p:spPr>
          <a:xfrm>
            <a:off x="6757537" y="3758003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5615321-CE70-43B3-8D1A-CD279DC26941}"/>
              </a:ext>
            </a:extLst>
          </p:cNvPr>
          <p:cNvCxnSpPr>
            <a:cxnSpLocks/>
          </p:cNvCxnSpPr>
          <p:nvPr/>
        </p:nvCxnSpPr>
        <p:spPr>
          <a:xfrm>
            <a:off x="7344163" y="2953992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41993CD-AD9B-4AF6-9276-B8AEA94285E8}"/>
              </a:ext>
            </a:extLst>
          </p:cNvPr>
          <p:cNvSpPr txBox="1"/>
          <p:nvPr/>
        </p:nvSpPr>
        <p:spPr>
          <a:xfrm>
            <a:off x="6048019" y="3952631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-0.3783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E099630-308C-43FD-B431-B3A422608C43}"/>
              </a:ext>
            </a:extLst>
          </p:cNvPr>
          <p:cNvSpPr txBox="1"/>
          <p:nvPr/>
        </p:nvSpPr>
        <p:spPr>
          <a:xfrm>
            <a:off x="6984123" y="3952631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702030302020204" pitchFamily="66" charset="0"/>
              </a:rPr>
              <a:t>0.3783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6F8009D-C0AE-466C-955D-DA0FED3AE429}"/>
                  </a:ext>
                </a:extLst>
              </p:cNvPr>
              <p:cNvSpPr txBox="1"/>
              <p:nvPr/>
            </p:nvSpPr>
            <p:spPr>
              <a:xfrm>
                <a:off x="5470446" y="2489858"/>
                <a:ext cx="30238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</a:t>
                </a:r>
                <a:r>
                  <a:rPr lang="en-GB" sz="1400" dirty="0" err="1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ie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there is no correlation)</a:t>
                </a:r>
              </a:p>
              <a:p>
                <a:pPr algn="ctr"/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</a:t>
                </a:r>
                <a:r>
                  <a:rPr lang="en-GB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ample size 20</a:t>
                </a: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26F8009D-C0AE-466C-955D-DA0FED3AE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446" y="2489858"/>
                <a:ext cx="3023841" cy="430887"/>
              </a:xfrm>
              <a:prstGeom prst="rect">
                <a:avLst/>
              </a:prstGeom>
              <a:blipFill>
                <a:blip r:embed="rId6"/>
                <a:stretch>
                  <a:fillRect l="-1411" t="-12676" r="-3024" b="-239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C65812D-0BC3-4C4B-86FC-8AB0EB2319D7}"/>
                  </a:ext>
                </a:extLst>
              </p:cNvPr>
              <p:cNvSpPr txBox="1"/>
              <p:nvPr/>
            </p:nvSpPr>
            <p:spPr>
              <a:xfrm>
                <a:off x="6408059" y="3098008"/>
                <a:ext cx="10375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3C65812D-0BC3-4C4B-86FC-8AB0EB231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059" y="3098008"/>
                <a:ext cx="1037592" cy="307777"/>
              </a:xfrm>
              <a:prstGeom prst="rect">
                <a:avLst/>
              </a:prstGeom>
              <a:blipFill>
                <a:blip r:embed="rId7"/>
                <a:stretch>
                  <a:fillRect l="-1765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3F80E06-2B83-4921-AD85-487B65E5F6A5}"/>
                  </a:ext>
                </a:extLst>
              </p:cNvPr>
              <p:cNvSpPr txBox="1"/>
              <p:nvPr/>
            </p:nvSpPr>
            <p:spPr>
              <a:xfrm>
                <a:off x="5399947" y="3098008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83F80E06-2B83-4921-AD85-487B65E5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947" y="3098008"/>
                <a:ext cx="999120" cy="307777"/>
              </a:xfrm>
              <a:prstGeom prst="rect">
                <a:avLst/>
              </a:prstGeom>
              <a:blipFill>
                <a:blip r:embed="rId8"/>
                <a:stretch>
                  <a:fillRect l="-1829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F88927B-42EA-456F-B862-A1D3A016CB73}"/>
                  </a:ext>
                </a:extLst>
              </p:cNvPr>
              <p:cNvSpPr txBox="1"/>
              <p:nvPr/>
            </p:nvSpPr>
            <p:spPr>
              <a:xfrm>
                <a:off x="7460994" y="3098008"/>
                <a:ext cx="9991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F88927B-42EA-456F-B862-A1D3A016C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994" y="3098008"/>
                <a:ext cx="999120" cy="307777"/>
              </a:xfrm>
              <a:prstGeom prst="rect">
                <a:avLst/>
              </a:prstGeom>
              <a:blipFill>
                <a:blip r:embed="rId8"/>
                <a:stretch>
                  <a:fillRect l="-1829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35480709-B27A-43E8-A8AC-868DC8F7D96D}"/>
                  </a:ext>
                </a:extLst>
              </p:cNvPr>
              <p:cNvSpPr txBox="1"/>
              <p:nvPr/>
            </p:nvSpPr>
            <p:spPr>
              <a:xfrm>
                <a:off x="4741313" y="4242693"/>
                <a:ext cx="432692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 Think about this. If our sample size is 20, and we get a sample PMCC of 0.5, we would say that </a:t>
                </a:r>
                <a:r>
                  <a:rPr lang="en-US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is</a:t>
                </a: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enough 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and conclude that the correlation is not 0</a:t>
                </a:r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35480709-B27A-43E8-A8AC-868DC8F7D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313" y="4242693"/>
                <a:ext cx="4326927" cy="553998"/>
              </a:xfrm>
              <a:prstGeom prst="rect">
                <a:avLst/>
              </a:prstGeom>
              <a:blipFill>
                <a:blip r:embed="rId9"/>
                <a:stretch>
                  <a:fillRect l="-2113" t="-8791" r="-2817"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3A1771D-16B5-4103-ACDE-49E656DBDE20}"/>
                  </a:ext>
                </a:extLst>
              </p:cNvPr>
              <p:cNvSpPr txBox="1"/>
              <p:nvPr/>
            </p:nvSpPr>
            <p:spPr>
              <a:xfrm>
                <a:off x="3761385" y="3493055"/>
                <a:ext cx="347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53A1771D-16B5-4103-ACDE-49E656DB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385" y="3493055"/>
                <a:ext cx="3478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F16FAA6-133F-4638-A34B-E6882BBC3EFC}"/>
                  </a:ext>
                </a:extLst>
              </p:cNvPr>
              <p:cNvSpPr txBox="1"/>
              <p:nvPr/>
            </p:nvSpPr>
            <p:spPr>
              <a:xfrm>
                <a:off x="8351315" y="3510985"/>
                <a:ext cx="3478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F16FAA6-133F-4638-A34B-E6882BBC3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315" y="3510985"/>
                <a:ext cx="3478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9ABF2586-98C0-4112-8885-E1CF5373CB21}"/>
              </a:ext>
            </a:extLst>
          </p:cNvPr>
          <p:cNvCxnSpPr>
            <a:cxnSpLocks/>
          </p:cNvCxnSpPr>
          <p:nvPr/>
        </p:nvCxnSpPr>
        <p:spPr>
          <a:xfrm flipH="1">
            <a:off x="2958352" y="2990267"/>
            <a:ext cx="3520" cy="788894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1FAFCBC-B10F-4594-AD90-0376A8E86004}"/>
                  </a:ext>
                </a:extLst>
              </p:cNvPr>
              <p:cNvSpPr txBox="1"/>
              <p:nvPr/>
            </p:nvSpPr>
            <p:spPr>
              <a:xfrm>
                <a:off x="2440468" y="3763463"/>
                <a:ext cx="7273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GB" sz="11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1FAFCBC-B10F-4594-AD90-0376A8E86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468" y="3763463"/>
                <a:ext cx="727379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1CFF2984-A7BE-4082-8F05-50BBDDC2E712}"/>
              </a:ext>
            </a:extLst>
          </p:cNvPr>
          <p:cNvCxnSpPr>
            <a:cxnSpLocks/>
          </p:cNvCxnSpPr>
          <p:nvPr/>
        </p:nvCxnSpPr>
        <p:spPr>
          <a:xfrm flipH="1">
            <a:off x="7512423" y="2999232"/>
            <a:ext cx="3520" cy="788894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052ECB67-B9FD-40F4-AE63-6B3A02A21A30}"/>
                  </a:ext>
                </a:extLst>
              </p:cNvPr>
              <p:cNvSpPr txBox="1"/>
              <p:nvPr/>
            </p:nvSpPr>
            <p:spPr>
              <a:xfrm>
                <a:off x="7388986" y="3754499"/>
                <a:ext cx="7273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1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GB" sz="1100" b="1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052ECB67-B9FD-40F4-AE63-6B3A02A2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986" y="3754499"/>
                <a:ext cx="72737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8A372F-4F0A-468C-A829-2FA2A784F2DA}"/>
              </a:ext>
            </a:extLst>
          </p:cNvPr>
          <p:cNvSpPr txBox="1"/>
          <p:nvPr/>
        </p:nvSpPr>
        <p:spPr>
          <a:xfrm>
            <a:off x="64008" y="5048922"/>
            <a:ext cx="8933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omic Sans MS" panose="030F0702030302020204" pitchFamily="66" charset="0"/>
              </a:rPr>
              <a:t>With a larger sample size, there is a larger critical region where the original hypothesis will be rejected</a:t>
            </a:r>
          </a:p>
          <a:p>
            <a:pPr algn="ctr"/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If our sample is very small, it is very difficult to be sure about hypotheses, so it is harder to reject them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endParaRPr lang="en-US" sz="14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sz="14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With a large sample size, we can be more sure that our answer reflects the true population’s data</a:t>
            </a:r>
            <a:endParaRPr lang="en-GB" sz="1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2EC64EFD-8B20-4858-BC35-2AFE9E211A50}"/>
              </a:ext>
            </a:extLst>
          </p:cNvPr>
          <p:cNvCxnSpPr>
            <a:cxnSpLocks/>
          </p:cNvCxnSpPr>
          <p:nvPr/>
        </p:nvCxnSpPr>
        <p:spPr>
          <a:xfrm>
            <a:off x="4591005" y="2386584"/>
            <a:ext cx="0" cy="2602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4C640-97F2-0E27-596F-C0C56E71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24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A scientist takes 30 observations of the masses of two reactants in an experiment. She calculates a PMCC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=−0.45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The scientist believes there is no correlation between the masses of the two reactants. Test, at the 10% level of significance, the scientist’s claim, stating your hypotheses clearly.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endParaRPr lang="en-US" sz="1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l="-515" t="-132" r="-18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473E01-1F37-453D-8CBF-C514356197D6}"/>
                  </a:ext>
                </a:extLst>
              </p:cNvPr>
              <p:cNvSpPr txBox="1"/>
              <p:nvPr/>
            </p:nvSpPr>
            <p:spPr>
              <a:xfrm>
                <a:off x="4487219" y="1470882"/>
                <a:ext cx="983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9473E01-1F37-453D-8CBF-C51435619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219" y="1470882"/>
                <a:ext cx="98353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F86B9A-ECA9-40B1-9DDF-B5B3196716B0}"/>
                  </a:ext>
                </a:extLst>
              </p:cNvPr>
              <p:cNvSpPr txBox="1"/>
              <p:nvPr/>
            </p:nvSpPr>
            <p:spPr>
              <a:xfrm>
                <a:off x="5561417" y="1462004"/>
                <a:ext cx="979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EF86B9A-ECA9-40B1-9DDF-B5B319671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417" y="1462004"/>
                <a:ext cx="979371" cy="307777"/>
              </a:xfrm>
              <a:prstGeom prst="rect">
                <a:avLst/>
              </a:prstGeom>
              <a:blipFill>
                <a:blip r:embed="rId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1CFD3C-2E8F-4BA6-A91A-853D8AE6ED6F}"/>
              </a:ext>
            </a:extLst>
          </p:cNvPr>
          <p:cNvSpPr txBox="1"/>
          <p:nvPr/>
        </p:nvSpPr>
        <p:spPr>
          <a:xfrm>
            <a:off x="6644493" y="1462005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Sample size = 30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E027E4-3D92-4A9A-998D-CFB078393C2B}"/>
              </a:ext>
            </a:extLst>
          </p:cNvPr>
          <p:cNvSpPr txBox="1"/>
          <p:nvPr/>
        </p:nvSpPr>
        <p:spPr>
          <a:xfrm>
            <a:off x="4478341" y="1790478"/>
            <a:ext cx="3086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Significance level in each tail: 0.05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881F71-8EC2-4841-B078-AF732827B93D}"/>
              </a:ext>
            </a:extLst>
          </p:cNvPr>
          <p:cNvSpPr txBox="1"/>
          <p:nvPr/>
        </p:nvSpPr>
        <p:spPr>
          <a:xfrm>
            <a:off x="4479599" y="2206323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omic Sans MS" panose="030F0702030302020204" pitchFamily="66" charset="0"/>
              </a:rPr>
              <a:t>Finding the critical region</a:t>
            </a:r>
            <a:endParaRPr lang="en-GB" sz="1400" u="sng" dirty="0">
              <a:latin typeface="Comic Sans MS" panose="030F0702030302020204" pitchFamily="66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84B02EC-4839-459B-B8AF-4D47BAE1F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71" t="11496" r="42011" b="11898"/>
          <a:stretch/>
        </p:blipFill>
        <p:spPr>
          <a:xfrm>
            <a:off x="4006316" y="2558424"/>
            <a:ext cx="2577364" cy="411053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1FA82C6-C2F0-4CDB-ADEE-1A35F0508407}"/>
              </a:ext>
            </a:extLst>
          </p:cNvPr>
          <p:cNvSpPr/>
          <p:nvPr/>
        </p:nvSpPr>
        <p:spPr>
          <a:xfrm>
            <a:off x="4503872" y="5772136"/>
            <a:ext cx="301210" cy="1356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A3B5CAC-5B2E-4C18-9069-DB21329BC233}"/>
              </a:ext>
            </a:extLst>
          </p:cNvPr>
          <p:cNvCxnSpPr>
            <a:cxnSpLocks/>
          </p:cNvCxnSpPr>
          <p:nvPr/>
        </p:nvCxnSpPr>
        <p:spPr>
          <a:xfrm flipV="1">
            <a:off x="4805530" y="2716306"/>
            <a:ext cx="1980752" cy="30874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E661CC5-013A-46C1-A40F-CA30EC09FDA9}"/>
                  </a:ext>
                </a:extLst>
              </p:cNvPr>
              <p:cNvSpPr txBox="1"/>
              <p:nvPr/>
            </p:nvSpPr>
            <p:spPr>
              <a:xfrm>
                <a:off x="6705600" y="2486022"/>
                <a:ext cx="2346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For a sample size of 30 and a significance level of 5% in each tail, the critical value is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0.3061</m:t>
                    </m:r>
                  </m:oMath>
                </a14:m>
                <a:endParaRPr lang="en-GB" sz="12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0E661CC5-013A-46C1-A40F-CA30EC09F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2486022"/>
                <a:ext cx="2346960" cy="830997"/>
              </a:xfrm>
              <a:prstGeom prst="rect">
                <a:avLst/>
              </a:prstGeom>
              <a:blipFill>
                <a:blip r:embed="rId6"/>
                <a:stretch>
                  <a:fillRect t="-735" r="-1039" b="-51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CDE6C20-91B0-40D1-A30A-ADABCFEAC666}"/>
                  </a:ext>
                </a:extLst>
              </p:cNvPr>
              <p:cNvSpPr txBox="1"/>
              <p:nvPr/>
            </p:nvSpPr>
            <p:spPr>
              <a:xfrm>
                <a:off x="6707393" y="3570751"/>
                <a:ext cx="2346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So if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−0.3061&lt;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&lt;0.3061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then we would 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12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CDE6C20-91B0-40D1-A30A-ADABCFEAC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393" y="3570751"/>
                <a:ext cx="2346960" cy="461665"/>
              </a:xfrm>
              <a:prstGeom prst="rect">
                <a:avLst/>
              </a:prstGeom>
              <a:blipFill>
                <a:blip r:embed="rId7"/>
                <a:stretch>
                  <a:fillRect t="-1333" b="-1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B32CC3F-23B9-4215-AC5E-466CCC98D655}"/>
                  </a:ext>
                </a:extLst>
              </p:cNvPr>
              <p:cNvSpPr txBox="1"/>
              <p:nvPr/>
            </p:nvSpPr>
            <p:spPr>
              <a:xfrm>
                <a:off x="6725322" y="4332751"/>
                <a:ext cx="23469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However,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=−0.45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which is outside this range and in the critical region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B32CC3F-23B9-4215-AC5E-466CCC98D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322" y="4332751"/>
                <a:ext cx="2346960" cy="646331"/>
              </a:xfrm>
              <a:prstGeom prst="rect">
                <a:avLst/>
              </a:prstGeom>
              <a:blipFill>
                <a:blip r:embed="rId8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FE8D154-D161-44AA-8DE7-9CB28127105B}"/>
                  </a:ext>
                </a:extLst>
              </p:cNvPr>
              <p:cNvSpPr txBox="1"/>
              <p:nvPr/>
            </p:nvSpPr>
            <p:spPr>
              <a:xfrm>
                <a:off x="6725322" y="5238186"/>
                <a:ext cx="23469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So based on the scientist’s data, there is enough 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and conclude that there </a:t>
                </a:r>
                <a:r>
                  <a:rPr lang="en-GB" sz="1200" u="sng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is</a:t>
                </a:r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 correlation between the two reactants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FE8D154-D161-44AA-8DE7-9CB281271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322" y="5238186"/>
                <a:ext cx="2346960" cy="1200329"/>
              </a:xfrm>
              <a:prstGeom prst="rect">
                <a:avLst/>
              </a:prstGeom>
              <a:blipFill>
                <a:blip r:embed="rId9"/>
                <a:stretch>
                  <a:fillRect b="-3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E52AC1D-9982-E386-A463-5B6BE832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4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Prior knowledge check</a:t>
            </a:r>
            <a:endParaRPr lang="en-GB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618" y="1544715"/>
                <a:ext cx="4174837" cy="4632248"/>
              </a:xfrm>
            </p:spPr>
            <p:txBody>
              <a:bodyPr>
                <a:noAutofit/>
              </a:bodyPr>
              <a:lstStyle/>
              <a:p>
                <a:pPr marL="514350" indent="-514350">
                  <a:buAutoNum type="arabicParenR"/>
                </a:pPr>
                <a:r>
                  <a:rPr lang="en-US" sz="1800" dirty="0">
                    <a:latin typeface="Comic Sans MS" panose="030F0702030302020204" pitchFamily="66" charset="0"/>
                  </a:rPr>
                  <a:t>Given that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endParaRPr lang="en-GB" sz="1800" dirty="0">
                  <a:latin typeface="Comic Sans MS" panose="030F0702030302020204" pitchFamily="66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1800" dirty="0">
                    <a:latin typeface="Comic Sans MS" panose="030F0702030302020204" pitchFamily="66" charset="0"/>
                  </a:rPr>
                  <a:t>Show that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𝑙𝑜𝑔𝑦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𝐵𝑥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are constants to be found</a:t>
                </a:r>
              </a:p>
              <a:p>
                <a:pPr marL="514350" indent="-514350">
                  <a:buAutoNum type="alphaLcParenR"/>
                </a:pPr>
                <a:r>
                  <a:rPr lang="en-US" sz="1800" dirty="0">
                    <a:latin typeface="Comic Sans MS" panose="030F0702030302020204" pitchFamily="66" charset="0"/>
                  </a:rPr>
                  <a:t>The straight line graph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against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𝑙𝑜𝑔𝑦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is plotted. Write down the gradient of the line and the intercept on the vertical axis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618" y="1544715"/>
                <a:ext cx="4174837" cy="4632248"/>
              </a:xfrm>
              <a:blipFill>
                <a:blip r:embed="rId2"/>
                <a:stretch>
                  <a:fillRect l="-1752" t="-2237" r="-13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7418" y="1544715"/>
                <a:ext cx="4174837" cy="46322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 dirty="0">
                    <a:latin typeface="Comic Sans MS" panose="030F0702030302020204" pitchFamily="66" charset="0"/>
                  </a:rPr>
                  <a:t>2) The height,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, and the </a:t>
                </a:r>
                <a:r>
                  <a:rPr lang="en-GB" sz="1800" dirty="0" err="1">
                    <a:latin typeface="Comic Sans MS" panose="030F0702030302020204" pitchFamily="66" charset="0"/>
                  </a:rPr>
                  <a:t>handspan</a:t>
                </a:r>
                <a:r>
                  <a:rPr lang="en-GB" sz="1800" dirty="0"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, of 20 students are recorded. The regression line of h on s is found to be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=22+11.3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. Give an interpretation of the value 11.3 in this model.</a:t>
                </a:r>
              </a:p>
              <a:p>
                <a:pPr marL="0" indent="0">
                  <a:buNone/>
                </a:pPr>
                <a:endParaRPr lang="en-US" sz="1800" dirty="0">
                  <a:latin typeface="Comic Sans MS" panose="030F0702030302020204" pitchFamily="66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Comic Sans MS" panose="030F0702030302020204" pitchFamily="66" charset="0"/>
                  </a:rPr>
                  <a:t>3) A single observation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is taken from the random variable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(40,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. Test, at the 1% significance level: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r>
                  <a:rPr lang="en-GB" sz="1800" dirty="0">
                    <a:latin typeface="Comic Sans MS" panose="030F0702030302020204" pitchFamily="66" charset="0"/>
                  </a:rPr>
                  <a:t> against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&gt;0.6</m:t>
                    </m:r>
                  </m:oMath>
                </a14:m>
                <a:endParaRPr lang="en-GB" sz="1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418" y="1544715"/>
                <a:ext cx="4174837" cy="4632248"/>
              </a:xfrm>
              <a:prstGeom prst="rect">
                <a:avLst/>
              </a:prstGeom>
              <a:blipFill>
                <a:blip r:embed="rId3"/>
                <a:stretch>
                  <a:fillRect l="-1168" t="-1184" r="-18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84036" y="2484582"/>
                <a:ext cx="9672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036" y="2484582"/>
                <a:ext cx="967252" cy="276999"/>
              </a:xfrm>
              <a:prstGeom prst="rect">
                <a:avLst/>
              </a:prstGeom>
              <a:blipFill>
                <a:blip r:embed="rId4"/>
                <a:stretch>
                  <a:fillRect l="-5660" t="-4444" r="-8176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64691" y="2475346"/>
                <a:ext cx="9776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91" y="2475346"/>
                <a:ext cx="977639" cy="276999"/>
              </a:xfrm>
              <a:prstGeom prst="rect">
                <a:avLst/>
              </a:prstGeom>
              <a:blipFill>
                <a:blip r:embed="rId5"/>
                <a:stretch>
                  <a:fillRect l="-5000" t="-2174" r="-8750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3383" y="4257962"/>
                <a:ext cx="14763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Gradient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sz="16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83" y="4257962"/>
                <a:ext cx="1476366" cy="246221"/>
              </a:xfrm>
              <a:prstGeom prst="rect">
                <a:avLst/>
              </a:prstGeom>
              <a:blipFill>
                <a:blip r:embed="rId6"/>
                <a:stretch>
                  <a:fillRect l="-8678" t="-21951" r="-4959" b="-5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58292" y="4239491"/>
                <a:ext cx="17264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y-intercept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GB" sz="16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292" y="4239491"/>
                <a:ext cx="1726435" cy="246221"/>
              </a:xfrm>
              <a:prstGeom prst="rect">
                <a:avLst/>
              </a:prstGeom>
              <a:blipFill>
                <a:blip r:embed="rId7"/>
                <a:stretch>
                  <a:fillRect l="-7042" t="-21951" r="-4225" b="-5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973782" y="3075708"/>
            <a:ext cx="36806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For every 1cm increase in </a:t>
            </a:r>
            <a:r>
              <a:rPr lang="en-US" sz="1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handspan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, the person’s height increases by 11.3cm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936836" y="5061526"/>
                <a:ext cx="368068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≥32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=0.0061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836" y="5061526"/>
                <a:ext cx="3680689" cy="246221"/>
              </a:xfrm>
              <a:prstGeom prst="rect">
                <a:avLst/>
              </a:prstGeom>
              <a:blipFill>
                <a:blip r:embed="rId8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81417" y="5403272"/>
                <a:ext cx="368068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Less than 0.01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rejected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7" y="5403272"/>
                <a:ext cx="3680689" cy="246221"/>
              </a:xfrm>
              <a:prstGeom prst="rect">
                <a:avLst/>
              </a:prstGeom>
              <a:blipFill>
                <a:blip r:embed="rId9"/>
                <a:stretch>
                  <a:fillRect t="-21951" b="-512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0456D1E-4811-B0E6-6AD0-3F1C8DFB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9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The table from the large data set shows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kn</a:t>
                </a:r>
                <a:r>
                  <a:rPr lang="en-US" sz="1400" dirty="0">
                    <a:latin typeface="Comic Sans MS" panose="030F0702030302020204" pitchFamily="66" charset="0"/>
                  </a:rPr>
                  <a:t>, and the daily maximum relative humidity,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%, in Leeming for a sample of eight days in May 2015.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Find the PMCC for these data</a:t>
                </a: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Test, at the 10% level of significance, whether there is evidence of a positive correlation between daily maximum gust and daily maximum humidity. State your hypotheses clearly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l="-344" t="-132" r="-18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5A2F1678-4686-4CAD-96A7-28A8219524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188188"/>
                  </p:ext>
                </p:extLst>
              </p:nvPr>
            </p:nvGraphicFramePr>
            <p:xfrm>
              <a:off x="4462508" y="1530164"/>
              <a:ext cx="4035549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0043">
                      <a:extLst>
                        <a:ext uri="{9D8B030D-6E8A-4147-A177-3AD203B41FA5}">
                          <a16:colId xmlns:a16="http://schemas.microsoft.com/office/drawing/2014/main" val="2021971150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513441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750882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45357143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774193242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20651179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13615967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4174636140"/>
                        </a:ext>
                      </a:extLst>
                    </a:gridCol>
                    <a:gridCol w="426205">
                      <a:extLst>
                        <a:ext uri="{9D8B030D-6E8A-4147-A177-3AD203B41FA5}">
                          <a16:colId xmlns:a16="http://schemas.microsoft.com/office/drawing/2014/main" val="19675104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30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0610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5A2F1678-4686-4CAD-96A7-28A8219524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188188"/>
                  </p:ext>
                </p:extLst>
              </p:nvPr>
            </p:nvGraphicFramePr>
            <p:xfrm>
              <a:off x="4462508" y="1530164"/>
              <a:ext cx="4035549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0043">
                      <a:extLst>
                        <a:ext uri="{9D8B030D-6E8A-4147-A177-3AD203B41FA5}">
                          <a16:colId xmlns:a16="http://schemas.microsoft.com/office/drawing/2014/main" val="2021971150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513441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750882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45357143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774193242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20651179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13615967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4174636140"/>
                        </a:ext>
                      </a:extLst>
                    </a:gridCol>
                    <a:gridCol w="426205">
                      <a:extLst>
                        <a:ext uri="{9D8B030D-6E8A-4147-A177-3AD203B41FA5}">
                          <a16:colId xmlns:a16="http://schemas.microsoft.com/office/drawing/2014/main" val="19675104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71" t="-3279" r="-1087500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30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71" t="-103279" r="-1087500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0610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76995A-C7B6-42F5-A7D4-74017EAE6C0C}"/>
              </a:ext>
            </a:extLst>
          </p:cNvPr>
          <p:cNvSpPr txBox="1"/>
          <p:nvPr/>
        </p:nvSpPr>
        <p:spPr>
          <a:xfrm>
            <a:off x="4754433" y="2570541"/>
            <a:ext cx="34303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Use your calculator to find the PMCC (as seen in section 1B)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194A17-A407-42D8-8F20-E7C8B10E4377}"/>
                  </a:ext>
                </a:extLst>
              </p:cNvPr>
              <p:cNvSpPr txBox="1"/>
              <p:nvPr/>
            </p:nvSpPr>
            <p:spPr>
              <a:xfrm>
                <a:off x="1554034" y="3915246"/>
                <a:ext cx="106366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=0.1149</m:t>
                      </m:r>
                    </m:oMath>
                  </m:oMathPara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194A17-A407-42D8-8F20-E7C8B10E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034" y="3915246"/>
                <a:ext cx="1063661" cy="215444"/>
              </a:xfrm>
              <a:prstGeom prst="rect">
                <a:avLst/>
              </a:prstGeom>
              <a:blipFill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969AA-35F0-DFFF-5196-B9EBB59B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5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b="1" dirty="0">
                    <a:latin typeface="Comic Sans MS" panose="030F0702030302020204" pitchFamily="66" charset="0"/>
                  </a:rPr>
                  <a:t>You need to be able to perform a hypothesis test to determine whether a data set has no correlation</a:t>
                </a: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1400" dirty="0">
                    <a:latin typeface="Comic Sans MS" panose="030F0702030302020204" pitchFamily="66" charset="0"/>
                  </a:rPr>
                  <a:t>The table from the large data set shows the daily maximum gust,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</a:t>
                </a:r>
                <a:r>
                  <a:rPr lang="en-US" sz="1400" dirty="0" err="1">
                    <a:latin typeface="Comic Sans MS" panose="030F0702030302020204" pitchFamily="66" charset="0"/>
                  </a:rPr>
                  <a:t>kn</a:t>
                </a:r>
                <a:r>
                  <a:rPr lang="en-US" sz="1400" dirty="0">
                    <a:latin typeface="Comic Sans MS" panose="030F0702030302020204" pitchFamily="66" charset="0"/>
                  </a:rPr>
                  <a:t>, and the daily maximum relative humidity,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%, in Leeming for a sample of eight days in May 2015.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Find the PMCC for these data</a:t>
                </a: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r>
                  <a:rPr lang="en-US" sz="1400" dirty="0">
                    <a:latin typeface="Comic Sans MS" panose="030F0702030302020204" pitchFamily="66" charset="0"/>
                  </a:rPr>
                  <a:t>Test, at the 10% level of significance, whether there is evidence of a positive correlation between daily maximum gust and daily maximum humidity. State your hypotheses clearly</a:t>
                </a:r>
              </a:p>
              <a:p>
                <a:pPr marL="342900" indent="-342900" algn="ctr">
                  <a:lnSpc>
                    <a:spcPct val="100000"/>
                  </a:lnSpc>
                  <a:spcBef>
                    <a:spcPts val="0"/>
                  </a:spcBef>
                  <a:buAutoNum type="alphaLcParenR"/>
                </a:pPr>
                <a:endParaRPr lang="en-US" sz="1400" dirty="0">
                  <a:latin typeface="Comic Sans MS" panose="030F0702030302020204" pitchFamily="66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à"/>
                </a:pPr>
                <a:r>
                  <a:rPr lang="en-US" sz="14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State hypotheses, the sample size, and the significance level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20" y="1544715"/>
                <a:ext cx="3551068" cy="4632248"/>
              </a:xfrm>
              <a:blipFill>
                <a:blip r:embed="rId2"/>
                <a:stretch>
                  <a:fillRect l="-344" t="-132" r="-1890" b="-1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1C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5A2F1678-4686-4CAD-96A7-28A82195242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62508" y="1530164"/>
              <a:ext cx="4035549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0043">
                      <a:extLst>
                        <a:ext uri="{9D8B030D-6E8A-4147-A177-3AD203B41FA5}">
                          <a16:colId xmlns:a16="http://schemas.microsoft.com/office/drawing/2014/main" val="2021971150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513441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750882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45357143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774193242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20651179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13615967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4174636140"/>
                        </a:ext>
                      </a:extLst>
                    </a:gridCol>
                    <a:gridCol w="426205">
                      <a:extLst>
                        <a:ext uri="{9D8B030D-6E8A-4147-A177-3AD203B41FA5}">
                          <a16:colId xmlns:a16="http://schemas.microsoft.com/office/drawing/2014/main" val="19675104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30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0610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5A2F1678-4686-4CAD-96A7-28A8219524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188188"/>
                  </p:ext>
                </p:extLst>
              </p:nvPr>
            </p:nvGraphicFramePr>
            <p:xfrm>
              <a:off x="4462508" y="1530164"/>
              <a:ext cx="4035549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0043">
                      <a:extLst>
                        <a:ext uri="{9D8B030D-6E8A-4147-A177-3AD203B41FA5}">
                          <a16:colId xmlns:a16="http://schemas.microsoft.com/office/drawing/2014/main" val="2021971150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513441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75088261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45357143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774193242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2206511799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1213615967"/>
                        </a:ext>
                      </a:extLst>
                    </a:gridCol>
                    <a:gridCol w="467043">
                      <a:extLst>
                        <a:ext uri="{9D8B030D-6E8A-4147-A177-3AD203B41FA5}">
                          <a16:colId xmlns:a16="http://schemas.microsoft.com/office/drawing/2014/main" val="4174636140"/>
                        </a:ext>
                      </a:extLst>
                    </a:gridCol>
                    <a:gridCol w="426205">
                      <a:extLst>
                        <a:ext uri="{9D8B030D-6E8A-4147-A177-3AD203B41FA5}">
                          <a16:colId xmlns:a16="http://schemas.microsoft.com/office/drawing/2014/main" val="196751049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71" t="-3279" r="-1087500" b="-1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21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301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71" t="-103279" r="-1087500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87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89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84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86</a:t>
                          </a:r>
                          <a:endParaRPr lang="en-GB" sz="1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306102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194A17-A407-42D8-8F20-E7C8B10E4377}"/>
                  </a:ext>
                </a:extLst>
              </p:cNvPr>
              <p:cNvSpPr txBox="1"/>
              <p:nvPr/>
            </p:nvSpPr>
            <p:spPr>
              <a:xfrm>
                <a:off x="1554034" y="3915246"/>
                <a:ext cx="106366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=0.1149</m:t>
                      </m:r>
                    </m:oMath>
                  </m:oMathPara>
                </a14:m>
                <a:endParaRPr lang="en-GB" sz="1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5194A17-A407-42D8-8F20-E7C8B10E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034" y="3915246"/>
                <a:ext cx="1063661" cy="215444"/>
              </a:xfrm>
              <a:prstGeom prst="rect">
                <a:avLst/>
              </a:prstGeom>
              <a:blipFill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28D090D-AD0E-4974-9158-E2618B64E946}"/>
                  </a:ext>
                </a:extLst>
              </p:cNvPr>
              <p:cNvSpPr txBox="1"/>
              <p:nvPr/>
            </p:nvSpPr>
            <p:spPr>
              <a:xfrm>
                <a:off x="4603760" y="2304601"/>
                <a:ext cx="983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28D090D-AD0E-4974-9158-E2618B64E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60" y="2304601"/>
                <a:ext cx="98353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097A233-2D81-4463-88C6-ACE46F29E448}"/>
                  </a:ext>
                </a:extLst>
              </p:cNvPr>
              <p:cNvSpPr txBox="1"/>
              <p:nvPr/>
            </p:nvSpPr>
            <p:spPr>
              <a:xfrm>
                <a:off x="5677958" y="2295723"/>
                <a:ext cx="9793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5097A233-2D81-4463-88C6-ACE46F29E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958" y="2295723"/>
                <a:ext cx="979371" cy="307777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743B11-8E1D-46C3-88E3-9F62E7FD4C76}"/>
              </a:ext>
            </a:extLst>
          </p:cNvPr>
          <p:cNvSpPr txBox="1"/>
          <p:nvPr/>
        </p:nvSpPr>
        <p:spPr>
          <a:xfrm>
            <a:off x="6761034" y="2295724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Sample size = 8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C2DB0E9-9D81-4C34-A43A-1B2B97DE953A}"/>
              </a:ext>
            </a:extLst>
          </p:cNvPr>
          <p:cNvSpPr txBox="1"/>
          <p:nvPr/>
        </p:nvSpPr>
        <p:spPr>
          <a:xfrm>
            <a:off x="4594882" y="2624197"/>
            <a:ext cx="294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Significance level in each tail: 0.1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66D18C6-6FE9-4892-9053-912AEA2E8904}"/>
              </a:ext>
            </a:extLst>
          </p:cNvPr>
          <p:cNvSpPr txBox="1"/>
          <p:nvPr/>
        </p:nvSpPr>
        <p:spPr>
          <a:xfrm>
            <a:off x="4197096" y="2885069"/>
            <a:ext cx="494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(this is a one-tailed test since we are checking for evidence of a positive correlation)</a:t>
            </a:r>
            <a:endParaRPr lang="en-GB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B38D0CB-F6E1-4491-AC56-90794410BE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71" t="11496" r="42011" b="66554"/>
          <a:stretch/>
        </p:blipFill>
        <p:spPr>
          <a:xfrm>
            <a:off x="3777716" y="2962218"/>
            <a:ext cx="3189131" cy="145738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2C486B0-10C4-4DA4-88DB-23864EBDEEB4}"/>
              </a:ext>
            </a:extLst>
          </p:cNvPr>
          <p:cNvSpPr/>
          <p:nvPr/>
        </p:nvSpPr>
        <p:spPr>
          <a:xfrm>
            <a:off x="3853931" y="4023301"/>
            <a:ext cx="359481" cy="1452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898CE16-648A-47FA-895E-F1442F33C84A}"/>
                  </a:ext>
                </a:extLst>
              </p:cNvPr>
              <p:cNvSpPr txBox="1"/>
              <p:nvPr/>
            </p:nvSpPr>
            <p:spPr>
              <a:xfrm>
                <a:off x="6956612" y="3077691"/>
                <a:ext cx="21873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For a sample size of 8 and a significance level of 10% in each tail, the critical value is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0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.5067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(only consider positive this time)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898CE16-648A-47FA-895E-F1442F33C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12" y="3077691"/>
                <a:ext cx="2187388" cy="1200329"/>
              </a:xfrm>
              <a:prstGeom prst="rect">
                <a:avLst/>
              </a:prstGeom>
              <a:blipFill>
                <a:blip r:embed="rId8"/>
                <a:stretch>
                  <a:fillRect t="-508" r="-2228" b="-3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2AF87EF-CCDE-4AE8-9996-87794A8E6245}"/>
                  </a:ext>
                </a:extLst>
              </p:cNvPr>
              <p:cNvSpPr txBox="1"/>
              <p:nvPr/>
            </p:nvSpPr>
            <p:spPr>
              <a:xfrm>
                <a:off x="3758003" y="4646516"/>
                <a:ext cx="53142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So if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&lt;0.5067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then we would accept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that there is no correlation</a:t>
                </a:r>
              </a:p>
              <a:p>
                <a:pPr marL="171450" indent="-171450">
                  <a:buFont typeface="Wingdings" panose="05000000000000000000" pitchFamily="2" charset="2"/>
                  <a:buChar char="à"/>
                </a:pPr>
                <a:endParaRPr lang="en-US" sz="12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&gt;0.5067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we would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and conclude that there is positive correlation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2AF87EF-CCDE-4AE8-9996-87794A8E6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03" y="4646516"/>
                <a:ext cx="5314280" cy="830997"/>
              </a:xfrm>
              <a:prstGeom prst="rect">
                <a:avLst/>
              </a:prstGeom>
              <a:blipFill>
                <a:blip r:embed="rId9"/>
                <a:stretch>
                  <a:fillRect b="-4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4330667-E776-4A68-B6FA-CA8ECF0E8BD7}"/>
                  </a:ext>
                </a:extLst>
              </p:cNvPr>
              <p:cNvSpPr txBox="1"/>
              <p:nvPr/>
            </p:nvSpPr>
            <p:spPr>
              <a:xfrm>
                <a:off x="3758002" y="5587809"/>
                <a:ext cx="51887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panose="05000000000000000000" pitchFamily="2" charset="2"/>
                  <a:buChar char="à"/>
                </a:pPr>
                <a:r>
                  <a:rPr lang="en-US" sz="12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Our value of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0.1149</m:t>
                    </m:r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which is not in the critical region. Hence, we conclude that there is not enough evidence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, that there is no correlation in the data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4330667-E776-4A68-B6FA-CA8ECF0E8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002" y="5587809"/>
                <a:ext cx="5188773" cy="646331"/>
              </a:xfrm>
              <a:prstGeom prst="rect">
                <a:avLst/>
              </a:prstGeom>
              <a:blipFill>
                <a:blip r:embed="rId10"/>
                <a:stretch>
                  <a:fillRect t="-943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06A65-7F7D-CBCB-B142-8E943E7F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7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2" grpId="1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80B3ED-5FE6-4D9B-846B-4F0F303DADB3}"/>
              </a:ext>
            </a:extLst>
          </p:cNvPr>
          <p:cNvSpPr/>
          <p:nvPr/>
        </p:nvSpPr>
        <p:spPr>
          <a:xfrm>
            <a:off x="2021636" y="2177224"/>
            <a:ext cx="53138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Teachings for </a:t>
            </a:r>
          </a:p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Exercise 1A</a:t>
            </a:r>
            <a:endParaRPr lang="ja-JP" altLang="en-US" sz="7200" b="0" cap="none" spc="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53A0A2-3CCA-85D4-E8DB-2906D642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07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3" y="1664458"/>
            <a:ext cx="3818666" cy="46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You need to be able to use logarithms and coding to </a:t>
            </a:r>
            <a:r>
              <a:rPr lang="en-US" sz="1800" b="1" dirty="0" err="1">
                <a:latin typeface="Comic Sans MS" panose="030F0702030302020204" pitchFamily="66" charset="0"/>
              </a:rPr>
              <a:t>analyse</a:t>
            </a:r>
            <a:r>
              <a:rPr lang="en-US" sz="1800" b="1" dirty="0">
                <a:latin typeface="Comic Sans MS" panose="030F0702030302020204" pitchFamily="66" charset="0"/>
              </a:rPr>
              <a:t> trends in non-linear data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1800" dirty="0">
                <a:latin typeface="Comic Sans MS" panose="030F0702030302020204" pitchFamily="66" charset="0"/>
                <a:sym typeface="Wingdings" panose="05000000000000000000" pitchFamily="2" charset="2"/>
              </a:rPr>
              <a:t>You have seen this in the Pure Year 1 course, chapter 14</a:t>
            </a:r>
          </a:p>
          <a:p>
            <a:pPr algn="ctr">
              <a:buFont typeface="Wingdings" panose="05000000000000000000" pitchFamily="2" charset="2"/>
              <a:buChar char="à"/>
            </a:pPr>
            <a:endParaRPr lang="en-US" sz="18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1800" dirty="0">
                <a:latin typeface="Comic Sans MS" panose="030F0702030302020204" pitchFamily="66" charset="0"/>
                <a:sym typeface="Wingdings" panose="05000000000000000000" pitchFamily="2" charset="2"/>
              </a:rPr>
              <a:t>Let’s have a reminder of how the relationships should be written…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98570" y="1541416"/>
                <a:ext cx="9698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70" y="1541416"/>
                <a:ext cx="969817" cy="307777"/>
              </a:xfrm>
              <a:prstGeom prst="rect">
                <a:avLst/>
              </a:prstGeom>
              <a:blipFill>
                <a:blip r:embed="rId2"/>
                <a:stretch>
                  <a:fillRect l="-6289" b="-2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8456" y="2120535"/>
                <a:ext cx="17243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6" y="2120535"/>
                <a:ext cx="1724383" cy="307777"/>
              </a:xfrm>
              <a:prstGeom prst="rect">
                <a:avLst/>
              </a:prstGeom>
              <a:blipFill>
                <a:blip r:embed="rId3"/>
                <a:stretch>
                  <a:fillRect l="-4947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24101" y="2725781"/>
                <a:ext cx="24121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101" y="2725781"/>
                <a:ext cx="2412134" cy="307777"/>
              </a:xfrm>
              <a:prstGeom prst="rect">
                <a:avLst/>
              </a:prstGeom>
              <a:blipFill>
                <a:blip r:embed="rId4"/>
                <a:stretch>
                  <a:fillRect l="-303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28456" y="3270067"/>
                <a:ext cx="24132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6" y="3270067"/>
                <a:ext cx="2413289" cy="307777"/>
              </a:xfrm>
              <a:prstGeom prst="rect">
                <a:avLst/>
              </a:prstGeom>
              <a:blipFill>
                <a:blip r:embed="rId5"/>
                <a:stretch>
                  <a:fillRect l="-3283" r="-2778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c 5"/>
          <p:cNvSpPr>
            <a:spLocks/>
          </p:cNvSpPr>
          <p:nvPr/>
        </p:nvSpPr>
        <p:spPr bwMode="auto">
          <a:xfrm>
            <a:off x="6335484" y="1772195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437809" y="1874522"/>
            <a:ext cx="21749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Take logs of both sides</a:t>
            </a:r>
          </a:p>
        </p:txBody>
      </p:sp>
      <p:sp>
        <p:nvSpPr>
          <p:cNvPr id="11" name="Arc 5"/>
          <p:cNvSpPr>
            <a:spLocks/>
          </p:cNvSpPr>
          <p:nvPr/>
        </p:nvSpPr>
        <p:spPr bwMode="auto">
          <a:xfrm>
            <a:off x="6958147" y="2386149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Arc 5"/>
          <p:cNvSpPr>
            <a:spLocks/>
          </p:cNvSpPr>
          <p:nvPr/>
        </p:nvSpPr>
        <p:spPr bwMode="auto">
          <a:xfrm>
            <a:off x="7067004" y="2904309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999513" y="2357847"/>
            <a:ext cx="1865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Separate using the addition law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117079" y="2971801"/>
            <a:ext cx="1865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Use the power law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41520" y="3261360"/>
            <a:ext cx="579120" cy="3352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200502" y="3257006"/>
            <a:ext cx="714103" cy="33528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377542" y="3252652"/>
            <a:ext cx="605247" cy="33528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889863" y="1584960"/>
            <a:ext cx="204651" cy="27649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377543" y="1565367"/>
            <a:ext cx="195944" cy="27431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536474" y="1558834"/>
            <a:ext cx="309156" cy="2917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blipFill>
                <a:blip r:embed="rId6"/>
                <a:stretch>
                  <a:fillRect l="-4908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blipFill>
                <a:blip r:embed="rId7"/>
                <a:stretch>
                  <a:fillRect l="-2750" r="-2250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1D16D869-65FE-3BE6-9BD0-9F118DCD4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13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3" y="1664458"/>
            <a:ext cx="3818666" cy="46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You need to be able to use logarithms and coding to </a:t>
            </a:r>
            <a:r>
              <a:rPr lang="en-US" sz="1800" b="1" dirty="0" err="1">
                <a:latin typeface="Comic Sans MS" panose="030F0702030302020204" pitchFamily="66" charset="0"/>
              </a:rPr>
              <a:t>analyse</a:t>
            </a:r>
            <a:r>
              <a:rPr lang="en-US" sz="1800" b="1" dirty="0">
                <a:latin typeface="Comic Sans MS" panose="030F0702030302020204" pitchFamily="66" charset="0"/>
              </a:rPr>
              <a:t> trends in non-linear data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1800" dirty="0">
                <a:latin typeface="Comic Sans MS" panose="030F0702030302020204" pitchFamily="66" charset="0"/>
                <a:sym typeface="Wingdings" panose="05000000000000000000" pitchFamily="2" charset="2"/>
              </a:rPr>
              <a:t>You have seen this in the Pure Year 1 course, chapter 14</a:t>
            </a:r>
          </a:p>
          <a:p>
            <a:pPr algn="ctr">
              <a:buFont typeface="Wingdings" panose="05000000000000000000" pitchFamily="2" charset="2"/>
              <a:buChar char="à"/>
            </a:pPr>
            <a:endParaRPr lang="en-US" sz="18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>
              <a:buFont typeface="Wingdings" panose="05000000000000000000" pitchFamily="2" charset="2"/>
              <a:buChar char="à"/>
            </a:pPr>
            <a:r>
              <a:rPr lang="en-US" sz="1800" dirty="0">
                <a:latin typeface="Comic Sans MS" panose="030F0702030302020204" pitchFamily="66" charset="0"/>
                <a:sym typeface="Wingdings" panose="05000000000000000000" pitchFamily="2" charset="2"/>
              </a:rPr>
              <a:t>Let’s have a reminder of how the relationships should be written…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blipFill>
                <a:blip r:embed="rId2"/>
                <a:stretch>
                  <a:fillRect l="-4908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blipFill>
                <a:blip r:embed="rId3"/>
                <a:stretch>
                  <a:fillRect l="-2750" r="-2250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98570" y="1767839"/>
                <a:ext cx="9698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70" y="1767839"/>
                <a:ext cx="969817" cy="307777"/>
              </a:xfrm>
              <a:prstGeom prst="rect">
                <a:avLst/>
              </a:prstGeom>
              <a:blipFill>
                <a:blip r:embed="rId4"/>
                <a:stretch>
                  <a:fillRect l="-5660" b="-2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528456" y="2346958"/>
                <a:ext cx="17243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6" y="2346958"/>
                <a:ext cx="1724383" cy="307777"/>
              </a:xfrm>
              <a:prstGeom prst="rect">
                <a:avLst/>
              </a:prstGeom>
              <a:blipFill>
                <a:blip r:embed="rId5"/>
                <a:stretch>
                  <a:fillRect l="-4594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24101" y="2952204"/>
                <a:ext cx="24121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101" y="2952204"/>
                <a:ext cx="2412134" cy="307777"/>
              </a:xfrm>
              <a:prstGeom prst="rect">
                <a:avLst/>
              </a:prstGeom>
              <a:blipFill>
                <a:blip r:embed="rId6"/>
                <a:stretch>
                  <a:fillRect l="-303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528456" y="3496490"/>
                <a:ext cx="24015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𝑥𝑙𝑜𝑔𝑏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6" y="3496490"/>
                <a:ext cx="2401555" cy="307777"/>
              </a:xfrm>
              <a:prstGeom prst="rect">
                <a:avLst/>
              </a:prstGeom>
              <a:blipFill>
                <a:blip r:embed="rId7"/>
                <a:stretch>
                  <a:fillRect l="-3553" r="-3046" b="-3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c 5"/>
          <p:cNvSpPr>
            <a:spLocks/>
          </p:cNvSpPr>
          <p:nvPr/>
        </p:nvSpPr>
        <p:spPr bwMode="auto">
          <a:xfrm>
            <a:off x="6335484" y="1998618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6437809" y="2100945"/>
            <a:ext cx="21749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Take logs of both sides</a:t>
            </a:r>
          </a:p>
        </p:txBody>
      </p:sp>
      <p:sp>
        <p:nvSpPr>
          <p:cNvPr id="29" name="Arc 5"/>
          <p:cNvSpPr>
            <a:spLocks/>
          </p:cNvSpPr>
          <p:nvPr/>
        </p:nvSpPr>
        <p:spPr bwMode="auto">
          <a:xfrm>
            <a:off x="6958147" y="2612572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Arc 5"/>
          <p:cNvSpPr>
            <a:spLocks/>
          </p:cNvSpPr>
          <p:nvPr/>
        </p:nvSpPr>
        <p:spPr bwMode="auto">
          <a:xfrm>
            <a:off x="7067004" y="3130732"/>
            <a:ext cx="113213" cy="507275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6999513" y="2584270"/>
            <a:ext cx="1865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Separate using the addition law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7117079" y="3198224"/>
            <a:ext cx="1865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Use the power law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41520" y="3487783"/>
            <a:ext cx="579120" cy="33528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200502" y="3483429"/>
            <a:ext cx="714103" cy="33528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5377542" y="3479075"/>
            <a:ext cx="605247" cy="33528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889863" y="1833154"/>
            <a:ext cx="237308" cy="25690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5388428" y="1780904"/>
            <a:ext cx="195944" cy="30915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547360" y="1774371"/>
            <a:ext cx="298269" cy="28302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blipFill>
                <a:blip r:embed="rId8"/>
                <a:stretch>
                  <a:fillRect l="-4294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𝑥𝑙𝑜𝑔𝑏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blipFill>
                <a:blip r:embed="rId9"/>
                <a:stretch>
                  <a:fillRect l="-2764" r="-1508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0" y="756256"/>
            <a:ext cx="15589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Comic Sans MS" pitchFamily="66" charset="0"/>
              </a:rPr>
              <a:t>Variable raised to a power</a:t>
            </a:r>
            <a:endParaRPr lang="en-GB" alt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7278186" y="932212"/>
            <a:ext cx="1865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Comic Sans MS" pitchFamily="66" charset="0"/>
              </a:rPr>
              <a:t>Variable </a:t>
            </a:r>
            <a:r>
              <a:rPr lang="en-US" altLang="en-US" sz="1400" u="sng" dirty="0">
                <a:solidFill>
                  <a:srgbClr val="FF0000"/>
                </a:solidFill>
                <a:latin typeface="Comic Sans MS" pitchFamily="66" charset="0"/>
              </a:rPr>
              <a:t>is</a:t>
            </a:r>
            <a:r>
              <a:rPr lang="en-US" altLang="en-US" sz="1400" dirty="0">
                <a:solidFill>
                  <a:srgbClr val="FF0000"/>
                </a:solidFill>
                <a:latin typeface="Comic Sans MS" pitchFamily="66" charset="0"/>
              </a:rPr>
              <a:t> the power</a:t>
            </a:r>
            <a:endParaRPr lang="en-GB" alt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519660" y="374040"/>
            <a:ext cx="259829" cy="3754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7642486" y="496460"/>
            <a:ext cx="259829" cy="3754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9B57B-7CE7-7754-261B-F453E618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4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  <p:bldP spid="28" grpId="0"/>
      <p:bldP spid="29" grpId="0" animBg="1"/>
      <p:bldP spid="30" grpId="0" animBg="1"/>
      <p:bldP spid="31" grpId="0"/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1" grpId="0"/>
      <p:bldP spid="41" grpId="1"/>
      <p:bldP spid="42" grpId="0"/>
      <p:bldP spid="4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3" y="1664458"/>
            <a:ext cx="3818666" cy="46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You need to be able to use logarithms and coding to </a:t>
            </a:r>
            <a:r>
              <a:rPr lang="en-US" sz="1800" b="1" dirty="0" err="1">
                <a:latin typeface="Comic Sans MS" panose="030F0702030302020204" pitchFamily="66" charset="0"/>
              </a:rPr>
              <a:t>analyse</a:t>
            </a:r>
            <a:r>
              <a:rPr lang="en-US" sz="1800" b="1" dirty="0">
                <a:latin typeface="Comic Sans MS" panose="030F0702030302020204" pitchFamily="66" charset="0"/>
              </a:rPr>
              <a:t> trends in non-linear data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blipFill>
                <a:blip r:embed="rId2"/>
                <a:stretch>
                  <a:fillRect l="-4908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blipFill>
                <a:blip r:embed="rId3"/>
                <a:stretch>
                  <a:fillRect l="-2750" r="-2250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blipFill>
                <a:blip r:embed="rId4"/>
                <a:stretch>
                  <a:fillRect l="-4294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𝑥𝑙𝑜𝑔𝑏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blipFill>
                <a:blip r:embed="rId5"/>
                <a:stretch>
                  <a:fillRect l="-2764" r="-1508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384643"/>
                  </p:ext>
                </p:extLst>
              </p:nvPr>
            </p:nvGraphicFramePr>
            <p:xfrm>
              <a:off x="4317169" y="1651832"/>
              <a:ext cx="4557007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1001">
                      <a:extLst>
                        <a:ext uri="{9D8B030D-6E8A-4147-A177-3AD203B41FA5}">
                          <a16:colId xmlns:a16="http://schemas.microsoft.com/office/drawing/2014/main" val="2435321994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28971576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05836788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484596240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953381949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905711945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230166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oMath>
                            </m:oMathPara>
                          </a14:m>
                          <a:endParaRPr lang="en-GB" sz="1600" b="1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3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5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8829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en-GB" sz="1600" b="1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1.04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1.49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1.79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2.58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3.1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4.46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6867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384643"/>
                  </p:ext>
                </p:extLst>
              </p:nvPr>
            </p:nvGraphicFramePr>
            <p:xfrm>
              <a:off x="4317169" y="1651832"/>
              <a:ext cx="4557007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1001">
                      <a:extLst>
                        <a:ext uri="{9D8B030D-6E8A-4147-A177-3AD203B41FA5}">
                          <a16:colId xmlns:a16="http://schemas.microsoft.com/office/drawing/2014/main" val="2435321994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28971576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05836788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484596240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953381949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905711945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230166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35" t="-1613" r="-600935" b="-1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3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5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8829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35" t="-103279" r="-600935" b="-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1.04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1.49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1.79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2.58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3.1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4.46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6867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174" y="2578308"/>
                <a:ext cx="3999082" cy="40323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The table to the right shows some data collected on the temperature, in °C, of a colony of bacteria (t), and its growth rate (g).</a:t>
                </a: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The data are coded using the changes of variable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𝑙𝑜𝑔𝑔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. The regression line of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is found to be:</a:t>
                </a: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=−0.2215+0.0792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a) Mika says that the constant -0.2215 in the regression line means that the colony is shrinking when the temperature is 0°C. Explain why Mika is wrong.</a:t>
                </a: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74" y="2578308"/>
                <a:ext cx="3999082" cy="4032353"/>
              </a:xfrm>
              <a:prstGeom prst="rect">
                <a:avLst/>
              </a:prstGeom>
              <a:blipFill>
                <a:blip r:embed="rId7"/>
                <a:stretch>
                  <a:fillRect l="-762" t="-908" r="-2287" b="-1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42216" y="2668799"/>
                <a:ext cx="4691922" cy="35521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Using the coding, when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as well…</a:t>
                </a:r>
              </a:p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Substitute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  <a:sym typeface="Wingdings" panose="05000000000000000000" pitchFamily="2" charset="2"/>
                  </a:rPr>
                  <a:t> into the equation…</a:t>
                </a:r>
              </a:p>
              <a:p>
                <a:pPr algn="ctr">
                  <a:buFont typeface="Wingdings" panose="05000000000000000000" pitchFamily="2" charset="2"/>
                  <a:buChar char="à"/>
                </a:pPr>
                <a:endParaRPr lang="en-US" sz="1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5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216" y="2668799"/>
                <a:ext cx="4691922" cy="3552119"/>
              </a:xfrm>
              <a:prstGeom prst="rect">
                <a:avLst/>
              </a:prstGeom>
              <a:blipFill>
                <a:blip r:embed="rId8"/>
                <a:stretch>
                  <a:fillRect t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573968" y="4167265"/>
            <a:ext cx="539645" cy="23984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47132" y="3559128"/>
                <a:ext cx="23680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=−0.2215+0.0792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132" y="3559128"/>
                <a:ext cx="2368084" cy="338554"/>
              </a:xfrm>
              <a:prstGeom prst="rect">
                <a:avLst/>
              </a:prstGeom>
              <a:blipFill>
                <a:blip r:embed="rId9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655462" y="3996340"/>
                <a:ext cx="13970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462" y="3996340"/>
                <a:ext cx="1397049" cy="338554"/>
              </a:xfrm>
              <a:prstGeom prst="rect">
                <a:avLst/>
              </a:prstGeom>
              <a:blipFill>
                <a:blip r:embed="rId10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4399142" y="4478523"/>
                <a:ext cx="17048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𝑙𝑜𝑔𝑔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=−0.2215</m:t>
                      </m:r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142" y="4478523"/>
                <a:ext cx="1704826" cy="338554"/>
              </a:xfrm>
              <a:prstGeom prst="rect">
                <a:avLst/>
              </a:prstGeom>
              <a:blipFill>
                <a:blip r:embed="rId11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693715" y="4990688"/>
                <a:ext cx="1450462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−0.2215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715" y="4990688"/>
                <a:ext cx="1450462" cy="341376"/>
              </a:xfrm>
              <a:prstGeom prst="rect">
                <a:avLst/>
              </a:prstGeom>
              <a:blipFill>
                <a:blip r:embed="rId1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692781" y="5530334"/>
                <a:ext cx="160223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0.600 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(3sf)</a:t>
                </a: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781" y="5530334"/>
                <a:ext cx="1602234" cy="338554"/>
              </a:xfrm>
              <a:prstGeom prst="rect">
                <a:avLst/>
              </a:prstGeom>
              <a:blipFill>
                <a:blip r:embed="rId13"/>
                <a:stretch>
                  <a:fillRect t="-3571" r="-1141" b="-23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221820" y="5981075"/>
            <a:ext cx="4772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So the growth rate is positive, the colony is </a:t>
            </a:r>
            <a:r>
              <a:rPr lang="en-US" sz="16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shrinking</a:t>
            </a:r>
          </a:p>
        </p:txBody>
      </p:sp>
      <p:sp>
        <p:nvSpPr>
          <p:cNvPr id="52" name="Arc 5"/>
          <p:cNvSpPr>
            <a:spLocks/>
          </p:cNvSpPr>
          <p:nvPr/>
        </p:nvSpPr>
        <p:spPr bwMode="auto">
          <a:xfrm>
            <a:off x="6992052" y="3730340"/>
            <a:ext cx="158256" cy="376966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 Box 7"/>
              <p:cNvSpPr txBox="1">
                <a:spLocks noChangeArrowheads="1"/>
              </p:cNvSpPr>
              <p:nvPr/>
            </p:nvSpPr>
            <p:spPr bwMode="auto">
              <a:xfrm>
                <a:off x="7119786" y="3754318"/>
                <a:ext cx="105901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GB" altLang="en-US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altLang="en-US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altLang="en-US" sz="1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9786" y="3754318"/>
                <a:ext cx="1059014" cy="307777"/>
              </a:xfrm>
              <a:prstGeom prst="rect">
                <a:avLst/>
              </a:prstGeom>
              <a:blipFill>
                <a:blip r:embed="rId14"/>
                <a:stretch>
                  <a:fillRect t="-4000"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Arc 5"/>
          <p:cNvSpPr>
            <a:spLocks/>
          </p:cNvSpPr>
          <p:nvPr/>
        </p:nvSpPr>
        <p:spPr bwMode="auto">
          <a:xfrm>
            <a:off x="6071302" y="4219290"/>
            <a:ext cx="158256" cy="376966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" name="Arc 5"/>
          <p:cNvSpPr>
            <a:spLocks/>
          </p:cNvSpPr>
          <p:nvPr/>
        </p:nvSpPr>
        <p:spPr bwMode="auto">
          <a:xfrm>
            <a:off x="6090352" y="4689190"/>
            <a:ext cx="158256" cy="376966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" name="Arc 5"/>
          <p:cNvSpPr>
            <a:spLocks/>
          </p:cNvSpPr>
          <p:nvPr/>
        </p:nvSpPr>
        <p:spPr bwMode="auto">
          <a:xfrm>
            <a:off x="6306252" y="5184490"/>
            <a:ext cx="164398" cy="498760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6223000" y="4262318"/>
                <a:ext cx="2273300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Remember that </a:t>
                </a:r>
                <a14:m>
                  <m:oMath xmlns:m="http://schemas.openxmlformats.org/officeDocument/2006/math"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𝑙𝑜𝑔𝑔</m:t>
                    </m:r>
                  </m:oMath>
                </a14:m>
                <a:endParaRPr lang="en-GB" altLang="en-US" sz="14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57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3000" y="4262318"/>
                <a:ext cx="2273300" cy="307777"/>
              </a:xfrm>
              <a:prstGeom prst="rect">
                <a:avLst/>
              </a:prstGeom>
              <a:blipFill>
                <a:blip r:embed="rId15"/>
                <a:stretch>
                  <a:fillRect t="-3922" b="-196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 Box 7"/>
              <p:cNvSpPr txBox="1">
                <a:spLocks noChangeArrowheads="1"/>
              </p:cNvSpPr>
              <p:nvPr/>
            </p:nvSpPr>
            <p:spPr bwMode="auto">
              <a:xfrm>
                <a:off x="6159500" y="4605218"/>
                <a:ext cx="26289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Inverse log (remember that log on its own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alt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8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9500" y="4605218"/>
                <a:ext cx="2628900" cy="523220"/>
              </a:xfrm>
              <a:prstGeom prst="rect">
                <a:avLst/>
              </a:prstGeom>
              <a:blipFill>
                <a:blip r:embed="rId16"/>
                <a:stretch>
                  <a:fillRect t="-1163" b="-116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6464300" y="5291018"/>
            <a:ext cx="990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Comic Sans MS" pitchFamily="66" charset="0"/>
              </a:rPr>
              <a:t>Calculate</a:t>
            </a:r>
            <a:endParaRPr lang="en-GB" alt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495625" y="4194629"/>
            <a:ext cx="944261" cy="24876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8B2BBE-9F16-D886-20E6-D885A65E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5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 animBg="1"/>
      <p:bldP spid="6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63" y="1664458"/>
            <a:ext cx="3818666" cy="4632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Comic Sans MS" panose="030F0702030302020204" pitchFamily="66" charset="0"/>
              </a:rPr>
              <a:t>You need to be able to use logarithms and coding to </a:t>
            </a:r>
            <a:r>
              <a:rPr lang="en-US" sz="1800" b="1" dirty="0" err="1">
                <a:latin typeface="Comic Sans MS" panose="030F0702030302020204" pitchFamily="66" charset="0"/>
              </a:rPr>
              <a:t>analyse</a:t>
            </a:r>
            <a:r>
              <a:rPr lang="en-US" sz="1800" b="1" dirty="0">
                <a:latin typeface="Comic Sans MS" panose="030F0702030302020204" pitchFamily="66" charset="0"/>
              </a:rPr>
              <a:t> trends in non-linear data</a:t>
            </a:r>
            <a:endParaRPr lang="en-US" sz="18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1A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69817" cy="307777"/>
              </a:xfrm>
              <a:prstGeom prst="rect">
                <a:avLst/>
              </a:prstGeom>
              <a:blipFill>
                <a:blip r:embed="rId2"/>
                <a:stretch>
                  <a:fillRect l="-4908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𝑛𝑙𝑜𝑔𝑥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8" y="0"/>
                <a:ext cx="2413289" cy="307777"/>
              </a:xfrm>
              <a:prstGeom prst="rect">
                <a:avLst/>
              </a:prstGeom>
              <a:blipFill>
                <a:blip r:embed="rId3"/>
                <a:stretch>
                  <a:fillRect l="-2750" r="-2250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15" y="0"/>
                <a:ext cx="969817" cy="307777"/>
              </a:xfrm>
              <a:prstGeom prst="rect">
                <a:avLst/>
              </a:prstGeom>
              <a:blipFill>
                <a:blip r:embed="rId4"/>
                <a:stretch>
                  <a:fillRect l="-4294" b="-2037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𝑥𝑙𝑜𝑔𝑏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45" y="0"/>
                <a:ext cx="2401555" cy="307777"/>
              </a:xfrm>
              <a:prstGeom prst="rect">
                <a:avLst/>
              </a:prstGeom>
              <a:blipFill>
                <a:blip r:embed="rId5"/>
                <a:stretch>
                  <a:fillRect l="-2764" r="-1508" b="-27778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384643"/>
                  </p:ext>
                </p:extLst>
              </p:nvPr>
            </p:nvGraphicFramePr>
            <p:xfrm>
              <a:off x="4317169" y="1651832"/>
              <a:ext cx="4557007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1001">
                      <a:extLst>
                        <a:ext uri="{9D8B030D-6E8A-4147-A177-3AD203B41FA5}">
                          <a16:colId xmlns:a16="http://schemas.microsoft.com/office/drawing/2014/main" val="2435321994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28971576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05836788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484596240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953381949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905711945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230166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oMath>
                            </m:oMathPara>
                          </a14:m>
                          <a:endParaRPr lang="en-GB" sz="1600" b="1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3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5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8829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en-GB" sz="1600" b="1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1.04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1.49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1.79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2.58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3.1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702030302020204" pitchFamily="66" charset="0"/>
                            </a:rPr>
                            <a:t>4.46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6867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384643"/>
                  </p:ext>
                </p:extLst>
              </p:nvPr>
            </p:nvGraphicFramePr>
            <p:xfrm>
              <a:off x="4317169" y="1651832"/>
              <a:ext cx="4557007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651001">
                      <a:extLst>
                        <a:ext uri="{9D8B030D-6E8A-4147-A177-3AD203B41FA5}">
                          <a16:colId xmlns:a16="http://schemas.microsoft.com/office/drawing/2014/main" val="2435321994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28971576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3058367888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484596240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953381949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905711945"/>
                        </a:ext>
                      </a:extLst>
                    </a:gridCol>
                    <a:gridCol w="651001">
                      <a:extLst>
                        <a:ext uri="{9D8B030D-6E8A-4147-A177-3AD203B41FA5}">
                          <a16:colId xmlns:a16="http://schemas.microsoft.com/office/drawing/2014/main" val="2230166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35" t="-1613" r="-600935" b="-1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3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5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388292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935" t="-103279" r="-600935" b="-180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1.04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1.49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1.79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2.58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3.1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>
                              <a:latin typeface="Comic Sans MS" panose="030F0702030302020204" pitchFamily="66" charset="0"/>
                            </a:rPr>
                            <a:t>4.46</a:t>
                          </a:r>
                          <a:endParaRPr lang="en-GB" sz="1600" dirty="0">
                            <a:latin typeface="Comic Sans MS" panose="030F0702030302020204" pitchFamily="66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486867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174" y="2578308"/>
                <a:ext cx="3999082" cy="40323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The table to the right shows some data collected on the temperature, in °C, of a colony of bacteria (t), and its growth rate (g).</a:t>
                </a: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The data are coded using the changes of variable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𝑙𝑜𝑔𝑔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. The regression line of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is found to be:</a:t>
                </a: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=−0.2215+0.0792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latin typeface="Comic Sans MS" panose="030F0702030302020204" pitchFamily="66" charset="0"/>
                  </a:rPr>
                  <a:t>b) Given that the data can be modelled by an equation of the form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are constants, find the values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</a:rPr>
                  <a:t>.</a:t>
                </a:r>
              </a:p>
              <a:p>
                <a:pPr marL="0" indent="0" algn="ctr">
                  <a:buNone/>
                </a:pPr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74" y="2578308"/>
                <a:ext cx="3999082" cy="4032353"/>
              </a:xfrm>
              <a:prstGeom prst="rect">
                <a:avLst/>
              </a:prstGeom>
              <a:blipFill>
                <a:blip r:embed="rId7"/>
                <a:stretch>
                  <a:fillRect l="-762" t="-908" r="-22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コンテンツ プレースホルダー 2">
            <a:extLst>
              <a:ext uri="{FF2B5EF4-FFF2-40B4-BE49-F238E27FC236}">
                <a16:creationId xmlns:a16="http://schemas.microsoft.com/office/drawing/2014/main" id="{2C05EC9A-9A67-481E-9F6E-17B5E76AB2CF}"/>
              </a:ext>
            </a:extLst>
          </p:cNvPr>
          <p:cNvSpPr txBox="1">
            <a:spLocks/>
          </p:cNvSpPr>
          <p:nvPr/>
        </p:nvSpPr>
        <p:spPr>
          <a:xfrm>
            <a:off x="4242216" y="2465599"/>
            <a:ext cx="4691922" cy="87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à"/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You can use the coding again to get the equation in the required form – substitute both ‘codes’ into the equation you are given…</a:t>
            </a:r>
          </a:p>
          <a:p>
            <a:pPr algn="ctr">
              <a:buFont typeface="Wingdings" panose="05000000000000000000" pitchFamily="2" charset="2"/>
              <a:buChar char="à"/>
            </a:pPr>
            <a:endParaRPr lang="en-US" sz="1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07157" y="3302393"/>
                <a:ext cx="23680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=−0.2215+0.0792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157" y="3302393"/>
                <a:ext cx="2368084" cy="338554"/>
              </a:xfrm>
              <a:prstGeom prst="rect">
                <a:avLst/>
              </a:prstGeom>
              <a:blipFill>
                <a:blip r:embed="rId8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373161" y="3788621"/>
                <a:ext cx="26473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𝑙𝑜𝑔𝑔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=−0.2215+0.0792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161" y="3788621"/>
                <a:ext cx="2647391" cy="338554"/>
              </a:xfrm>
              <a:prstGeom prst="rect">
                <a:avLst/>
              </a:prstGeom>
              <a:blipFill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4667317" y="4253077"/>
                <a:ext cx="2146165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−0.2215+0.0792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m:rPr>
                              <m:nor/>
                            </m:rPr>
                            <a:rPr lang="en-US" sz="1600" dirty="0">
                              <a:latin typeface="Comic Sans MS" panose="030F0702030302020204" pitchFamily="66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17" y="4253077"/>
                <a:ext cx="2146165" cy="341376"/>
              </a:xfrm>
              <a:prstGeom prst="rect">
                <a:avLst/>
              </a:prstGeom>
              <a:blipFill>
                <a:blip r:embed="rId10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666053" y="4768333"/>
                <a:ext cx="2453492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−0.2215</m:t>
                          </m:r>
                        </m:sup>
                      </m:sSup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0.0792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053" y="4768333"/>
                <a:ext cx="2453492" cy="341376"/>
              </a:xfrm>
              <a:prstGeom prst="rect">
                <a:avLst/>
              </a:prstGeom>
              <a:blipFill>
                <a:blip r:embed="rId11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4663725" y="5319876"/>
                <a:ext cx="2632323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−0.2215</m:t>
                          </m:r>
                        </m:sup>
                      </m:sSup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0.0792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725" y="5319876"/>
                <a:ext cx="2632323" cy="341376"/>
              </a:xfrm>
              <a:prstGeom prst="rect">
                <a:avLst/>
              </a:prstGeom>
              <a:blipFill>
                <a:blip r:embed="rId1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669288" y="5827877"/>
                <a:ext cx="18374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0.600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1.20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288" y="5827877"/>
                <a:ext cx="1837426" cy="338554"/>
              </a:xfrm>
              <a:prstGeom prst="rect">
                <a:avLst/>
              </a:prstGeom>
              <a:blipFill>
                <a:blip r:embed="rId1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c 5"/>
          <p:cNvSpPr>
            <a:spLocks/>
          </p:cNvSpPr>
          <p:nvPr/>
        </p:nvSpPr>
        <p:spPr bwMode="auto">
          <a:xfrm>
            <a:off x="6948510" y="3498112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7039428" y="3435004"/>
            <a:ext cx="196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Sub both the coded expressions in…</a:t>
            </a: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>
            <a:off x="6912225" y="3940798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Arc 5"/>
          <p:cNvSpPr>
            <a:spLocks/>
          </p:cNvSpPr>
          <p:nvPr/>
        </p:nvSpPr>
        <p:spPr bwMode="auto">
          <a:xfrm>
            <a:off x="7093654" y="4470570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Arc 5"/>
          <p:cNvSpPr>
            <a:spLocks/>
          </p:cNvSpPr>
          <p:nvPr/>
        </p:nvSpPr>
        <p:spPr bwMode="auto">
          <a:xfrm>
            <a:off x="7202511" y="5014856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" name="Arc 5"/>
          <p:cNvSpPr>
            <a:spLocks/>
          </p:cNvSpPr>
          <p:nvPr/>
        </p:nvSpPr>
        <p:spPr bwMode="auto">
          <a:xfrm>
            <a:off x="7180740" y="5530113"/>
            <a:ext cx="148976" cy="449773"/>
          </a:xfrm>
          <a:custGeom>
            <a:avLst/>
            <a:gdLst>
              <a:gd name="T0" fmla="*/ 0 w 21600"/>
              <a:gd name="T1" fmla="*/ 0 h 43199"/>
              <a:gd name="T2" fmla="*/ 36435 w 21600"/>
              <a:gd name="T3" fmla="*/ 6586161 h 43199"/>
              <a:gd name="T4" fmla="*/ 0 w 21600"/>
              <a:gd name="T5" fmla="*/ 3293154 h 431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9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</a:path>
              <a:path w="21600" h="4319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57"/>
                  <a:pt x="12040" y="43098"/>
                  <a:pt x="183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2495625" y="4194629"/>
            <a:ext cx="944261" cy="24876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1602997" y="4194628"/>
            <a:ext cx="530603" cy="22699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4738082" y="3367314"/>
            <a:ext cx="182261" cy="24151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4455053" y="3795485"/>
            <a:ext cx="465290" cy="32657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6741053" y="3846285"/>
            <a:ext cx="182261" cy="20320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6748310" y="3389085"/>
            <a:ext cx="182261" cy="20320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6908800" y="3972033"/>
            <a:ext cx="19666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Inverse logarithm</a:t>
            </a:r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7177314" y="4392947"/>
            <a:ext cx="1966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Write as two terms multiplied</a:t>
            </a:r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7322456" y="4978399"/>
            <a:ext cx="15893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Rewrite second term</a:t>
            </a: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7191827" y="5500914"/>
            <a:ext cx="15893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dirty="0">
                <a:solidFill>
                  <a:srgbClr val="FF0000"/>
                </a:solidFill>
                <a:latin typeface="Comic Sans MS" pitchFamily="66" charset="0"/>
              </a:rPr>
              <a:t>Calculate the powers of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 Box 7"/>
              <p:cNvSpPr txBox="1">
                <a:spLocks noChangeArrowheads="1"/>
              </p:cNvSpPr>
              <p:nvPr/>
            </p:nvSpPr>
            <p:spPr bwMode="auto">
              <a:xfrm>
                <a:off x="4586516" y="6241143"/>
                <a:ext cx="432525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So therefore </a:t>
                </a:r>
                <a14:m>
                  <m:oMath xmlns:m="http://schemas.openxmlformats.org/officeDocument/2006/math"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=0.600</m:t>
                    </m:r>
                  </m:oMath>
                </a14:m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=1.20</m:t>
                    </m:r>
                  </m:oMath>
                </a14:m>
                <a:r>
                  <a:rPr lang="en-GB" alt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 (both to 3sf)</a:t>
                </a:r>
              </a:p>
            </p:txBody>
          </p:sp>
        </mc:Choice>
        <mc:Fallback xmlns="">
          <p:sp>
            <p:nvSpPr>
              <p:cNvPr id="69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6516" y="6241143"/>
                <a:ext cx="4325256" cy="307777"/>
              </a:xfrm>
              <a:prstGeom prst="rect">
                <a:avLst/>
              </a:prstGeom>
              <a:blipFill>
                <a:blip r:embed="rId14"/>
                <a:stretch>
                  <a:fillRect l="-282" t="-4000"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9E0B4-2769-0186-9332-B8707B8F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5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 animBg="1"/>
      <p:bldP spid="41" grpId="0" animBg="1"/>
      <p:bldP spid="42" grpId="0" animBg="1"/>
      <p:bldP spid="44" grpId="0" animBg="1"/>
      <p:bldP spid="44" grpId="1" animBg="1"/>
      <p:bldP spid="46" grpId="0" animBg="1"/>
      <p:bldP spid="46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/>
      <p:bldP spid="66" grpId="0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80B3ED-5FE6-4D9B-846B-4F0F303DADB3}"/>
              </a:ext>
            </a:extLst>
          </p:cNvPr>
          <p:cNvSpPr/>
          <p:nvPr/>
        </p:nvSpPr>
        <p:spPr>
          <a:xfrm>
            <a:off x="2021636" y="2177224"/>
            <a:ext cx="53138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Teachings for </a:t>
            </a:r>
          </a:p>
          <a:p>
            <a:pPr algn="ctr"/>
            <a:r>
              <a:rPr lang="en-US" altLang="ja-JP" sz="7200" b="0" cap="none" spc="0" dirty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Exercise 1B</a:t>
            </a:r>
            <a:endParaRPr lang="ja-JP" altLang="en-US" sz="7200" b="0" cap="none" spc="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6BCA57-73C0-7DFA-AB9C-66B369D92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1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3579D-BADB-4CB7-B073-B1A7FA9A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5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Regression, correlation and hypothesis testing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1800" b="1" dirty="0">
                    <a:latin typeface="Comic Sans MS" panose="030F0702030302020204" pitchFamily="66" charset="0"/>
                  </a:rPr>
                  <a:t>You need to be able to calculate and use the product moment correlation coefficient (PMCC)</a:t>
                </a:r>
                <a:endParaRPr lang="en-US" sz="1800" dirty="0">
                  <a:latin typeface="Comic Sans MS" panose="030F0702030302020204" pitchFamily="66" charset="0"/>
                </a:endParaRPr>
              </a:p>
              <a:p>
                <a:pPr marL="0" indent="0" algn="ctr">
                  <a:buNone/>
                </a:pPr>
                <a:endParaRPr lang="en-US" sz="1600" b="1" dirty="0">
                  <a:latin typeface="Comic Sans MS" panose="030F0702030302020204" pitchFamily="66" charset="0"/>
                </a:endParaRPr>
              </a:p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The PMCC (usually denoted by the letter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lang="en-US" sz="16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) will tell you how strong the correlation is in a set of data, plotted on a scatter graph</a:t>
                </a:r>
              </a:p>
              <a:p>
                <a:pPr algn="ctr">
                  <a:buFont typeface="Wingdings" panose="05000000000000000000" pitchFamily="2" charset="2"/>
                  <a:buChar char="à"/>
                </a:pPr>
                <a:endParaRPr lang="en-US" sz="16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It can take values from -1 (perfect negative correlation) to 1 (perfect positive correlation</a:t>
                </a:r>
              </a:p>
              <a:p>
                <a:pPr algn="ctr">
                  <a:buFont typeface="Wingdings" panose="05000000000000000000" pitchFamily="2" charset="2"/>
                  <a:buChar char="à"/>
                </a:pPr>
                <a:endParaRPr lang="en-US" sz="1600" dirty="0">
                  <a:latin typeface="Comic Sans MS" panose="030F0702030302020204" pitchFamily="66" charset="0"/>
                  <a:sym typeface="Wingdings" panose="05000000000000000000" pitchFamily="2" charset="2"/>
                </a:endParaRPr>
              </a:p>
              <a:p>
                <a:pPr algn="ctr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latin typeface="Comic Sans MS" panose="030F0702030302020204" pitchFamily="66" charset="0"/>
                    <a:sym typeface="Wingdings" panose="05000000000000000000" pitchFamily="2" charset="2"/>
                  </a:rPr>
                  <a:t>On your exam you can use a calculator to work out this value…</a:t>
                </a:r>
                <a:endParaRPr lang="en-GB" sz="18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C05EC9A-9A67-481E-9F6E-17B5E76AB2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046" y="1544714"/>
                <a:ext cx="4207930" cy="5052637"/>
              </a:xfrm>
              <a:blipFill>
                <a:blip r:embed="rId2"/>
                <a:stretch>
                  <a:fillRect t="-10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C563D3B5-7AF1-4E4C-9D94-D4E85AA9E473}"/>
              </a:ext>
            </a:extLst>
          </p:cNvPr>
          <p:cNvSpPr txBox="1">
            <a:spLocks/>
          </p:cNvSpPr>
          <p:nvPr/>
        </p:nvSpPr>
        <p:spPr>
          <a:xfrm>
            <a:off x="8708995" y="6547282"/>
            <a:ext cx="435005" cy="310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Comic Sans MS" panose="030F0702030302020204" pitchFamily="66" charset="0"/>
              </a:rPr>
              <a:t>1B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064211E-145D-48FC-A9EE-187B506901AB}"/>
              </a:ext>
            </a:extLst>
          </p:cNvPr>
          <p:cNvCxnSpPr/>
          <p:nvPr/>
        </p:nvCxnSpPr>
        <p:spPr>
          <a:xfrm flipV="1">
            <a:off x="4572000" y="1865583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5044D1D-F7D6-4488-97A7-7FAC9A314F58}"/>
              </a:ext>
            </a:extLst>
          </p:cNvPr>
          <p:cNvCxnSpPr>
            <a:cxnSpLocks/>
          </p:cNvCxnSpPr>
          <p:nvPr/>
        </p:nvCxnSpPr>
        <p:spPr>
          <a:xfrm rot="5400000" flipV="1">
            <a:off x="5447560" y="2741143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791F1EF2-5D7C-4CAD-B15A-6CA428858860}"/>
              </a:ext>
            </a:extLst>
          </p:cNvPr>
          <p:cNvCxnSpPr/>
          <p:nvPr/>
        </p:nvCxnSpPr>
        <p:spPr>
          <a:xfrm flipV="1">
            <a:off x="6844129" y="1853746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2743E33-F9E2-4305-A779-3CA65C9969FD}"/>
              </a:ext>
            </a:extLst>
          </p:cNvPr>
          <p:cNvCxnSpPr>
            <a:cxnSpLocks/>
          </p:cNvCxnSpPr>
          <p:nvPr/>
        </p:nvCxnSpPr>
        <p:spPr>
          <a:xfrm rot="5400000" flipV="1">
            <a:off x="7719689" y="2729306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FC6B077-F4A3-4D54-A973-87FEDC13B520}"/>
              </a:ext>
            </a:extLst>
          </p:cNvPr>
          <p:cNvCxnSpPr/>
          <p:nvPr/>
        </p:nvCxnSpPr>
        <p:spPr>
          <a:xfrm flipV="1">
            <a:off x="6876256" y="4351123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E6052321-C042-491E-AA3B-BA9D80B8675D}"/>
              </a:ext>
            </a:extLst>
          </p:cNvPr>
          <p:cNvCxnSpPr>
            <a:cxnSpLocks/>
          </p:cNvCxnSpPr>
          <p:nvPr/>
        </p:nvCxnSpPr>
        <p:spPr>
          <a:xfrm rot="5400000" flipV="1">
            <a:off x="7751816" y="5226683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7595F46-2C58-41EE-BA5F-57D6428C3406}"/>
              </a:ext>
            </a:extLst>
          </p:cNvPr>
          <p:cNvGrpSpPr/>
          <p:nvPr/>
        </p:nvGrpSpPr>
        <p:grpSpPr>
          <a:xfrm>
            <a:off x="4881500" y="3165995"/>
            <a:ext cx="132552" cy="150603"/>
            <a:chOff x="5447560" y="2348880"/>
            <a:chExt cx="132552" cy="150603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878C7792-86B2-480E-9B69-360472FC7714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0CF85FBA-3CB7-40F0-84A3-BFF72D042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DCBEB07-BA1B-48D8-83CC-4AAED44153DA}"/>
              </a:ext>
            </a:extLst>
          </p:cNvPr>
          <p:cNvGrpSpPr/>
          <p:nvPr/>
        </p:nvGrpSpPr>
        <p:grpSpPr>
          <a:xfrm>
            <a:off x="5148064" y="2924944"/>
            <a:ext cx="132552" cy="150603"/>
            <a:chOff x="5447560" y="2348880"/>
            <a:chExt cx="132552" cy="150603"/>
          </a:xfrm>
        </p:grpSpPr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7FB90E40-275A-4AF5-BEA9-87E7593F1418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F1F9A2D8-E2EE-451D-9EF3-405EA34A30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FCC40B3-E0B5-46EF-B304-560E16AC2DC7}"/>
              </a:ext>
            </a:extLst>
          </p:cNvPr>
          <p:cNvGrpSpPr/>
          <p:nvPr/>
        </p:nvGrpSpPr>
        <p:grpSpPr>
          <a:xfrm>
            <a:off x="5436096" y="2636912"/>
            <a:ext cx="132552" cy="150603"/>
            <a:chOff x="5447560" y="2348880"/>
            <a:chExt cx="132552" cy="150603"/>
          </a:xfrm>
        </p:grpSpPr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3317B3F8-DEE9-48B8-A875-93BBBFB58C31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56B01083-436D-46B6-9E18-241716239B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C02C0B72-158E-4AD9-830D-78CE60AD7C25}"/>
              </a:ext>
            </a:extLst>
          </p:cNvPr>
          <p:cNvGrpSpPr/>
          <p:nvPr/>
        </p:nvGrpSpPr>
        <p:grpSpPr>
          <a:xfrm>
            <a:off x="5724128" y="2348880"/>
            <a:ext cx="132552" cy="150603"/>
            <a:chOff x="5447560" y="2348880"/>
            <a:chExt cx="132552" cy="150603"/>
          </a:xfrm>
        </p:grpSpPr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B9EAB0D8-2E14-4108-9F40-D48E20D5BE83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57A3E5C9-9077-4837-939A-946B802389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127623D-49EA-4773-AE15-93C6305CB9BD}"/>
              </a:ext>
            </a:extLst>
          </p:cNvPr>
          <p:cNvCxnSpPr/>
          <p:nvPr/>
        </p:nvCxnSpPr>
        <p:spPr>
          <a:xfrm flipV="1">
            <a:off x="4788024" y="2132856"/>
            <a:ext cx="1296144" cy="1296144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E7173A34-2934-4AEC-B468-510F4C74E054}"/>
              </a:ext>
            </a:extLst>
          </p:cNvPr>
          <p:cNvGrpSpPr/>
          <p:nvPr/>
        </p:nvGrpSpPr>
        <p:grpSpPr>
          <a:xfrm flipH="1">
            <a:off x="7236296" y="3212976"/>
            <a:ext cx="132552" cy="150603"/>
            <a:chOff x="5447560" y="2348880"/>
            <a:chExt cx="132552" cy="150603"/>
          </a:xfrm>
        </p:grpSpPr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CA03BB78-D534-4C66-9BAF-7CFF20548B6B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87836462-AFCA-4CA5-8ED5-D72FE8B5A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02EC0A78-10D9-4724-BBF2-CD5B64674E8A}"/>
              </a:ext>
            </a:extLst>
          </p:cNvPr>
          <p:cNvGrpSpPr/>
          <p:nvPr/>
        </p:nvGrpSpPr>
        <p:grpSpPr>
          <a:xfrm flipH="1">
            <a:off x="7524328" y="2780928"/>
            <a:ext cx="132552" cy="150603"/>
            <a:chOff x="5447560" y="2348880"/>
            <a:chExt cx="132552" cy="150603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87BA6CB4-A3B1-463A-A35E-8C2857356115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0D7956EE-537A-411B-91C5-DC2D1619BD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B946507F-27B4-455C-9A95-6A54AB9974D9}"/>
              </a:ext>
            </a:extLst>
          </p:cNvPr>
          <p:cNvGrpSpPr/>
          <p:nvPr/>
        </p:nvGrpSpPr>
        <p:grpSpPr>
          <a:xfrm flipH="1">
            <a:off x="7956376" y="2492896"/>
            <a:ext cx="132552" cy="150603"/>
            <a:chOff x="5447560" y="2348880"/>
            <a:chExt cx="132552" cy="150603"/>
          </a:xfrm>
        </p:grpSpPr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2B277CA5-3F1D-4203-9AB4-9D877FC5134B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40E4446B-015A-47FA-A342-C47C03DE81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4E8C48E-46A3-4827-BE2C-E0AEF6DCA9A4}"/>
              </a:ext>
            </a:extLst>
          </p:cNvPr>
          <p:cNvGrpSpPr/>
          <p:nvPr/>
        </p:nvGrpSpPr>
        <p:grpSpPr>
          <a:xfrm flipH="1">
            <a:off x="7956376" y="1988840"/>
            <a:ext cx="132552" cy="150603"/>
            <a:chOff x="5447560" y="2348880"/>
            <a:chExt cx="132552" cy="150603"/>
          </a:xfrm>
        </p:grpSpPr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C51DE12A-22DF-46E5-AF75-FB267215248C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93288DE1-F57A-4B80-BB5E-F00FF3130F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72D3F43-3445-4EC6-BCD8-23075C314F36}"/>
              </a:ext>
            </a:extLst>
          </p:cNvPr>
          <p:cNvCxnSpPr>
            <a:cxnSpLocks/>
          </p:cNvCxnSpPr>
          <p:nvPr/>
        </p:nvCxnSpPr>
        <p:spPr>
          <a:xfrm flipV="1">
            <a:off x="7380312" y="1988840"/>
            <a:ext cx="792088" cy="144016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1E2756D8-0968-496B-97C9-C30FA90C7110}"/>
              </a:ext>
            </a:extLst>
          </p:cNvPr>
          <p:cNvGrpSpPr/>
          <p:nvPr/>
        </p:nvGrpSpPr>
        <p:grpSpPr>
          <a:xfrm flipH="1">
            <a:off x="7884368" y="4869160"/>
            <a:ext cx="132552" cy="150603"/>
            <a:chOff x="5447560" y="2348880"/>
            <a:chExt cx="132552" cy="150603"/>
          </a:xfrm>
        </p:grpSpPr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D4EF2939-8DAB-4354-8D0B-6AD36182A764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58D59395-FDE7-4E66-9C23-65B34F1B17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3E79EFCC-316F-4DED-AA1E-C1DB4FEFCC8F}"/>
              </a:ext>
            </a:extLst>
          </p:cNvPr>
          <p:cNvGrpSpPr/>
          <p:nvPr/>
        </p:nvGrpSpPr>
        <p:grpSpPr>
          <a:xfrm flipH="1">
            <a:off x="7380312" y="5373216"/>
            <a:ext cx="132552" cy="150603"/>
            <a:chOff x="5447560" y="2348880"/>
            <a:chExt cx="132552" cy="150603"/>
          </a:xfrm>
        </p:grpSpPr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735E1D46-9FC0-41F1-B8ED-36E2139D2973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9F95C420-EDF2-4651-BAD8-FEE18BC5BB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B3E3437D-8681-4A9D-8996-0076880F82FF}"/>
              </a:ext>
            </a:extLst>
          </p:cNvPr>
          <p:cNvGrpSpPr/>
          <p:nvPr/>
        </p:nvGrpSpPr>
        <p:grpSpPr>
          <a:xfrm flipH="1">
            <a:off x="7164288" y="4581128"/>
            <a:ext cx="132552" cy="150603"/>
            <a:chOff x="5447560" y="2348880"/>
            <a:chExt cx="132552" cy="150603"/>
          </a:xfrm>
        </p:grpSpPr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52FFDB21-555C-4FE8-A2AD-8BD1C28F774F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AC762BF-076B-46F3-AF9A-BEDCEBCA20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D811C353-0FE4-4103-817E-F082D17B29A0}"/>
              </a:ext>
            </a:extLst>
          </p:cNvPr>
          <p:cNvGrpSpPr/>
          <p:nvPr/>
        </p:nvGrpSpPr>
        <p:grpSpPr>
          <a:xfrm flipH="1">
            <a:off x="8172400" y="5373216"/>
            <a:ext cx="132552" cy="150603"/>
            <a:chOff x="5447560" y="2348880"/>
            <a:chExt cx="132552" cy="150603"/>
          </a:xfrm>
        </p:grpSpPr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7D963838-508B-4FA0-873E-7BDDD936A2EB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BD7EE84E-6C68-4733-8FC9-A5EF6B644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18DD872F-A363-4D10-8CEE-4125EEE47957}"/>
              </a:ext>
            </a:extLst>
          </p:cNvPr>
          <p:cNvGrpSpPr/>
          <p:nvPr/>
        </p:nvGrpSpPr>
        <p:grpSpPr>
          <a:xfrm flipH="1">
            <a:off x="7956376" y="5805264"/>
            <a:ext cx="132552" cy="150603"/>
            <a:chOff x="5447560" y="2348880"/>
            <a:chExt cx="132552" cy="150603"/>
          </a:xfrm>
        </p:grpSpPr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181A4866-26A3-4235-B03E-504FA8D8051C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1A26D39B-F8F3-4D18-ACBA-DB4442AEF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FB15D0F5-5802-4237-A72D-667E8DFAD586}"/>
              </a:ext>
            </a:extLst>
          </p:cNvPr>
          <p:cNvGrpSpPr/>
          <p:nvPr/>
        </p:nvGrpSpPr>
        <p:grpSpPr>
          <a:xfrm flipH="1">
            <a:off x="7596336" y="4437112"/>
            <a:ext cx="132552" cy="150603"/>
            <a:chOff x="5447560" y="2348880"/>
            <a:chExt cx="132552" cy="150603"/>
          </a:xfrm>
        </p:grpSpPr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0EA4DA34-2B8A-4E2D-A9F2-9B40AB95AEF5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F9781213-A528-4C87-B955-B8508B328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78B0A7ED-7623-4599-9F89-73CCB507993A}"/>
              </a:ext>
            </a:extLst>
          </p:cNvPr>
          <p:cNvCxnSpPr>
            <a:cxnSpLocks/>
          </p:cNvCxnSpPr>
          <p:nvPr/>
        </p:nvCxnSpPr>
        <p:spPr>
          <a:xfrm>
            <a:off x="7308304" y="4437112"/>
            <a:ext cx="864096" cy="144016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045A3529-511A-4192-BF64-E0DD95AC89FB}"/>
                  </a:ext>
                </a:extLst>
              </p:cNvPr>
              <p:cNvSpPr txBox="1"/>
              <p:nvPr/>
            </p:nvSpPr>
            <p:spPr>
              <a:xfrm>
                <a:off x="5148064" y="3645024"/>
                <a:ext cx="5965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045A3529-511A-4192-BF64-E0DD95AC8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645024"/>
                <a:ext cx="596574" cy="276999"/>
              </a:xfrm>
              <a:prstGeom prst="rect">
                <a:avLst/>
              </a:prstGeom>
              <a:blipFill>
                <a:blip r:embed="rId3"/>
                <a:stretch>
                  <a:fillRect l="-5102" r="-9184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3EC35EA-32E1-4FA6-8E9D-A6D5135A2D40}"/>
                  </a:ext>
                </a:extLst>
              </p:cNvPr>
              <p:cNvSpPr txBox="1"/>
              <p:nvPr/>
            </p:nvSpPr>
            <p:spPr>
              <a:xfrm>
                <a:off x="7308304" y="3645024"/>
                <a:ext cx="7729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3EC35EA-32E1-4FA6-8E9D-A6D5135A2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3645024"/>
                <a:ext cx="772904" cy="276999"/>
              </a:xfrm>
              <a:prstGeom prst="rect">
                <a:avLst/>
              </a:prstGeom>
              <a:blipFill>
                <a:blip r:embed="rId5"/>
                <a:stretch>
                  <a:fillRect l="-3937" r="-629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EB098FEB-AC41-4DC9-8B92-24F8EC52C6D0}"/>
                  </a:ext>
                </a:extLst>
              </p:cNvPr>
              <p:cNvSpPr txBox="1"/>
              <p:nvPr/>
            </p:nvSpPr>
            <p:spPr>
              <a:xfrm>
                <a:off x="7308304" y="6165304"/>
                <a:ext cx="9460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−0.4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EB098FEB-AC41-4DC9-8B92-24F8EC52C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6165304"/>
                <a:ext cx="946028" cy="276999"/>
              </a:xfrm>
              <a:prstGeom prst="rect">
                <a:avLst/>
              </a:prstGeom>
              <a:blipFill>
                <a:blip r:embed="rId6"/>
                <a:stretch>
                  <a:fillRect l="-3226" r="-5161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241FC9F1-0BD0-4CFA-A40D-8E49815D9113}"/>
              </a:ext>
            </a:extLst>
          </p:cNvPr>
          <p:cNvCxnSpPr/>
          <p:nvPr/>
        </p:nvCxnSpPr>
        <p:spPr>
          <a:xfrm flipV="1">
            <a:off x="4644008" y="4342176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18EEBD46-1E6C-46A2-94F3-D2888DA0F248}"/>
              </a:ext>
            </a:extLst>
          </p:cNvPr>
          <p:cNvCxnSpPr>
            <a:cxnSpLocks/>
          </p:cNvCxnSpPr>
          <p:nvPr/>
        </p:nvCxnSpPr>
        <p:spPr>
          <a:xfrm rot="5400000" flipV="1">
            <a:off x="5519568" y="5217736"/>
            <a:ext cx="0" cy="1751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281625AA-70EB-49BE-BFC3-325D666C1FBA}"/>
              </a:ext>
            </a:extLst>
          </p:cNvPr>
          <p:cNvGrpSpPr/>
          <p:nvPr/>
        </p:nvGrpSpPr>
        <p:grpSpPr>
          <a:xfrm flipH="1">
            <a:off x="4860032" y="5445224"/>
            <a:ext cx="132552" cy="150603"/>
            <a:chOff x="5447560" y="2348880"/>
            <a:chExt cx="132552" cy="150603"/>
          </a:xfrm>
        </p:grpSpPr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B022F0B8-0E1D-48AF-A44C-4A006E3733D3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9597805A-D16F-4D0B-BCFD-361792FB8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FDF21C77-E767-454B-99D9-EA73F421F278}"/>
              </a:ext>
            </a:extLst>
          </p:cNvPr>
          <p:cNvGrpSpPr/>
          <p:nvPr/>
        </p:nvGrpSpPr>
        <p:grpSpPr>
          <a:xfrm flipH="1">
            <a:off x="5220072" y="5085184"/>
            <a:ext cx="132552" cy="150603"/>
            <a:chOff x="5447560" y="2348880"/>
            <a:chExt cx="132552" cy="150603"/>
          </a:xfrm>
        </p:grpSpPr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A922AF3D-FECF-49BC-9C0D-2676FC1AB012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D481A00E-7738-4243-B2B3-25790C5D26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10A9A38C-4E3D-4B88-9B42-B2745767D9CE}"/>
              </a:ext>
            </a:extLst>
          </p:cNvPr>
          <p:cNvGrpSpPr/>
          <p:nvPr/>
        </p:nvGrpSpPr>
        <p:grpSpPr>
          <a:xfrm flipH="1">
            <a:off x="5652120" y="5229200"/>
            <a:ext cx="132552" cy="150603"/>
            <a:chOff x="5447560" y="2348880"/>
            <a:chExt cx="132552" cy="150603"/>
          </a:xfrm>
        </p:grpSpPr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8BB2AE28-32A1-41E4-B76C-5CE1D85E2A05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924B7D6E-4F81-4D70-B102-0691EA641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1A0FB9DC-8608-4031-A9C6-80C99CFB4C67}"/>
              </a:ext>
            </a:extLst>
          </p:cNvPr>
          <p:cNvGrpSpPr/>
          <p:nvPr/>
        </p:nvGrpSpPr>
        <p:grpSpPr>
          <a:xfrm flipH="1">
            <a:off x="5868144" y="4797152"/>
            <a:ext cx="132552" cy="150603"/>
            <a:chOff x="5447560" y="2348880"/>
            <a:chExt cx="132552" cy="150603"/>
          </a:xfrm>
        </p:grpSpPr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2F879424-E5B6-4F62-9ECB-3492908BC680}"/>
                </a:ext>
              </a:extLst>
            </p:cNvPr>
            <p:cNvCxnSpPr>
              <a:cxnSpLocks/>
            </p:cNvCxnSpPr>
            <p:nvPr/>
          </p:nvCxnSpPr>
          <p:spPr>
            <a:xfrm>
              <a:off x="5447560" y="2348880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0F8EDEA4-AD0C-4841-BDA2-23846E24CC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7560" y="2355467"/>
              <a:ext cx="132552" cy="14401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6347565C-11A0-4ED4-84B8-98BA40D90FF4}"/>
              </a:ext>
            </a:extLst>
          </p:cNvPr>
          <p:cNvCxnSpPr>
            <a:cxnSpLocks/>
          </p:cNvCxnSpPr>
          <p:nvPr/>
        </p:nvCxnSpPr>
        <p:spPr>
          <a:xfrm flipV="1">
            <a:off x="4788024" y="4941168"/>
            <a:ext cx="1368152" cy="504056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ED7DEAF6-08A3-4722-B549-BED7A9778F15}"/>
                  </a:ext>
                </a:extLst>
              </p:cNvPr>
              <p:cNvSpPr txBox="1"/>
              <p:nvPr/>
            </p:nvSpPr>
            <p:spPr>
              <a:xfrm>
                <a:off x="5108183" y="6133454"/>
                <a:ext cx="7729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ED7DEAF6-08A3-4722-B549-BED7A9778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183" y="6133454"/>
                <a:ext cx="772904" cy="276999"/>
              </a:xfrm>
              <a:prstGeom prst="rect">
                <a:avLst/>
              </a:prstGeom>
              <a:blipFill>
                <a:blip r:embed="rId7"/>
                <a:stretch>
                  <a:fillRect l="-3937" r="-6299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3E4E3F9-ABCB-4E9A-8598-01111BE4A24B}"/>
              </a:ext>
            </a:extLst>
          </p:cNvPr>
          <p:cNvSpPr txBox="1"/>
          <p:nvPr/>
        </p:nvSpPr>
        <p:spPr>
          <a:xfrm>
            <a:off x="6516216" y="479715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Remember the number is not the gradient, just how well the data is correlated…</a:t>
            </a:r>
            <a:endParaRPr lang="en-GB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0" name="Rectangle 61">
            <a:extLst>
              <a:ext uri="{FF2B5EF4-FFF2-40B4-BE49-F238E27FC236}">
                <a16:creationId xmlns:a16="http://schemas.microsoft.com/office/drawing/2014/main" id="{6277E6C8-6FEA-42C3-A5D7-05F10AD95EEC}"/>
              </a:ext>
            </a:extLst>
          </p:cNvPr>
          <p:cNvSpPr/>
          <p:nvPr/>
        </p:nvSpPr>
        <p:spPr>
          <a:xfrm>
            <a:off x="5093811" y="6129793"/>
            <a:ext cx="792088" cy="2880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61">
            <a:extLst>
              <a:ext uri="{FF2B5EF4-FFF2-40B4-BE49-F238E27FC236}">
                <a16:creationId xmlns:a16="http://schemas.microsoft.com/office/drawing/2014/main" id="{3339A3C4-86B0-4114-8EB1-C5C20155E3F5}"/>
              </a:ext>
            </a:extLst>
          </p:cNvPr>
          <p:cNvSpPr/>
          <p:nvPr/>
        </p:nvSpPr>
        <p:spPr>
          <a:xfrm>
            <a:off x="7308304" y="3645024"/>
            <a:ext cx="792088" cy="28803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8E856-3413-325E-6268-5E802235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more help visit our website https://www.exampaperspractice.co.uk/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6" grpId="0"/>
      <p:bldP spid="99" grpId="0"/>
      <p:bldP spid="15" grpId="0"/>
      <p:bldP spid="15" grpId="1"/>
      <p:bldP spid="100" grpId="0" animBg="1"/>
      <p:bldP spid="100" grpId="1" animBg="1"/>
      <p:bldP spid="101" grpId="0" animBg="1"/>
      <p:bldP spid="101" grpId="1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08ebd0-2d46-481e-8ec6-29c3c2f69f27">H7M4A2V4A7UU-929639613-2826</_dlc_DocId>
    <_dlc_DocIdUrl xmlns="4a08ebd0-2d46-481e-8ec6-29c3c2f69f27">
      <Url>https://yavnehcollege.sharepoint.com/sites/Students/_layouts/15/DocIdRedir.aspx?ID=H7M4A2V4A7UU-929639613-2826</Url>
      <Description>H7M4A2V4A7UU-929639613-2826</Description>
    </_dlc_DocIdUrl>
    <lcf76f155ced4ddcb4097134ff3c332f xmlns="1bfa02ec-0afc-49fa-8bb5-730f9d12e469">
      <Terms xmlns="http://schemas.microsoft.com/office/infopath/2007/PartnerControls"/>
    </lcf76f155ced4ddcb4097134ff3c332f>
    <TaxCatchAll xmlns="4a08ebd0-2d46-481e-8ec6-29c3c2f69f27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2414341F32BA49B310F0A9F2C712CF" ma:contentTypeVersion="16" ma:contentTypeDescription="Create a new document." ma:contentTypeScope="" ma:versionID="afe9c10655b36b531a544ad4d6f2807a">
  <xsd:schema xmlns:xsd="http://www.w3.org/2001/XMLSchema" xmlns:xs="http://www.w3.org/2001/XMLSchema" xmlns:p="http://schemas.microsoft.com/office/2006/metadata/properties" xmlns:ns2="4a08ebd0-2d46-481e-8ec6-29c3c2f69f27" xmlns:ns3="1bfa02ec-0afc-49fa-8bb5-730f9d12e469" targetNamespace="http://schemas.microsoft.com/office/2006/metadata/properties" ma:root="true" ma:fieldsID="e40457bbafbddda60075a7ac346d50a2" ns2:_="" ns3:_="">
    <xsd:import namespace="4a08ebd0-2d46-481e-8ec6-29c3c2f69f27"/>
    <xsd:import namespace="1bfa02ec-0afc-49fa-8bb5-730f9d12e46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08ebd0-2d46-481e-8ec6-29c3c2f69f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73ab49d-0190-4b8d-bf1a-c838ce73efbe}" ma:internalName="TaxCatchAll" ma:showField="CatchAllData" ma:web="4a08ebd0-2d46-481e-8ec6-29c3c2f69f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a02ec-0afc-49fa-8bb5-730f9d12e4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e248ee6-8ff0-47ff-a448-2af7925d5a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088422-6D45-40CF-9955-66E3597AC47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316F6E2-BF0C-4DE5-B256-B176FF6A6F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318F8F-87E2-4A47-BE6F-28D0DEFE6A8D}">
  <ds:schemaRefs>
    <ds:schemaRef ds:uri="http://schemas.microsoft.com/office/2006/metadata/properties"/>
    <ds:schemaRef ds:uri="http://schemas.microsoft.com/office/infopath/2007/PartnerControls"/>
    <ds:schemaRef ds:uri="4a08ebd0-2d46-481e-8ec6-29c3c2f69f27"/>
    <ds:schemaRef ds:uri="1bfa02ec-0afc-49fa-8bb5-730f9d12e469"/>
  </ds:schemaRefs>
</ds:datastoreItem>
</file>

<file path=customXml/itemProps4.xml><?xml version="1.0" encoding="utf-8"?>
<ds:datastoreItem xmlns:ds="http://schemas.openxmlformats.org/officeDocument/2006/customXml" ds:itemID="{FA7BD36B-4130-49A4-A18F-BF5E4BE7D5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08ebd0-2d46-481e-8ec6-29c3c2f69f27"/>
    <ds:schemaRef ds:uri="1bfa02ec-0afc-49fa-8bb5-730f9d12e4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</TotalTime>
  <Words>3281</Words>
  <Application>Microsoft Office PowerPoint</Application>
  <PresentationFormat>On-screen Show (4:3)</PresentationFormat>
  <Paragraphs>528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Comic Sans MS</vt:lpstr>
      <vt:lpstr>Wingdings</vt:lpstr>
      <vt:lpstr>Office テーマ</vt:lpstr>
      <vt:lpstr>PowerPoint Presentation</vt:lpstr>
      <vt:lpstr>Prior knowledge check</vt:lpstr>
      <vt:lpstr>PowerPoint Presentation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PowerPoint Presentation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PowerPoint Presentation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  <vt:lpstr>Regression, correlation and hypothesis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Mike Pye</dc:creator>
  <cp:lastModifiedBy>Most Murshida Khatun</cp:lastModifiedBy>
  <cp:revision>50</cp:revision>
  <dcterms:created xsi:type="dcterms:W3CDTF">2018-06-16T01:40:49Z</dcterms:created>
  <dcterms:modified xsi:type="dcterms:W3CDTF">2024-09-27T10:39:56Z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0x010100652414341F32BA49B310F0A9F2C712CF</vt:lpwstr>
  </property>
  <property fmtid="{D5CDD505-2E9C-101B-9397-08002B2CF9AE}" pid="3" name="_dlc_DocIdItemGuid">
    <vt:lpwstr>453277b9-9fe4-46ee-98d0-ef9949bf289f</vt:lpwstr>
  </property>
  <property fmtid="{D5CDD505-2E9C-101B-9397-08002B2CF9AE}" pid="4" name="MediaServiceImageTags">
    <vt:lpwstr/>
  </property>
</Properties>
</file>